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6" r:id="rId2"/>
    <p:sldId id="262" r:id="rId3"/>
    <p:sldId id="264" r:id="rId4"/>
    <p:sldId id="269" r:id="rId5"/>
    <p:sldId id="263" r:id="rId6"/>
    <p:sldId id="268" r:id="rId7"/>
    <p:sldId id="273" r:id="rId8"/>
    <p:sldId id="258" r:id="rId9"/>
    <p:sldId id="261" r:id="rId10"/>
    <p:sldId id="272" r:id="rId11"/>
    <p:sldId id="259" r:id="rId12"/>
    <p:sldId id="260" r:id="rId13"/>
    <p:sldId id="275" r:id="rId14"/>
    <p:sldId id="274" r:id="rId15"/>
    <p:sldId id="270" r:id="rId16"/>
    <p:sldId id="266" r:id="rId17"/>
    <p:sldId id="267" r:id="rId18"/>
    <p:sldId id="271" r:id="rId19"/>
    <p:sldId id="276" r:id="rId20"/>
    <p:sldId id="282" r:id="rId21"/>
    <p:sldId id="277" r:id="rId22"/>
    <p:sldId id="281" r:id="rId23"/>
    <p:sldId id="279" r:id="rId24"/>
    <p:sldId id="280" r:id="rId25"/>
    <p:sldId id="265" r:id="rId26"/>
    <p:sldId id="278" r:id="rId27"/>
    <p:sldId id="284" r:id="rId28"/>
    <p:sldId id="283" r:id="rId29"/>
    <p:sldId id="285" r:id="rId30"/>
    <p:sldId id="286" r:id="rId31"/>
    <p:sldId id="287" r:id="rId32"/>
    <p:sldId id="288" r:id="rId33"/>
    <p:sldId id="289" r:id="rId34"/>
    <p:sldId id="290" r:id="rId35"/>
    <p:sldId id="294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  <a:srgbClr val="FFFFCC"/>
    <a:srgbClr val="CC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3" d="100"/>
          <a:sy n="93" d="100"/>
        </p:scale>
        <p:origin x="-102" y="-4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740E92-A635-4F7D-912A-2201CFD49C6A}" type="datetimeFigureOut">
              <a:rPr lang="ru-RU" smtClean="0"/>
              <a:pPr/>
              <a:t>28.06.2013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270D5A-BAE3-4282-9E1A-012B33ACF0A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одном маленьком городе живут по соседству две семьи. Одни супруги постоянно ссорятся, виня друг друга во всех бедах, а другие в своей половинке души не чают. Дивится строптивая хозяйка счастью соседки. Завидует. Говорит мужу: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– Пойди, посмотри, как у них так получается, чтобы все гладко и тихо.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Пришел тот к соседям, зашел тихонечко в дом и спрятался в укромном уголке. Наблюдает. А хозяйка веселую песенку напевает, и порядок в доме наводит. Вазу дорогую как раз от пыли вытирает. Вдруг позвонил телефон, женщина отвлеклась, а вазу поставила на краешек стола, да так, что вот-вот упадет.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Но тут ее мужу что-то понадобилось в комнате. Зацепил он вазу, та упала и разбилась. "Что будет-то?", – думает сосед.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Подошла жена, вздохнула с сожалением, и говорит мужу: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– Прости, дорогой. Я виновата. Так небрежно ее на стол поставила.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– Что ты, милая? Это я виноват. Торопился и не заметил вазу. Ну да, ладно. Не было бы у нас большего несчастья.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…Больно защемило сердце у соседа. Пришел он домой расстроенный. Жена к нему: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– Ну что ты так долго? Посмотрел?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– Да!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– Ну и как там у них? – У них-то все виноваты. А вот у нас все правы.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270D5A-BAE3-4282-9E1A-012B33ACF0A3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13EE2-605C-4FC2-A4BE-35BD5D31F2AF}" type="datetimeFigureOut">
              <a:rPr lang="ru-RU" smtClean="0"/>
              <a:pPr/>
              <a:t>28.06.2013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3752E-BE3A-4403-BC0A-AB80382FD7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13EE2-605C-4FC2-A4BE-35BD5D31F2AF}" type="datetimeFigureOut">
              <a:rPr lang="ru-RU" smtClean="0"/>
              <a:pPr/>
              <a:t>28.06.2013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3752E-BE3A-4403-BC0A-AB80382FD7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13EE2-605C-4FC2-A4BE-35BD5D31F2AF}" type="datetimeFigureOut">
              <a:rPr lang="ru-RU" smtClean="0"/>
              <a:pPr/>
              <a:t>28.06.2013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3752E-BE3A-4403-BC0A-AB80382FD7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13EE2-605C-4FC2-A4BE-35BD5D31F2AF}" type="datetimeFigureOut">
              <a:rPr lang="ru-RU" smtClean="0"/>
              <a:pPr/>
              <a:t>28.06.2013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3752E-BE3A-4403-BC0A-AB80382FD7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13EE2-605C-4FC2-A4BE-35BD5D31F2AF}" type="datetimeFigureOut">
              <a:rPr lang="ru-RU" smtClean="0"/>
              <a:pPr/>
              <a:t>28.06.2013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3752E-BE3A-4403-BC0A-AB80382FD7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13EE2-605C-4FC2-A4BE-35BD5D31F2AF}" type="datetimeFigureOut">
              <a:rPr lang="ru-RU" smtClean="0"/>
              <a:pPr/>
              <a:t>28.06.2013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3752E-BE3A-4403-BC0A-AB80382FD7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13EE2-605C-4FC2-A4BE-35BD5D31F2AF}" type="datetimeFigureOut">
              <a:rPr lang="ru-RU" smtClean="0"/>
              <a:pPr/>
              <a:t>28.06.2013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3752E-BE3A-4403-BC0A-AB80382FD7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13EE2-605C-4FC2-A4BE-35BD5D31F2AF}" type="datetimeFigureOut">
              <a:rPr lang="ru-RU" smtClean="0"/>
              <a:pPr/>
              <a:t>28.06.2013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3752E-BE3A-4403-BC0A-AB80382FD7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13EE2-605C-4FC2-A4BE-35BD5D31F2AF}" type="datetimeFigureOut">
              <a:rPr lang="ru-RU" smtClean="0"/>
              <a:pPr/>
              <a:t>28.06.2013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3752E-BE3A-4403-BC0A-AB80382FD7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13EE2-605C-4FC2-A4BE-35BD5D31F2AF}" type="datetimeFigureOut">
              <a:rPr lang="ru-RU" smtClean="0"/>
              <a:pPr/>
              <a:t>28.06.2013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3752E-BE3A-4403-BC0A-AB80382FD7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13EE2-605C-4FC2-A4BE-35BD5D31F2AF}" type="datetimeFigureOut">
              <a:rPr lang="ru-RU" smtClean="0"/>
              <a:pPr/>
              <a:t>28.06.2013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3752E-BE3A-4403-BC0A-AB80382FD7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A13EE2-605C-4FC2-A4BE-35BD5D31F2AF}" type="datetimeFigureOut">
              <a:rPr lang="ru-RU" smtClean="0"/>
              <a:pPr/>
              <a:t>28.06.2013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63752E-BE3A-4403-BC0A-AB80382FD79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newsflash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for-life-love.narod.ru/r1_c1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453866"/>
            <a:ext cx="7822429" cy="5070739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85786" y="0"/>
            <a:ext cx="7572428" cy="1428736"/>
          </a:xfrm>
        </p:spPr>
        <p:txBody>
          <a:bodyPr>
            <a:prstTxWarp prst="textDeflat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Благовестие в своей Семье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08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Жизнь в соответствии с вашей верой: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578" name="Picture 2" descr="http://www.grodnonews.by/uploads/916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1000108"/>
            <a:ext cx="3286116" cy="18585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0" name="Picture 4" descr="http://mediasubs.ru/group/uploads/mu/muzh-zhena-lyubovnik-lyubovnitsa-kto-kak-pochemu/image/tZmFhYi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1071547"/>
            <a:ext cx="2643173" cy="1982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</a:blip>
          <a:srcRect/>
          <a:stretch>
            <a:fillRect t="-45000" b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0" y="0"/>
            <a:ext cx="9144000" cy="350043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«Мудрецы заповедали мужьям чтить своих жён больше, чем себя и любить их как себя. Если муж разбогател, он должен стать щедрее к жене согласно своему богатству»</a:t>
            </a:r>
          </a:p>
          <a:p>
            <a:pPr algn="r">
              <a:buNone/>
            </a:pPr>
            <a:r>
              <a:rPr lang="ru-RU" sz="2000" b="1" dirty="0" err="1" smtClean="0">
                <a:solidFill>
                  <a:srgbClr val="C0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Мишне</a:t>
            </a:r>
            <a:r>
              <a:rPr lang="ru-RU" sz="2000" b="1" dirty="0" smtClean="0">
                <a:solidFill>
                  <a:srgbClr val="C0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Тора, «Законы брака», 15:19-20</a:t>
            </a:r>
            <a:endParaRPr lang="ru-RU" sz="2000" b="1" dirty="0">
              <a:solidFill>
                <a:srgbClr val="C00000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6387" name="Picture 3" descr="D:\Клипарт\religion\ИУДАИЗМ\migdal-15972-150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3286124"/>
            <a:ext cx="5004533" cy="3357586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</a:blip>
          <a:srcRect/>
          <a:stretch>
            <a:fillRect t="-44000" b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 descr="D:\Клипарт\religion\ИУДАИЗМ\migdal-15972-150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80860" y="3571876"/>
            <a:ext cx="4716070" cy="3164054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0" y="0"/>
            <a:ext cx="9144000" cy="4214818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«Они  Так же заповедали жене превыше всего чтить своего мужа, всегда бояться его и делать всё по его указаниям. Он должен быть князем или королём в её глазах, а она должна вести себя согласно желаниям его сердца и держаться подальше от всего, что ему не мило»</a:t>
            </a:r>
          </a:p>
          <a:p>
            <a:pPr algn="r">
              <a:buNone/>
            </a:pPr>
            <a:r>
              <a:rPr lang="ru-RU" sz="2000" b="1" dirty="0" err="1" smtClean="0">
                <a:solidFill>
                  <a:srgbClr val="C0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Мишне</a:t>
            </a:r>
            <a:r>
              <a:rPr lang="ru-RU" sz="2000" b="1" dirty="0" smtClean="0">
                <a:solidFill>
                  <a:srgbClr val="C0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Тора, «Законы брака», 15:19-20</a:t>
            </a:r>
            <a:endParaRPr lang="ru-RU" sz="2000" b="1" dirty="0">
              <a:solidFill>
                <a:srgbClr val="C00000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D:\Клипарт\religion\Концептуальное\1339271046_1339144283_sbornik_kreativnyh_fotografiy_2_1600h1200_380_sht_1451879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3485889"/>
            <a:ext cx="4857784" cy="3372111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08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Жизнь в соответствии с вашей верой: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0" y="1000108"/>
            <a:ext cx="9144000" cy="371477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«Вот, я научил вас постановлениям и законам, как повелел мне Господь, Бог мой, дабы вы так поступали в той земле, в которую вы вступаете, чтоб овладеть ею; итак храните и исполняйте их, ибо в этом мудрость ваша и разум ваш пред глазами народов, которые, услышав о всех сих постановлениях, скажут: только этот великий народ есть народ мудрый и разумный»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r">
              <a:buNone/>
            </a:pPr>
            <a:r>
              <a:rPr lang="ru-RU" sz="2000" b="1" i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Втор.4:5,6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D:\Клипарт\religion\Концептуальное\1339271046_1339144283_sbornik_kreativnyh_fotografiy_2_1600h1200_380_sht_1451879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7" y="3143248"/>
            <a:ext cx="5351385" cy="3714752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08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Жизнь в соответствии с вашей верой: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0" y="1000108"/>
            <a:ext cx="9144000" cy="335758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«Ибо есть ли какой великий народ, к которому боги [его] были бы столь близки, как близок к нам Господь, Бог наш, когда ни призовем Его? И есть ли какой великий народ, у которого были бы такие справедливые постановления и законы, как весь закон сей, который я предлагаю вам сегодня?» </a:t>
            </a:r>
          </a:p>
          <a:p>
            <a:pPr algn="r">
              <a:buNone/>
            </a:pPr>
            <a:r>
              <a:rPr lang="ru-RU" sz="2000" b="1" i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Втор.4:7,8</a:t>
            </a:r>
          </a:p>
          <a:p>
            <a:pPr>
              <a:buNone/>
            </a:pPr>
            <a:endParaRPr lang="ru-RU" sz="2200" b="1" i="1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67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Молитвенное служение за супругов: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0" y="1000108"/>
            <a:ext cx="9144000" cy="2786082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«Вот почему у нас такая смелость перед лицом Бога: если мы просим о чем-либо, что согласно с Его волей, Он нас слышит. А если мы знаем, что Он нас слышит, если мы о чем-нибудь просим, то знаем, что то, что мы у Него просили, уже наше»</a:t>
            </a:r>
          </a:p>
          <a:p>
            <a:pPr algn="r">
              <a:buNone/>
            </a:pPr>
            <a:r>
              <a:rPr lang="en-US" sz="2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sz="2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Ин.</a:t>
            </a:r>
            <a:r>
              <a:rPr lang="en-US" sz="2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5:14-15 </a:t>
            </a:r>
            <a:r>
              <a:rPr lang="ru-RU" sz="2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РБО</a:t>
            </a:r>
            <a:endParaRPr lang="ru-RU" sz="22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http://cs306805.userapi.com/v306805642/136/uj6678aKjr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982" y="3429000"/>
            <a:ext cx="5177790" cy="342900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67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Молитвенное служение за супругов: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0" y="1000108"/>
            <a:ext cx="9144000" cy="278608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b="1" i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-   </a:t>
            </a:r>
            <a:r>
              <a:rPr lang="ru-RU" sz="3600" b="1" i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Регулярность молитвы;</a:t>
            </a:r>
          </a:p>
          <a:p>
            <a:pPr algn="ctr">
              <a:buFontTx/>
              <a:buChar char="-"/>
            </a:pPr>
            <a:r>
              <a:rPr lang="ru-RU" sz="3600" b="1" i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Молитвенная пара;</a:t>
            </a:r>
          </a:p>
          <a:p>
            <a:pPr algn="ctr">
              <a:buFontTx/>
              <a:buChar char="-"/>
            </a:pPr>
            <a:r>
              <a:rPr lang="ru-RU" sz="3600" b="1" i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Пост;</a:t>
            </a:r>
          </a:p>
          <a:p>
            <a:pPr>
              <a:buFontTx/>
              <a:buChar char="-"/>
            </a:pPr>
            <a:endParaRPr lang="ru-RU" sz="2400" dirty="0" smtClean="0"/>
          </a:p>
          <a:p>
            <a:pPr algn="ctr">
              <a:buNone/>
            </a:pPr>
            <a:endParaRPr lang="ru-RU" sz="22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http://cs306805.userapi.com/v306805642/136/uj6678aKjr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2905752"/>
            <a:ext cx="5967894" cy="3952248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67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Молитвенное служение за супругов: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0" y="1000108"/>
            <a:ext cx="9144000" cy="278608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 я с служанками моими </a:t>
            </a:r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буду также поститься </a:t>
            </a:r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потом пойду к царю… </a:t>
            </a:r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третий день Есфирь оделась по-царски</a:t>
            </a:r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и стала она на внутреннем дворе царского дома, перед домом царя… Когда царь увидел царицу Есфирь, стоящую на дворе, она нашла милость в глазах его» </a:t>
            </a:r>
            <a:r>
              <a:rPr lang="ru-RU" sz="2000" b="1" i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Эсф.4:16-5:1</a:t>
            </a:r>
          </a:p>
          <a:p>
            <a:pPr>
              <a:buNone/>
            </a:pPr>
            <a:endParaRPr lang="ru-RU" sz="2400" dirty="0" smtClean="0"/>
          </a:p>
          <a:p>
            <a:pPr algn="ctr">
              <a:buNone/>
            </a:pPr>
            <a:endParaRPr lang="ru-RU" sz="22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1506" name="Picture 2" descr="D:\Клипарт\religion\Старый Завет\564738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050573"/>
            <a:ext cx="4857752" cy="3807427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1507" name="Picture 3" descr="D:\Клипарт\religion\Старый Завет\1е1222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3050572"/>
            <a:ext cx="4857752" cy="3807427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571612"/>
            <a:ext cx="9144000" cy="5286388"/>
          </a:xfrm>
          <a:blipFill dpi="0" rotWithShape="1">
            <a:blip r:embed="rId2">
              <a:alphaModFix amt="36000"/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rcRect/>
            <a:stretch>
              <a:fillRect/>
            </a:stretch>
          </a:blipFill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chemeClr val="accent4">
                    <a:lumMod val="50000"/>
                  </a:schemeClr>
                </a:solidFill>
                <a:latin typeface="Segoe Print" pitchFamily="2" charset="0"/>
              </a:rPr>
              <a:t> </a:t>
            </a:r>
          </a:p>
          <a:p>
            <a:pPr algn="ctr">
              <a:buNone/>
            </a:pPr>
            <a:r>
              <a:rPr lang="ru-RU" sz="4000" b="1" dirty="0" smtClean="0">
                <a:ln>
                  <a:solidFill>
                    <a:schemeClr val="tx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«Когда мы искренно просим Его осветить нас Своим светом, Он услышит нас и ответит нам. Но мы должны жить в соответствии с нашими молитвами. Они бесполезны, если мы живем в противоречии с ними» </a:t>
            </a:r>
          </a:p>
          <a:p>
            <a:pPr algn="r">
              <a:buNone/>
            </a:pPr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Молитва, 103</a:t>
            </a:r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.</a:t>
            </a:r>
            <a:endParaRPr lang="ru-RU" sz="24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pic>
        <p:nvPicPr>
          <p:cNvPr id="5" name="Picture 2" descr="advent review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1500166" y="0"/>
            <a:ext cx="7643834" cy="1571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90000" dir="5400000" sy="-100000" algn="bl" rotWithShape="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0" y="0"/>
            <a:ext cx="1500164" cy="1571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90000" dir="5400000" sy="-100000" algn="bl" rotWithShape="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08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Будьте источником воодушевления: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0" y="1000108"/>
            <a:ext cx="9144000" cy="371477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«Ласковая речь — что медовые соты: душе услаждение, телу исцеление»</a:t>
            </a:r>
          </a:p>
          <a:p>
            <a:pPr algn="r">
              <a:buNone/>
            </a:pPr>
            <a:r>
              <a:rPr lang="ru-RU" sz="2000" b="1" i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Притч.</a:t>
            </a:r>
            <a:r>
              <a:rPr lang="en-US" sz="2000" b="1" i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16:24 </a:t>
            </a:r>
            <a:r>
              <a:rPr lang="ru-RU" sz="2000" b="1" i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РБО</a:t>
            </a:r>
          </a:p>
          <a:p>
            <a:pPr algn="ctr">
              <a:buNone/>
            </a:pPr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«уста его - сладость, и весь он - любезность. Вот кто возлюбленный мой, и вот кто друг мой, дщери Иерусалимские!»</a:t>
            </a:r>
          </a:p>
          <a:p>
            <a:pPr algn="r">
              <a:buNone/>
            </a:pPr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Песнь П. 5:16</a:t>
            </a:r>
          </a:p>
          <a:p>
            <a:endParaRPr lang="ru-RU" sz="2000" b="1" dirty="0" smtClean="0">
              <a:ln>
                <a:solidFill>
                  <a:schemeClr val="tx1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ru-RU" sz="2000" b="1" i="1" dirty="0" smtClean="0">
              <a:ln>
                <a:solidFill>
                  <a:schemeClr val="tx1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ru-RU" sz="2400" b="1" dirty="0" smtClean="0">
              <a:ln>
                <a:solidFill>
                  <a:schemeClr val="tx1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endParaRPr lang="ru-RU" sz="2200" b="1" i="1" dirty="0">
              <a:ln>
                <a:solidFill>
                  <a:schemeClr val="tx1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22" name="Picture 2" descr="http://econet.ru/media/155/kindeditor/image/201210/2012100116244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52926" y="3714753"/>
            <a:ext cx="4019338" cy="3143248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571612"/>
            <a:ext cx="9144000" cy="5286388"/>
          </a:xfrm>
          <a:blipFill dpi="0" rotWithShape="1">
            <a:blip r:embed="rId2">
              <a:alphaModFix amt="36000"/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rcRect/>
            <a:stretch>
              <a:fillRect/>
            </a:stretch>
          </a:blipFill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«Созидая взаимоотношения с Христом, обновленный человек всего лишь возвращается к отношениям, предназначенным Богом ранее. Он является представителем Христа, и он всегда должен молиться и бодрствовать в молитве. Повсюду его окружают обязанности. </a:t>
            </a:r>
            <a:r>
              <a:rPr lang="ru-RU" sz="3200" b="1" u="sng" dirty="0" smtClean="0">
                <a:ln>
                  <a:solidFill>
                    <a:schemeClr val="tx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Прежде всего он несет моральное обязательство перед своими детьми и ближайшими родственниками. Ничто не может оправдать его в пренебрежении внутренним, семейным кругом ради большего внешнего круг</a:t>
            </a:r>
            <a: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»</a:t>
            </a:r>
          </a:p>
          <a:p>
            <a:pPr algn="r">
              <a:buNone/>
            </a:pPr>
            <a:r>
              <a:rPr lang="ru-RU" sz="18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Разум, Характер, Личность, 162.</a:t>
            </a:r>
          </a:p>
          <a:p>
            <a:pPr algn="r">
              <a:buNone/>
            </a:pPr>
            <a:endParaRPr lang="ru-RU" sz="2000" b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  <a:p>
            <a:pPr algn="ctr">
              <a:buNone/>
            </a:pPr>
            <a:endParaRPr lang="ru-RU" sz="2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  <p:pic>
        <p:nvPicPr>
          <p:cNvPr id="5" name="Picture 2" descr="advent review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1500166" y="0"/>
            <a:ext cx="7643834" cy="1571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90000" dir="5400000" sy="-100000" algn="bl" rotWithShape="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0" y="0"/>
            <a:ext cx="1500164" cy="1571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90000" dir="5400000" sy="-100000" algn="bl" rotWithShape="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571612"/>
            <a:ext cx="9144000" cy="5286388"/>
          </a:xfrm>
          <a:blipFill dpi="0" rotWithShape="1">
            <a:blip r:embed="rId2">
              <a:alphaModFix amt="37000"/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rcRect/>
            <a:stretch>
              <a:fillRect/>
            </a:stretch>
          </a:blipFill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3400" b="1" dirty="0" smtClean="0">
                <a:ln>
                  <a:solidFill>
                    <a:schemeClr val="tx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«</a:t>
            </a:r>
            <a:r>
              <a:rPr lang="ru-RU" sz="3400" b="1" dirty="0" smtClean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Долг каждого — поддерживать в себе жизнерадостный дух вместо того, чтобы предаваться размышлениям о скорбном и неприятном</a:t>
            </a:r>
            <a:r>
              <a:rPr lang="ru-RU" sz="3400" b="1" dirty="0" smtClean="0">
                <a:ln>
                  <a:solidFill>
                    <a:schemeClr val="tx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… Нет воли Божьей на то, чтобы мы были угрюмыми и раздражительными… Бог хочет, чтобы мы как дети света вынашивали в себе бодрый, жизнерадостный дух и воздавали хвалу Тому, Кто призвал нас из тьмы в чудный Свой свет»</a:t>
            </a:r>
          </a:p>
          <a:p>
            <a:pPr algn="r">
              <a:buNone/>
            </a:pPr>
            <a:r>
              <a:rPr lang="ru-RU" sz="20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Христианский Дом, 430, 432 </a:t>
            </a:r>
          </a:p>
          <a:p>
            <a:pPr algn="r">
              <a:buNone/>
            </a:pPr>
            <a:endParaRPr lang="ru-RU" sz="24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pic>
        <p:nvPicPr>
          <p:cNvPr id="5" name="Picture 2" descr="advent review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1500166" y="0"/>
            <a:ext cx="7643834" cy="1571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90000" dir="5400000" sy="-100000" algn="bl" rotWithShape="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0" y="0"/>
            <a:ext cx="1500164" cy="1571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90000" dir="5400000" sy="-100000" algn="bl" rotWithShape="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08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Будьте источником воодушевления: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22" name="Picture 2" descr="http://econet.ru/media/155/kindeditor/image/201210/201210011624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2926" y="3714753"/>
            <a:ext cx="4019338" cy="3143248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0" y="1000108"/>
            <a:ext cx="9144000" cy="371477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i="1" dirty="0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- похвала и ободрение; </a:t>
            </a:r>
          </a:p>
          <a:p>
            <a:pPr algn="ctr">
              <a:buNone/>
            </a:pPr>
            <a:r>
              <a:rPr lang="ru-RU" sz="3600" b="1" i="1" dirty="0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- комплименты; </a:t>
            </a:r>
          </a:p>
          <a:p>
            <a:pPr algn="ctr">
              <a:buNone/>
            </a:pPr>
            <a:r>
              <a:rPr lang="ru-RU" sz="3600" b="1" i="1" dirty="0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- адекватная помощь, а не критика; </a:t>
            </a:r>
          </a:p>
          <a:p>
            <a:pPr algn="ctr">
              <a:buNone/>
            </a:pPr>
            <a:r>
              <a:rPr lang="ru-RU" sz="3600" b="1" i="1" dirty="0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- внимательность и готовность выслушать;</a:t>
            </a:r>
          </a:p>
          <a:p>
            <a:pPr>
              <a:buNone/>
            </a:pPr>
            <a:endParaRPr lang="ru-RU" sz="2000" b="1" dirty="0" smtClean="0">
              <a:ln>
                <a:solidFill>
                  <a:schemeClr val="tx1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ru-RU" sz="2000" b="1" i="1" dirty="0" smtClean="0">
              <a:ln>
                <a:solidFill>
                  <a:schemeClr val="tx1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ru-RU" sz="2400" b="1" dirty="0" smtClean="0">
              <a:ln>
                <a:solidFill>
                  <a:schemeClr val="tx1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endParaRPr lang="ru-RU" sz="2200" b="1" i="1" dirty="0">
              <a:ln>
                <a:solidFill>
                  <a:schemeClr val="tx1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</a:blip>
          <a:srcRect/>
          <a:stretch>
            <a:fillRect t="-44000" b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 descr="D:\Клипарт\religion\ИУДАИЗМ\migdal-15972-150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3357562"/>
            <a:ext cx="4990980" cy="3348494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0" y="0"/>
            <a:ext cx="9144000" cy="4214818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b="1" dirty="0" smtClean="0">
              <a:solidFill>
                <a:schemeClr val="accent2">
                  <a:lumMod val="50000"/>
                </a:schemeClr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  <a:p>
            <a:pPr algn="ctr">
              <a:buNone/>
            </a:pP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«Тот, в ком люди находят радость, в нём и Бог находит радость; тот, в ком люди не находят радости, в том и Бог не находит радости»</a:t>
            </a:r>
            <a:endParaRPr lang="ru-RU" b="1" dirty="0" smtClean="0">
              <a:solidFill>
                <a:schemeClr val="accent2">
                  <a:lumMod val="50000"/>
                </a:schemeClr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  <a:p>
            <a:pPr algn="r">
              <a:buNone/>
            </a:pPr>
            <a:r>
              <a:rPr lang="ru-RU" sz="2000" b="1" dirty="0" err="1" smtClean="0">
                <a:solidFill>
                  <a:srgbClr val="C0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Пиркей</a:t>
            </a:r>
            <a:r>
              <a:rPr lang="ru-RU" sz="2000" b="1" dirty="0" smtClean="0">
                <a:solidFill>
                  <a:srgbClr val="C0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Авот,5:13</a:t>
            </a:r>
            <a:endParaRPr lang="ru-RU" sz="2000" b="1" dirty="0">
              <a:solidFill>
                <a:srgbClr val="C00000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4422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Ищите возможность послужить супругу и сделать ему приятное: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0" y="1214422"/>
            <a:ext cx="9144000" cy="350046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«Вы же, напротив, </a:t>
            </a:r>
          </a:p>
          <a:p>
            <a:pPr algn="ctr">
              <a:buNone/>
            </a:pPr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любовью служите друг другу</a:t>
            </a:r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pPr algn="ctr">
              <a:buNone/>
            </a:pPr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Потому что весь Закон заключен в одной-единственной фразе: </a:t>
            </a:r>
          </a:p>
          <a:p>
            <a:pPr algn="ctr">
              <a:buNone/>
            </a:pPr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«Люби ближнего своего, как самого себя»</a:t>
            </a:r>
          </a:p>
          <a:p>
            <a:pPr algn="r">
              <a:buNone/>
            </a:pPr>
            <a:r>
              <a:rPr lang="ru-RU" sz="2000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Гал.5:13-14</a:t>
            </a:r>
          </a:p>
          <a:p>
            <a:pPr>
              <a:buNone/>
            </a:pPr>
            <a:endParaRPr lang="ru-RU" sz="2400" b="1" dirty="0" smtClean="0">
              <a:ln>
                <a:solidFill>
                  <a:schemeClr val="tx1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endParaRPr lang="ru-RU" sz="2200" b="1" i="1" dirty="0">
              <a:ln>
                <a:solidFill>
                  <a:schemeClr val="tx1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3794" name="Picture 2" descr="http://img0.liveinternet.ru/images/attach/c/3/77/459/77459152_1314255275_haushaltstyptes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3903121"/>
            <a:ext cx="4429156" cy="2954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img0.liveinternet.ru/images/attach/c/3/77/459/77459152_1314255275_haushaltstyptest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393142" y="1214422"/>
            <a:ext cx="8459325" cy="5643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4422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Ищите возможность послужить супругу и сделать ему приятное: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0" y="1214422"/>
            <a:ext cx="9144000" cy="5643578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sz="2400" b="1" dirty="0" smtClean="0">
              <a:ln>
                <a:solidFill>
                  <a:schemeClr val="tx1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Char char="-"/>
            </a:pPr>
            <a:r>
              <a:rPr lang="ru-RU" sz="3000" b="1" i="1" dirty="0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Что чаще слышат от нас наши близкие «да» или «нет»? </a:t>
            </a:r>
          </a:p>
          <a:p>
            <a:pPr>
              <a:buFontTx/>
              <a:buChar char="-"/>
            </a:pPr>
            <a:r>
              <a:rPr lang="ru-RU" sz="3000" b="1" i="1" dirty="0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Соглашайтесь, где только это возможно и когда нет противоречия с Писанием;</a:t>
            </a:r>
          </a:p>
          <a:p>
            <a:pPr>
              <a:buNone/>
            </a:pPr>
            <a:r>
              <a:rPr lang="ru-RU" sz="3000" b="1" i="1" dirty="0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-    Изучение  «языков любви» вашего супруга и его потребностей;</a:t>
            </a:r>
          </a:p>
          <a:p>
            <a:pPr>
              <a:buNone/>
            </a:pPr>
            <a:r>
              <a:rPr lang="ru-RU" sz="3000" b="1" i="1" dirty="0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-   Участвуйте в различных сферах жизни вашего супруга, разделяя его интересы;</a:t>
            </a:r>
          </a:p>
          <a:p>
            <a:pPr>
              <a:buNone/>
            </a:pPr>
            <a:r>
              <a:rPr lang="ru-RU" sz="3000" b="1" i="1" dirty="0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-   Если вы оставили из-за убеждений, какие-то общие виды деятельности с вашим супругом, найдите им замену;</a:t>
            </a:r>
          </a:p>
          <a:p>
            <a:pPr algn="ctr">
              <a:buNone/>
            </a:pPr>
            <a:endParaRPr lang="ru-RU" sz="2200" b="1" i="1" dirty="0">
              <a:ln>
                <a:solidFill>
                  <a:schemeClr val="tx1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</a:blip>
          <a:srcRect/>
          <a:stretch>
            <a:fillRect t="-44000" b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 descr="D:\Клипарт\religion\ИУДАИЗМ\migdal-15972-150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09356" y="2786058"/>
            <a:ext cx="5674384" cy="3806996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0" y="0"/>
            <a:ext cx="9144000" cy="4214818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b="1" dirty="0" smtClean="0">
              <a:solidFill>
                <a:schemeClr val="accent2">
                  <a:lumMod val="50000"/>
                </a:schemeClr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  <a:p>
            <a:pPr algn="ctr">
              <a:buNone/>
            </a:pP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«Кто богат? Тот кому приятны поступки его жены…</a:t>
            </a:r>
          </a:p>
          <a:p>
            <a:pPr algn="ctr">
              <a:buNone/>
            </a:pPr>
            <a:endParaRPr lang="ru-RU" b="1" dirty="0" smtClean="0">
              <a:solidFill>
                <a:schemeClr val="accent2">
                  <a:lumMod val="50000"/>
                </a:schemeClr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  <a:p>
            <a:pPr algn="r">
              <a:buNone/>
            </a:pPr>
            <a:r>
              <a:rPr lang="ru-RU" sz="2000" b="1" dirty="0" smtClean="0">
                <a:solidFill>
                  <a:srgbClr val="C0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Вавилонский Талмуд, «</a:t>
            </a:r>
            <a:r>
              <a:rPr lang="ru-RU" sz="2000" b="1" dirty="0" err="1" smtClean="0">
                <a:solidFill>
                  <a:srgbClr val="C0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Шаббат</a:t>
            </a:r>
            <a:r>
              <a:rPr lang="ru-RU" sz="2000" b="1" dirty="0" smtClean="0">
                <a:solidFill>
                  <a:srgbClr val="C0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», 25б</a:t>
            </a:r>
            <a:endParaRPr lang="ru-RU" sz="2000" b="1" dirty="0">
              <a:solidFill>
                <a:srgbClr val="C00000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571612"/>
            <a:ext cx="9144000" cy="5286388"/>
          </a:xfrm>
          <a:blipFill dpi="0" rotWithShape="1">
            <a:blip r:embed="rId2">
              <a:alphaModFix amt="37000"/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rcRect/>
            <a:stretch>
              <a:fillRect/>
            </a:stretch>
          </a:blipFill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«Бог призывает верующих перестать выискивать недостатки, перестать произносить поспешные недобрые слова… Пусть прекратится ворчание, умолкнут раздражение и брюзжание. Те, </a:t>
            </a:r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кто раздражается и ворчит, не пускают к себе небесных ангелов, но открывают дверь злым ангелам</a:t>
            </a:r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» </a:t>
            </a:r>
          </a:p>
          <a:p>
            <a:pPr algn="r">
              <a:buNone/>
            </a:pPr>
            <a:r>
              <a:rPr lang="ru-RU" sz="2400" b="1" i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Этот День с Богом, 111</a:t>
            </a:r>
            <a:endParaRPr lang="ru-RU" sz="2400" b="1" i="1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" name="Picture 2" descr="advent review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1500166" y="0"/>
            <a:ext cx="7643834" cy="1571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90000" dir="5400000" sy="-100000" algn="bl" rotWithShape="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0" y="0"/>
            <a:ext cx="1500164" cy="1571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90000" dir="5400000" sy="-100000" algn="bl" rotWithShape="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4422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Формируйте здоровое и положительное представление о Церкви:</a:t>
            </a:r>
            <a:b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0" y="1285860"/>
            <a:ext cx="9144000" cy="192882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dirty="0" smtClean="0"/>
              <a:t> </a:t>
            </a:r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«Вы все вместе — Тело Христа. Каждый из вас — один из его органов и часть Тела» </a:t>
            </a:r>
          </a:p>
          <a:p>
            <a:pPr algn="r">
              <a:buNone/>
            </a:pPr>
            <a:r>
              <a:rPr lang="en-US" sz="24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Кор.</a:t>
            </a:r>
            <a:r>
              <a:rPr lang="en-US" sz="24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12:27 </a:t>
            </a:r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РБО</a:t>
            </a:r>
          </a:p>
          <a:p>
            <a:pPr algn="ctr">
              <a:buNone/>
            </a:pPr>
            <a:endParaRPr lang="ru-RU" sz="2200" b="1" i="1" dirty="0">
              <a:ln>
                <a:solidFill>
                  <a:schemeClr val="tx1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7890" name="Picture 2" descr="http://www.seekhim.org/wp-content/uploads/2008/08/body-of-chris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2285993"/>
            <a:ext cx="6096010" cy="4572008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4422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Формируйте здоровое и положительное представление о Церкви:</a:t>
            </a:r>
            <a:b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0" y="1285860"/>
            <a:ext cx="9144000" cy="321471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«Пусть не будет у вас на языке ни одного дурного слова, лишь слова, </a:t>
            </a:r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полезные для назидания, благотворные для слушателей</a:t>
            </a:r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</a:t>
            </a:r>
          </a:p>
          <a:p>
            <a:pPr algn="r">
              <a:buNone/>
            </a:pPr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Эф.</a:t>
            </a:r>
            <a:r>
              <a:rPr lang="en-US" sz="24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4:29 </a:t>
            </a:r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РБО</a:t>
            </a:r>
          </a:p>
          <a:p>
            <a:pPr>
              <a:buNone/>
            </a:pPr>
            <a:r>
              <a:rPr lang="ru-RU" sz="2400" dirty="0" smtClean="0"/>
              <a:t> </a:t>
            </a:r>
            <a:endParaRPr lang="ru-RU" sz="2200" b="1" i="1" dirty="0">
              <a:ln>
                <a:solidFill>
                  <a:schemeClr val="tx1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6866" name="Picture 2" descr="D:\Клипарт\religion\Концептуальное\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3571876"/>
            <a:ext cx="3943350" cy="3286124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rayersusa.com/sitebuilder/images/iStock_people_and_cross-760x557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0" y="857232"/>
            <a:ext cx="9144000" cy="60007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32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Формируйте здоровое и положительное представление о Церкви: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 descr="D:\Клипарт\religion\Концептуальное\family-at-cross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4607727"/>
            <a:ext cx="3000364" cy="22502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0" y="857232"/>
            <a:ext cx="9144000" cy="507209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3000" b="1" i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Говорить о Церкви с уважением и позитивно, но напоминая что она состоит из несовершенных людей, спасаемых милостью Господа;</a:t>
            </a:r>
          </a:p>
          <a:p>
            <a:pPr>
              <a:buNone/>
            </a:pPr>
            <a:r>
              <a:rPr lang="ru-RU" sz="3000" b="1" i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- Пригласите Вашего супруга участвовать в жизни церкви, в чём-то помочь в соответствии с его интересами;</a:t>
            </a:r>
          </a:p>
          <a:p>
            <a:pPr>
              <a:buNone/>
            </a:pPr>
            <a:r>
              <a:rPr lang="ru-RU" sz="3000" b="1" i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- Познакомьте с друзьями из церкви мужа – с братьями, жену – с сёстрами;</a:t>
            </a:r>
          </a:p>
          <a:p>
            <a:pPr>
              <a:buNone/>
            </a:pPr>
            <a:r>
              <a:rPr lang="ru-RU" sz="3000" b="1" i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- Организовывать празднование дней рождения и праздников с друзьями из церкви.</a:t>
            </a:r>
          </a:p>
          <a:p>
            <a:pPr algn="ctr">
              <a:buNone/>
            </a:pPr>
            <a:r>
              <a:rPr lang="ru-RU" sz="2400" dirty="0" smtClean="0"/>
              <a:t> </a:t>
            </a:r>
            <a:endParaRPr lang="ru-RU" sz="2200" b="1" i="1" dirty="0">
              <a:ln>
                <a:solidFill>
                  <a:schemeClr val="tx1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67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Личное вдохновение Господом: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0" y="1000108"/>
            <a:ext cx="9144000" cy="3571900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4100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«Вы только посмотрите, какой любовью одарил нас Отец! Мы зовемся детьми Бога! Да, мы — Его дети… </a:t>
            </a:r>
          </a:p>
          <a:p>
            <a:pPr algn="ctr">
              <a:buNone/>
            </a:pPr>
            <a:r>
              <a:rPr lang="ru-RU" sz="4100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Да, любимые, мы уже теперь дети Бога…»</a:t>
            </a:r>
          </a:p>
          <a:p>
            <a:pPr>
              <a:buNone/>
            </a:pPr>
            <a:endParaRPr lang="ru-RU" b="1" dirty="0" smtClean="0">
              <a:ln>
                <a:solidFill>
                  <a:schemeClr val="tx1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>
              <a:buNone/>
            </a:pPr>
            <a:r>
              <a:rPr lang="en-US" sz="2600" b="1" i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sz="2600" b="1" i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Ин.</a:t>
            </a:r>
            <a:r>
              <a:rPr lang="en-US" sz="2600" b="1" i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sz="2600" b="1" i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sz="2600" b="1" i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:1-</a:t>
            </a:r>
            <a:r>
              <a:rPr lang="ru-RU" sz="2600" b="1" i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2600" b="1" i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sz="2600" b="1" i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РБО</a:t>
            </a:r>
            <a:endParaRPr lang="ru-RU" sz="2600" b="1" i="1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8" name="Picture 4" descr="D:\Клипарт\religion\Концептуальное\ServantCrow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3429000"/>
            <a:ext cx="4571999" cy="342900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571612"/>
            <a:ext cx="9144000" cy="5286388"/>
          </a:xfrm>
          <a:blipFill dpi="0" rotWithShape="1">
            <a:blip r:embed="rId2">
              <a:alphaModFix amt="37000"/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rcRect/>
            <a:stretch>
              <a:fillRect/>
            </a:stretch>
          </a:blipFill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400" b="1" dirty="0" smtClean="0">
                <a:ln>
                  <a:solidFill>
                    <a:schemeClr val="tx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«</a:t>
            </a:r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Бог не хочет, чтобы мы открывали проблемы Церкви тем, кто не боится Его. Он не хочет, чтобы мы полагались на помощь тех, кто не повинуется Его требованиям. Те, кто обращается к таким советникам, показывают, что они не имеют веры в Бога. Своим неверием они сильно бесчестят Господа и причиняют большой вред самим себе»  </a:t>
            </a:r>
          </a:p>
          <a:p>
            <a:pPr algn="r">
              <a:buNone/>
            </a:pPr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Избранные Вести, т.3, 299</a:t>
            </a:r>
            <a:endParaRPr lang="ru-RU" sz="2400" b="1" i="1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" name="Picture 2" descr="advent review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1500166" y="0"/>
            <a:ext cx="7643834" cy="1571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90000" dir="5400000" sy="-100000" algn="bl" rotWithShape="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0" y="0"/>
            <a:ext cx="1500164" cy="1571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90000" dir="5400000" sy="-100000" algn="bl" rotWithShape="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D:\Клипарт\religion\Концептуальное\ClingtoGo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3268266"/>
            <a:ext cx="4786313" cy="3589734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46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7.  Делитесь с супругом вашими откровениями о Господе и опытами с Ним: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0" y="1142984"/>
            <a:ext cx="9144000" cy="278608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«Но Иисус не дозволил ему, а сказал: </a:t>
            </a:r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«иди домой к своим и расскажи им, что сотворил с тобою Господь и </a:t>
            </a:r>
            <a:r>
              <a:rPr lang="ru-RU" b="1" i="1" dirty="0" smtClean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</a:t>
            </a:r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помиловал тебя»</a:t>
            </a:r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И пошел и начал проповедовать в </a:t>
            </a:r>
            <a:r>
              <a:rPr lang="ru-RU" b="1" dirty="0" err="1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Десятиградии</a:t>
            </a:r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что сотворил с ним Иисус; и все дивились»</a:t>
            </a:r>
          </a:p>
          <a:p>
            <a:pPr algn="r">
              <a:buNone/>
            </a:pPr>
            <a:r>
              <a:rPr lang="ru-RU" sz="2400" b="1" i="1" dirty="0" err="1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Мк</a:t>
            </a:r>
            <a:r>
              <a:rPr lang="ru-RU" sz="2400" b="1" i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en-US" sz="2400" b="1" i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5:19-20 </a:t>
            </a:r>
            <a:endParaRPr lang="ru-RU" sz="2400" b="1" i="1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://cs10486.userapi.com/u42103/-14/x_b2cf08d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3714752"/>
            <a:ext cx="4714871" cy="3143248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46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7.  Делитесь с супругом вашими откровениями о Господе и опытами с Ним: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0" y="1142984"/>
            <a:ext cx="9144000" cy="321471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b="1" i="1" dirty="0" smtClean="0">
                <a:ln>
                  <a:solidFill>
                    <a:schemeClr val="tx1"/>
                  </a:solidFill>
                </a:ln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- Пусть беседа будет естественной, без поучений , нотаций и споров;</a:t>
            </a:r>
          </a:p>
          <a:p>
            <a:pPr>
              <a:buNone/>
            </a:pPr>
            <a:r>
              <a:rPr lang="ru-RU" b="1" i="1" dirty="0" smtClean="0">
                <a:ln>
                  <a:solidFill>
                    <a:schemeClr val="tx1"/>
                  </a:solidFill>
                </a:ln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- Благодарите их, если вас выслушивают;</a:t>
            </a:r>
          </a:p>
          <a:p>
            <a:pPr>
              <a:buNone/>
            </a:pPr>
            <a:r>
              <a:rPr lang="ru-RU" b="1" i="1" dirty="0" smtClean="0">
                <a:ln>
                  <a:solidFill>
                    <a:schemeClr val="tx1"/>
                  </a:solidFill>
                </a:ln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- Спрашивайте их мнение о рассказанном;</a:t>
            </a:r>
          </a:p>
          <a:p>
            <a:pPr>
              <a:buNone/>
            </a:pPr>
            <a:r>
              <a:rPr lang="ru-RU" b="1" i="1" dirty="0" smtClean="0">
                <a:ln>
                  <a:solidFill>
                    <a:schemeClr val="tx1"/>
                  </a:solidFill>
                </a:ln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- Приглашайте к совместной молитве и чтению Писания;</a:t>
            </a:r>
          </a:p>
          <a:p>
            <a:pPr algn="ctr">
              <a:buNone/>
            </a:pPr>
            <a:r>
              <a:rPr lang="en-US" sz="2400" b="1" i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endParaRPr lang="ru-RU" sz="2400" b="1" i="1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571612"/>
            <a:ext cx="9144000" cy="5286388"/>
          </a:xfrm>
          <a:blipFill dpi="0" rotWithShape="1">
            <a:blip r:embed="rId2">
              <a:alphaModFix amt="37000"/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rcRect/>
            <a:stretch>
              <a:fillRect/>
            </a:stretch>
          </a:blipFill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«Бог замыслил так, что учитель Библии в своей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 </a:t>
            </a:r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семье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 </a:t>
            </a:r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должен служить примером тех истин, которым он обучает. </a:t>
            </a:r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Своим поведением он оказывает большее влияние на домочадцев, чем своими словами</a:t>
            </a:r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. Благочестие в повседневной жизни придает силу  свидетельству. Терпение, постоянство и любовь воздействуют на сердца лучше, чем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 </a:t>
            </a:r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проповедь» </a:t>
            </a:r>
          </a:p>
          <a:p>
            <a:pPr algn="r">
              <a:buNone/>
            </a:pPr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Служители Евангелия,</a:t>
            </a:r>
            <a:r>
              <a:rPr lang="en-US" sz="24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204.</a:t>
            </a:r>
            <a:endParaRPr lang="ru-RU" sz="2400" b="1" i="1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" name="Picture 2" descr="advent review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1500166" y="0"/>
            <a:ext cx="7643834" cy="1571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90000" dir="5400000" sy="-100000" algn="bl" rotWithShape="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0" y="0"/>
            <a:ext cx="1500164" cy="1571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90000" dir="5400000" sy="-100000" algn="bl" rotWithShape="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D:\Клипарт\religion\Концептуальное\believer-before-a-cross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190733" y="3000372"/>
            <a:ext cx="5143502" cy="3857628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0" y="0"/>
            <a:ext cx="9144000" cy="392906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000" b="1" dirty="0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3000" b="1" dirty="0" smtClean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неверующий муж освящается женою верующею</a:t>
            </a:r>
            <a:r>
              <a:rPr lang="ru-RU" sz="3000" b="1" dirty="0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и </a:t>
            </a:r>
            <a:r>
              <a:rPr lang="ru-RU" sz="3000" b="1" dirty="0" smtClean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жена неверующая освящается мужем верующим</a:t>
            </a:r>
            <a:r>
              <a:rPr lang="ru-RU" sz="3000" b="1" dirty="0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Иначе дети ваши были бы нечисты, а теперь святы… </a:t>
            </a:r>
            <a:r>
              <a:rPr lang="ru-RU" sz="3000" b="1" dirty="0" smtClean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Почему ты знаешь, жена, не спасешь ли мужа? Или ты, муж, почему знаешь, не спасешь ли жены?</a:t>
            </a:r>
            <a:r>
              <a:rPr lang="ru-RU" sz="3000" b="1" dirty="0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Только каждый поступай так, как Бог ему определил, и каждый, как Господь призвал» </a:t>
            </a:r>
          </a:p>
          <a:p>
            <a:pPr algn="r">
              <a:buNone/>
            </a:pPr>
            <a:r>
              <a:rPr lang="ru-RU" sz="2400" b="1" i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Кор.7</a:t>
            </a:r>
            <a:r>
              <a:rPr lang="en-US" sz="2400" b="1" i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:1</a:t>
            </a:r>
            <a:r>
              <a:rPr lang="ru-RU" sz="2400" b="1" i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en-US" sz="2400" b="1" i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2400" b="1" i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17</a:t>
            </a:r>
            <a:r>
              <a:rPr lang="en-US" sz="2400" b="1" i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endParaRPr lang="ru-RU" sz="2400" b="1" i="1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20000"/>
                <a:lumOff val="80000"/>
              </a:schemeClr>
            </a:gs>
            <a:gs pos="50000">
              <a:schemeClr val="accent3">
                <a:lumMod val="20000"/>
                <a:lumOff val="80000"/>
              </a:schemeClr>
            </a:gs>
            <a:gs pos="100000">
              <a:schemeClr val="accent3">
                <a:lumMod val="60000"/>
                <a:lumOff val="4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ttp://upload.wikimedia.org/wikipedia/commons/1/1e/Weinsberg_Panorama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8216" cy="164305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53250" name="Picture 2" descr="http://www.paukenschlag.org/wp-content/uploads/2012/11/Weinsber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1142984"/>
            <a:ext cx="5384821" cy="37862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2000" endA="300" endPos="35000" dir="5400000" sy="-100000" algn="bl" rotWithShape="0"/>
          </a:effectLst>
          <a:scene3d>
            <a:camera prst="perspectiveContrastingLeftFacing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3" descr="C:\Users\Сергей\Downloads\wappe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42908" y="857232"/>
            <a:ext cx="3554575" cy="45553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reflection blurRad="6350" stA="52000" endA="300" endPos="35000" dir="5400000" sy="-100000" algn="bl" rotWithShape="0"/>
          </a:effectLst>
          <a:scene3d>
            <a:camera prst="perspectiveContrastingRightFacing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3252" name="Picture 4" descr="http://static1.akpool.de/images/cards/15/15943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71670" y="3214686"/>
            <a:ext cx="4472252" cy="29223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71472" y="6143644"/>
            <a:ext cx="8229600" cy="714356"/>
          </a:xfrm>
        </p:spPr>
        <p:txBody>
          <a:bodyPr>
            <a:normAutofit fontScale="90000"/>
          </a:bodyPr>
          <a:lstStyle/>
          <a:p>
            <a:r>
              <a:rPr lang="en-US" b="1" dirty="0" err="1" smtClean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ld English Text MT" pitchFamily="66" charset="0"/>
              </a:rPr>
              <a:t>Weinsberg</a:t>
            </a:r>
            <a:r>
              <a:rPr lang="en-US" b="1" dirty="0" smtClean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ld English Text MT" pitchFamily="66" charset="0"/>
              </a:rPr>
              <a:t> 1140 </a:t>
            </a:r>
            <a:endParaRPr lang="ru-RU" b="1" dirty="0">
              <a:ln>
                <a:solidFill>
                  <a:schemeClr val="tx1"/>
                </a:solidFill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67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Личное вдохновение Господом: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2530" name="Picture 2" descr="D:\Клипарт\religion\Адам и Ева\41 - копия 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2428868"/>
            <a:ext cx="2941857" cy="3500438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22531" name="Picture 3" descr="D:\Клипарт\religion\Адам и Ева\41 - копия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630703"/>
            <a:ext cx="3643306" cy="3227297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0" y="928670"/>
            <a:ext cx="9144000" cy="3500462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 сказал Бог: «Создадим человека — </a:t>
            </a:r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Наш образ и как Наше подобие</a:t>
            </a:r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…» Бог сотворил человека, </a:t>
            </a:r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образ Свой, в Божий образ </a:t>
            </a:r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 сотворил, </a:t>
            </a:r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мужчину и женщину </a:t>
            </a:r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сотворил их»</a:t>
            </a:r>
          </a:p>
          <a:p>
            <a:pPr>
              <a:buNone/>
            </a:pPr>
            <a:endParaRPr lang="ru-RU" b="1" dirty="0" smtClean="0">
              <a:ln>
                <a:solidFill>
                  <a:schemeClr val="tx1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>
              <a:buNone/>
            </a:pPr>
            <a:r>
              <a:rPr lang="ru-RU" sz="2600" b="1" i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Быт.1:26-27</a:t>
            </a:r>
            <a:r>
              <a:rPr lang="en-US" sz="2600" b="1" i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sz="2600" b="1" i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РБО</a:t>
            </a:r>
            <a:endParaRPr lang="ru-RU" sz="2600" b="1" i="1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lum bright="70000" contrast="-7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571612"/>
            <a:ext cx="9144000" cy="5286388"/>
          </a:xfrm>
          <a:blipFill dpi="0" rotWithShape="1">
            <a:blip r:embed="rId3">
              <a:alphaModFix amt="42000"/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rcRect/>
            <a:stretch>
              <a:fillRect/>
            </a:stretch>
          </a:blip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9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«Глядя на Церковь, мир пришел к выводу, что Божий народ — это безрадостные люди, что в служении Христу нет ничего привлекательного, что благословение Божье добывается слишком тяжелой ценой»</a:t>
            </a:r>
          </a:p>
          <a:p>
            <a:pPr algn="r">
              <a:buNone/>
            </a:pPr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Свидетельства для Проповедников, 175</a:t>
            </a:r>
            <a:endParaRPr lang="ru-RU" sz="2400" b="1" dirty="0">
              <a:ln>
                <a:solidFill>
                  <a:schemeClr val="tx1"/>
                </a:solidFill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" name="Picture 2" descr="advent review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1500166" y="0"/>
            <a:ext cx="7643834" cy="1571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90000" dir="5400000" sy="-100000" algn="bl" rotWithShape="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0" y="0"/>
            <a:ext cx="1500164" cy="1571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90000" dir="5400000" sy="-100000" algn="bl" rotWithShape="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D:\Клипарт\religion\Концептуальное\1339271046_1339144283_sbornik_kreativnyh_fotografiy_2_1600h1200_380_sht_1451879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940423"/>
            <a:ext cx="5643570" cy="3917577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08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Жизнь в соответствии с вашей верой: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0" y="1000108"/>
            <a:ext cx="9144000" cy="3357586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«Так и вера, если у нее нет дел, сама по себе мертва. Но, предположим, кто-то скажет: "У тебя есть вера, а у меня — дела". Покажи мне свою веру без дел — и я покажу тебе свою веру через дела!... Ведь точно так же как тело без духа мертво, и вера без дел мертва»</a:t>
            </a:r>
            <a:r>
              <a:rPr lang="ru-RU" dirty="0" smtClean="0"/>
              <a:t> </a:t>
            </a:r>
          </a:p>
          <a:p>
            <a:pPr algn="r">
              <a:buNone/>
            </a:pPr>
            <a:r>
              <a:rPr lang="ru-RU" sz="2200" b="1" i="1" dirty="0" err="1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Иак</a:t>
            </a:r>
            <a:r>
              <a:rPr lang="ru-RU" sz="2200" b="1" i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en-US" sz="2200" b="1" i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sz="2200" b="1" i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2200" b="1" i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:1</a:t>
            </a:r>
            <a:r>
              <a:rPr lang="ru-RU" sz="2200" b="1" i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r>
              <a:rPr lang="en-US" sz="2200" b="1" i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-1</a:t>
            </a:r>
            <a:r>
              <a:rPr lang="ru-RU" sz="2200" b="1" i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8,26</a:t>
            </a:r>
            <a:r>
              <a:rPr lang="en-US" sz="2200" b="1" i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sz="2200" b="1" i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РБО</a:t>
            </a:r>
            <a:endParaRPr lang="ru-RU" sz="2200" b="1" i="1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D:\Клипарт\religion\Концептуальное\budujemy_drogi_na_eur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3107505"/>
            <a:ext cx="6000792" cy="3750495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08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Жизнь в соответствии с вашей верой: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0" y="1000108"/>
            <a:ext cx="9144000" cy="335758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i="1" dirty="0" smtClean="0">
                <a:ln>
                  <a:solidFill>
                    <a:srgbClr val="002060"/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- Насколько насыщенна и интересна ваша христианская жизнь?</a:t>
            </a:r>
          </a:p>
          <a:p>
            <a:pPr algn="ctr">
              <a:buNone/>
            </a:pPr>
            <a:r>
              <a:rPr lang="ru-RU" sz="2800" b="1" i="1" dirty="0" smtClean="0">
                <a:ln>
                  <a:solidFill>
                    <a:srgbClr val="002060"/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- Стали ли вы здоровее и физически и духовно, придя ко Христу?</a:t>
            </a:r>
          </a:p>
          <a:p>
            <a:pPr algn="ctr">
              <a:buNone/>
            </a:pPr>
            <a:r>
              <a:rPr lang="ru-RU" sz="2800" b="1" i="1" dirty="0" smtClean="0">
                <a:ln>
                  <a:solidFill>
                    <a:srgbClr val="002060"/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- Как теперь вы ведёте себя в конфликтных и сложных ситуациях?</a:t>
            </a:r>
            <a:endParaRPr lang="ru-RU" sz="2800" b="1" i="1" dirty="0">
              <a:ln>
                <a:solidFill>
                  <a:srgbClr val="002060"/>
                </a:solidFill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571612"/>
            <a:ext cx="9144000" cy="5286388"/>
          </a:xfrm>
          <a:blipFill dpi="0" rotWithShape="1">
            <a:blip r:embed="rId2">
              <a:alphaModFix amt="36000"/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rcRect/>
            <a:stretch>
              <a:fillRect/>
            </a:stretch>
          </a:blipFill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000" b="1" dirty="0" smtClean="0">
                <a:ln>
                  <a:solidFill>
                    <a:schemeClr val="tx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«В каждом своем поступке христиане должны стремиться представить Христа — постараться сделать привлекательным Его служение. Пусть никто не делает религию неприглядной своими стонами, вздохами о тяжких испытаниях, самоотречении и жертвах» </a:t>
            </a:r>
          </a:p>
          <a:p>
            <a:pPr algn="r">
              <a:buNone/>
            </a:pPr>
            <a:r>
              <a:rPr lang="ru-RU" sz="2000" b="1" dirty="0" smtClean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Отражая Христа,368.</a:t>
            </a:r>
          </a:p>
          <a:p>
            <a:pPr algn="ctr">
              <a:buNone/>
            </a:pPr>
            <a:endParaRPr lang="ru-RU" sz="2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  <p:pic>
        <p:nvPicPr>
          <p:cNvPr id="5" name="Picture 2" descr="advent review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1500166" y="0"/>
            <a:ext cx="7643834" cy="1571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90000" dir="5400000" sy="-100000" algn="bl" rotWithShape="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0" y="0"/>
            <a:ext cx="1500164" cy="1571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90000" dir="5400000" sy="-100000" algn="bl" rotWithShape="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571612"/>
            <a:ext cx="9144000" cy="5286388"/>
          </a:xfrm>
          <a:blipFill dpi="0" rotWithShape="1">
            <a:blip r:embed="rId2">
              <a:alphaModFix amt="35000"/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rcRect/>
            <a:stretch>
              <a:fillRect/>
            </a:stretch>
          </a:blipFill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000" b="1" dirty="0" smtClean="0">
                <a:ln>
                  <a:solidFill>
                    <a:schemeClr val="tx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«Не порочьте свое исповедание веры нетерпением, раздражительностью и жалобами. Пусть благодать Святого Духа явится в доброте, кротости, долготерпении, бодрости и любви… Любовь к Иисусу не может быть сокрыта, она будет видна и почувствуется. Эта любовь оказывает дивное влияние» </a:t>
            </a:r>
          </a:p>
          <a:p>
            <a:pPr algn="r">
              <a:buNone/>
            </a:pPr>
            <a:r>
              <a:rPr lang="ru-RU" sz="2000" b="1" dirty="0" smtClean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Отражая Христа,368</a:t>
            </a:r>
          </a:p>
          <a:p>
            <a:pPr algn="r">
              <a:buNone/>
            </a:pPr>
            <a:endParaRPr lang="ru-RU" sz="2000" b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  <a:p>
            <a:pPr algn="ctr">
              <a:buNone/>
            </a:pPr>
            <a:endParaRPr lang="ru-RU" sz="2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  <p:pic>
        <p:nvPicPr>
          <p:cNvPr id="5" name="Picture 2" descr="advent review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1500166" y="0"/>
            <a:ext cx="7643834" cy="1571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90000" dir="5400000" sy="-100000" algn="bl" rotWithShape="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0" y="0"/>
            <a:ext cx="1500164" cy="1571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90000" dir="5400000" sy="-100000" algn="bl" rotWithShape="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943</TotalTime>
  <Words>1683</Words>
  <Application>Microsoft Office PowerPoint</Application>
  <PresentationFormat>Экран (4:3)</PresentationFormat>
  <Paragraphs>128</Paragraphs>
  <Slides>35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Благовестие в своей Семье</vt:lpstr>
      <vt:lpstr>Слайд 2</vt:lpstr>
      <vt:lpstr>1. Личное вдохновение Господом:</vt:lpstr>
      <vt:lpstr>1. Личное вдохновение Господом:</vt:lpstr>
      <vt:lpstr>Слайд 5</vt:lpstr>
      <vt:lpstr> 2. Жизнь в соответствии с вашей верой: </vt:lpstr>
      <vt:lpstr> 2. Жизнь в соответствии с вашей верой: </vt:lpstr>
      <vt:lpstr>Слайд 8</vt:lpstr>
      <vt:lpstr>Слайд 9</vt:lpstr>
      <vt:lpstr> 2. Жизнь в соответствии с вашей верой: </vt:lpstr>
      <vt:lpstr>Слайд 11</vt:lpstr>
      <vt:lpstr>Слайд 12</vt:lpstr>
      <vt:lpstr> 2. Жизнь в соответствии с вашей верой: </vt:lpstr>
      <vt:lpstr> 2. Жизнь в соответствии с вашей верой: </vt:lpstr>
      <vt:lpstr>3. Молитвенное служение за супругов:</vt:lpstr>
      <vt:lpstr>3. Молитвенное служение за супругов:</vt:lpstr>
      <vt:lpstr>3. Молитвенное служение за супругов:</vt:lpstr>
      <vt:lpstr>Слайд 18</vt:lpstr>
      <vt:lpstr> 4. Будьте источником воодушевления: :</vt:lpstr>
      <vt:lpstr>Слайд 20</vt:lpstr>
      <vt:lpstr> 4. Будьте источником воодушевления: </vt:lpstr>
      <vt:lpstr>Слайд 22</vt:lpstr>
      <vt:lpstr>  5. Ищите возможность послужить супругу и сделать ему приятное:  :</vt:lpstr>
      <vt:lpstr>  5. Ищите возможность послужить супругу и сделать ему приятное:  </vt:lpstr>
      <vt:lpstr>Слайд 25</vt:lpstr>
      <vt:lpstr>Слайд 26</vt:lpstr>
      <vt:lpstr>  6. Формируйте здоровое и положительное представление о Церкви:  :</vt:lpstr>
      <vt:lpstr>  6. Формируйте здоровое и положительное представление о Церкви:  :</vt:lpstr>
      <vt:lpstr>  6. Формируйте здоровое и положительное представление о Церкви:  </vt:lpstr>
      <vt:lpstr>Слайд 30</vt:lpstr>
      <vt:lpstr>  7.  Делитесь с супругом вашими откровениями о Господе и опытами с Ним:  </vt:lpstr>
      <vt:lpstr>  7.  Делитесь с супругом вашими откровениями о Господе и опытами с Ним:  </vt:lpstr>
      <vt:lpstr>Слайд 33</vt:lpstr>
      <vt:lpstr>Слайд 34</vt:lpstr>
      <vt:lpstr>Weinsberg 1140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Сергей</dc:creator>
  <cp:lastModifiedBy>Сергей</cp:lastModifiedBy>
  <cp:revision>94</cp:revision>
  <dcterms:created xsi:type="dcterms:W3CDTF">2013-02-14T10:28:23Z</dcterms:created>
  <dcterms:modified xsi:type="dcterms:W3CDTF">2013-06-28T07:51:27Z</dcterms:modified>
</cp:coreProperties>
</file>