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73" r:id="rId3"/>
    <p:sldId id="278" r:id="rId4"/>
    <p:sldId id="258" r:id="rId5"/>
    <p:sldId id="260" r:id="rId6"/>
    <p:sldId id="261" r:id="rId7"/>
    <p:sldId id="263" r:id="rId8"/>
    <p:sldId id="262" r:id="rId9"/>
    <p:sldId id="272" r:id="rId10"/>
    <p:sldId id="264" r:id="rId11"/>
    <p:sldId id="284" r:id="rId12"/>
    <p:sldId id="265" r:id="rId13"/>
    <p:sldId id="266" r:id="rId14"/>
    <p:sldId id="267" r:id="rId15"/>
    <p:sldId id="283" r:id="rId16"/>
    <p:sldId id="268" r:id="rId17"/>
    <p:sldId id="269" r:id="rId18"/>
    <p:sldId id="279" r:id="rId19"/>
    <p:sldId id="270" r:id="rId20"/>
    <p:sldId id="281" r:id="rId21"/>
    <p:sldId id="271" r:id="rId22"/>
    <p:sldId id="280" r:id="rId23"/>
    <p:sldId id="275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240" autoAdjust="0"/>
  </p:normalViewPr>
  <p:slideViewPr>
    <p:cSldViewPr>
      <p:cViewPr varScale="1">
        <p:scale>
          <a:sx n="29" d="100"/>
          <a:sy n="29" d="100"/>
        </p:scale>
        <p:origin x="-18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B2F5-2D7B-4EFA-AA13-03AFF52A2F26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113C-BA84-4008-A403-6F2D9E2F1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7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такое диалог? Это взаимный разговор</a:t>
            </a:r>
            <a:r>
              <a:rPr lang="ru-RU" baseline="0" dirty="0" smtClean="0"/>
              <a:t> между двумя участниками. Не всякий разговор удается. В одном стихотворении об этом неудачном опыте говорится так: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нужного не сказано, сколько важного отложено.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Узелками жизнь завязана, и на прошлое помножена….. (здесь передается чувство досады от несостоявшегося открытого душевного разговора)</a:t>
            </a:r>
            <a:b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ПОЭТОМУ, чтобы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разговор удался нужно приложить максимум усилий и стараний. А для этого необходимо научиться слушать, понимать, отвечать, ждать, уметь говорить «Нет» и очень хорошо готовиться к разговору.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345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разговора старайтесь придерживаться следующих принципов: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Оставайтесь достойным  человеком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Никого не критикуйте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Хвалите, ободряйте собеседника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Делайте паузы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Держите ровный тон, не горячитесь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Спрашивайте мнение в у тех, кто молчит (это правило для группы, когда во время диспута нет полной поддержки и взаимопонимания)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Не затягивайте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852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злоупотребляйте словом «я»</a:t>
            </a:r>
          </a:p>
          <a:p>
            <a:r>
              <a:rPr lang="ru-RU" dirty="0" smtClean="0"/>
              <a:t>Не ерзайте на стуле</a:t>
            </a:r>
          </a:p>
          <a:p>
            <a:r>
              <a:rPr lang="ru-RU" dirty="0" smtClean="0"/>
              <a:t>Не говорите громче, чем ваш собеседник</a:t>
            </a:r>
          </a:p>
          <a:p>
            <a:r>
              <a:rPr lang="ru-RU" dirty="0" smtClean="0"/>
              <a:t>Не смотрите свысока</a:t>
            </a:r>
          </a:p>
          <a:p>
            <a:r>
              <a:rPr lang="ru-RU" dirty="0" smtClean="0"/>
              <a:t> не создавайте о себе</a:t>
            </a:r>
            <a:r>
              <a:rPr lang="ru-RU" baseline="0" dirty="0" smtClean="0"/>
              <a:t> </a:t>
            </a:r>
            <a:r>
              <a:rPr lang="ru-RU" dirty="0" smtClean="0"/>
              <a:t>впечатление пророка или </a:t>
            </a:r>
            <a:r>
              <a:rPr lang="ru-RU" dirty="0" err="1" smtClean="0"/>
              <a:t>сверхумника</a:t>
            </a:r>
            <a:endParaRPr lang="ru-RU" dirty="0" smtClean="0"/>
          </a:p>
          <a:p>
            <a:r>
              <a:rPr lang="ru-RU" dirty="0" smtClean="0"/>
              <a:t>Не делайте выводов за собеседника</a:t>
            </a:r>
          </a:p>
          <a:p>
            <a:r>
              <a:rPr lang="ru-RU" dirty="0" smtClean="0"/>
              <a:t>Не задавайте плоских вопросов</a:t>
            </a:r>
          </a:p>
          <a:p>
            <a:r>
              <a:rPr lang="ru-RU" dirty="0" smtClean="0"/>
              <a:t>Не обращайте внимание на оплошности других, помните, что культурный человек никогда не будет смущать человека, тем, что заметит допущенную оплошность другим человеком.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7670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небольшая</a:t>
            </a:r>
            <a:r>
              <a:rPr lang="ru-RU" baseline="0" dirty="0" smtClean="0"/>
              <a:t> информация по типам собеседников.</a:t>
            </a:r>
          </a:p>
          <a:p>
            <a:r>
              <a:rPr lang="ru-RU" baseline="0" dirty="0" smtClean="0"/>
              <a:t>Незаменимый или универсал – этот тот, кто ведет себя так будто без него не может обойтись никакое дело. Ему очень нравится похвала за проявленные им усилия.  Но он не достаточно компетентен в некоторых вопросах. Может войти к вам в оппозицию, если вы проигнорируете и не привлечете его в какое-то важное дело.</a:t>
            </a:r>
          </a:p>
          <a:p>
            <a:r>
              <a:rPr lang="ru-RU" baseline="0" dirty="0" smtClean="0"/>
              <a:t>Себялюбец больше озабочен не делом, а то, как он будет выглядеть на его фоне.</a:t>
            </a:r>
          </a:p>
          <a:p>
            <a:r>
              <a:rPr lang="ru-RU" baseline="0" dirty="0" smtClean="0"/>
              <a:t>Деловой вам всегда скажет: хватит разглагольствовать, пора к делу.</a:t>
            </a:r>
          </a:p>
          <a:p>
            <a:r>
              <a:rPr lang="ru-RU" baseline="0" dirty="0" smtClean="0"/>
              <a:t>Игрун любит сталкивать мнения и смотреть, что из этого получается.</a:t>
            </a:r>
          </a:p>
          <a:p>
            <a:r>
              <a:rPr lang="ru-RU" baseline="0" dirty="0" smtClean="0"/>
              <a:t>Моралист сразу начнет делать выводы после каждого дела или события</a:t>
            </a:r>
          </a:p>
          <a:p>
            <a:r>
              <a:rPr lang="ru-RU" baseline="0" dirty="0" smtClean="0"/>
              <a:t>Архивариус любит умничать и напоминать, а что вы раньше по этому поводу уже говорили</a:t>
            </a:r>
          </a:p>
          <a:p>
            <a:r>
              <a:rPr lang="ru-RU" baseline="0" dirty="0" smtClean="0"/>
              <a:t>У скептика никогда не найдется доброго слова по поводу вашей новой идеи</a:t>
            </a:r>
          </a:p>
          <a:p>
            <a:r>
              <a:rPr lang="ru-RU" baseline="0" dirty="0" smtClean="0"/>
              <a:t>Дизайнеру же больше всего доставляет удовольствие как-то видоизменять ваши идеи и предложения. </a:t>
            </a:r>
          </a:p>
          <a:p>
            <a:r>
              <a:rPr lang="ru-RU" baseline="0" dirty="0" smtClean="0"/>
              <a:t>Но все вместе они прекрасные люди, у которых можно всегда чему-то научиться.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163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общения вы иногда можете услышать замечания или возражения в ваш адрес. Не спешите расстраиваться и заканчивать разговор. Особенно, если это уже разговор</a:t>
            </a:r>
            <a:r>
              <a:rPr lang="ru-RU" baseline="0" dirty="0" smtClean="0"/>
              <a:t> происходит в группе.</a:t>
            </a:r>
          </a:p>
          <a:p>
            <a:r>
              <a:rPr lang="ru-RU" baseline="0" dirty="0" smtClean="0"/>
              <a:t>Очень часто под возражением спрятаны очень понятные и незлые вещи.</a:t>
            </a:r>
          </a:p>
          <a:p>
            <a:r>
              <a:rPr lang="ru-RU" baseline="0" dirty="0" smtClean="0"/>
              <a:t> Например, это может означать, что человек тоже думал над подобной идеей и у него уже сложилось собственное представление. В таком случае дайте и ему выговориться, а потом приступите к обсуждению именно вашей идеи.</a:t>
            </a:r>
          </a:p>
          <a:p>
            <a:r>
              <a:rPr lang="ru-RU" baseline="0" dirty="0" smtClean="0"/>
              <a:t>Также резкий выпад может подразумевать и желание человека побольше всего узнать на этот счет, а отнюдь не вражда с вами.</a:t>
            </a:r>
          </a:p>
          <a:p>
            <a:r>
              <a:rPr lang="ru-RU" baseline="0" dirty="0" smtClean="0"/>
              <a:t>Есть и другие причины. Например, просто человек очень самолюбив или перед кем-то ему очень важно сегодня показать себя умным в данной ситуации, чтобы на него обратил тот или иной человек внимание</a:t>
            </a:r>
          </a:p>
          <a:p>
            <a:r>
              <a:rPr lang="ru-RU" baseline="0" dirty="0" smtClean="0"/>
              <a:t>Ощущение конца, что время истекает, заставляет бросать в ваш адрес не очень приятные вопросы</a:t>
            </a:r>
          </a:p>
          <a:p>
            <a:r>
              <a:rPr lang="ru-RU" baseline="0" dirty="0" smtClean="0"/>
              <a:t>И бывает еще одна важная причина перечить вам – это желание отсрочить момент отклика на призыв, который коснулся его сердца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704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Бывают возражения связаны с недоверием к вашим источникам. Просто уточните и будьте конкретны.</a:t>
            </a:r>
          </a:p>
          <a:p>
            <a:r>
              <a:rPr lang="ru-RU" dirty="0" smtClean="0"/>
              <a:t>Но не рубите с плеча,</a:t>
            </a:r>
            <a:r>
              <a:rPr lang="ru-RU" baseline="0" dirty="0" smtClean="0"/>
              <a:t> когда вы слышите иное мнение. Не всегда вы </a:t>
            </a:r>
            <a:r>
              <a:rPr lang="ru-RU" baseline="0" dirty="0" err="1" smtClean="0"/>
              <a:t>знате</a:t>
            </a:r>
            <a:r>
              <a:rPr lang="ru-RU" baseline="0" dirty="0" smtClean="0"/>
              <a:t> все о других позитивных и конструктивных </a:t>
            </a:r>
            <a:r>
              <a:rPr lang="ru-RU" baseline="0" dirty="0" err="1" smtClean="0"/>
              <a:t>плдходах</a:t>
            </a:r>
            <a:r>
              <a:rPr lang="ru-RU" baseline="0" dirty="0" smtClean="0"/>
              <a:t> по решению этой проблемы</a:t>
            </a:r>
          </a:p>
          <a:p>
            <a:r>
              <a:rPr lang="ru-RU" dirty="0" smtClean="0"/>
              <a:t>Общее сопротивление характерно только для начала беседы. В ходе нормального разговора обычно исчезает.</a:t>
            </a:r>
          </a:p>
          <a:p>
            <a:r>
              <a:rPr lang="ru-RU" dirty="0" smtClean="0"/>
              <a:t>И еще одно, когда бывают ироничные или ехидные комментарии.</a:t>
            </a:r>
            <a:r>
              <a:rPr lang="ru-RU" baseline="0" dirty="0" smtClean="0"/>
              <a:t> Здесь либо у человека </a:t>
            </a:r>
            <a:r>
              <a:rPr lang="ru-RU" dirty="0" smtClean="0"/>
              <a:t>плохое настроение, либо он недоволен вашим поведением.</a:t>
            </a:r>
            <a:r>
              <a:rPr lang="ru-RU" baseline="0" dirty="0" smtClean="0"/>
              <a:t> Подумайте, что вы делаете не так.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944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правильно отвечать на корректные и некорректные замечания в ваш адрес?</a:t>
            </a:r>
          </a:p>
          <a:p>
            <a:r>
              <a:rPr lang="ru-RU" dirty="0" smtClean="0"/>
              <a:t>Условное согласие, типа «ДА, вы,</a:t>
            </a:r>
            <a:r>
              <a:rPr lang="ru-RU" baseline="0" dirty="0" smtClean="0"/>
              <a:t> конечно правы, НО……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Гибкость в обороне, «хорошо, допустим вы правы, но вы наберитесь терпения и проследите нить нашего разговора до конца</a:t>
            </a:r>
            <a:r>
              <a:rPr lang="ru-RU" baseline="0" dirty="0" smtClean="0"/>
              <a:t>…..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Перефразирование, «иными словами вы говорит, что….»</a:t>
            </a:r>
          </a:p>
          <a:p>
            <a:r>
              <a:rPr lang="ru-RU" dirty="0" smtClean="0"/>
              <a:t>Одобрение с оговоркой, «да кто же спорит об этом, просто……»</a:t>
            </a:r>
          </a:p>
          <a:p>
            <a:r>
              <a:rPr lang="ru-RU" dirty="0" smtClean="0"/>
              <a:t>Ссылка на авторитеты, когда не доверяют вам, «это не мои слова, что вы! Об этом написано ….»</a:t>
            </a:r>
          </a:p>
          <a:p>
            <a:r>
              <a:rPr lang="ru-RU" dirty="0" smtClean="0"/>
              <a:t>«Сжатие» нескольких замечаний, чтобы одним махом разбить их, как мало значащие для главной</a:t>
            </a:r>
            <a:r>
              <a:rPr lang="ru-RU" baseline="0" dirty="0" smtClean="0"/>
              <a:t> темы разговора</a:t>
            </a:r>
            <a:endParaRPr lang="ru-RU" dirty="0" smtClean="0"/>
          </a:p>
          <a:p>
            <a:r>
              <a:rPr lang="ru-RU" dirty="0" smtClean="0"/>
              <a:t>Принятие замечания- ваш упрек справедлив! Я подумаю над ним и в следующий раз дам ответ.</a:t>
            </a:r>
          </a:p>
          <a:p>
            <a:r>
              <a:rPr lang="ru-RU" dirty="0" smtClean="0"/>
              <a:t>Сравнение помогает нейтрализовать предубеждение, когда вы находите точную аналогию действия этого принципа, но в</a:t>
            </a:r>
            <a:r>
              <a:rPr lang="ru-RU" baseline="0" dirty="0" smtClean="0"/>
              <a:t> другой сфере и хорошо известную вам обоим.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556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начинающемся споре и разногласии старайтесь применять следующие правила:</a:t>
            </a:r>
          </a:p>
          <a:p>
            <a:r>
              <a:rPr lang="ru-RU" dirty="0" smtClean="0"/>
              <a:t>Встречный вопрос – вы не отвечает собеседнику на его опасный вопрос, а сами задаете ему так, чтобы он сам отвечал на свои замечания. «Учитель, какая наибольшая заповедь в законе? – А ты что читаешь?»</a:t>
            </a:r>
          </a:p>
          <a:p>
            <a:r>
              <a:rPr lang="ru-RU" dirty="0" smtClean="0"/>
              <a:t>Прием «да, но…» уже был рассмотрен выше</a:t>
            </a:r>
          </a:p>
          <a:p>
            <a:r>
              <a:rPr lang="ru-RU" dirty="0" smtClean="0"/>
              <a:t>Упреждение возможных нападок. Ваша речь таким образом построена, что у оппонента не возникает никаких замечаний, поскольку не даете ему для этого повода. Чтобы смягчить вашего собеседника вы </a:t>
            </a:r>
            <a:r>
              <a:rPr lang="ru-RU" dirty="0" err="1" smtClean="0"/>
              <a:t>зараннее</a:t>
            </a:r>
            <a:r>
              <a:rPr lang="ru-RU" dirty="0" smtClean="0"/>
              <a:t> выбираете более </a:t>
            </a:r>
            <a:r>
              <a:rPr lang="ru-RU" dirty="0" err="1" smtClean="0"/>
              <a:t>пожходящую</a:t>
            </a:r>
            <a:r>
              <a:rPr lang="ru-RU" dirty="0" smtClean="0"/>
              <a:t> форму изложения и подачи материала.</a:t>
            </a:r>
          </a:p>
          <a:p>
            <a:r>
              <a:rPr lang="ru-RU" dirty="0" smtClean="0"/>
              <a:t>Доказательство бесполезности замечаний удобно сделать после того, как перед этим уже несколько раз вы показали необоснованность</a:t>
            </a:r>
            <a:r>
              <a:rPr lang="ru-RU" baseline="0" dirty="0" smtClean="0"/>
              <a:t> других </a:t>
            </a:r>
            <a:r>
              <a:rPr lang="ru-RU" dirty="0" smtClean="0"/>
              <a:t>замечаний. Поэтому теперь вы можете сказать в добром духе, что не стоит больше переживать, вы же уже видели, что все это не имеет места…</a:t>
            </a:r>
          </a:p>
          <a:p>
            <a:r>
              <a:rPr lang="ru-RU" dirty="0" smtClean="0"/>
              <a:t>Отсрочка ответа  очень помогает избегнуть резкого конфликта, когда вы говорите: «спасибо, чуть позже»</a:t>
            </a:r>
          </a:p>
          <a:p>
            <a:r>
              <a:rPr lang="ru-RU" dirty="0" smtClean="0"/>
              <a:t>Уважение оппонента, обезоруживает его</a:t>
            </a:r>
          </a:p>
          <a:p>
            <a:r>
              <a:rPr lang="ru-RU" dirty="0" smtClean="0"/>
              <a:t>Признание правоты собеседника, лишает конфликт смысла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35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Следующие принципы не нуждаются в комментариях.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Сдержанность в личных оценках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Лаконичность ответов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Не следует чувствовать себя обвиняемым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Несогласие исчерпывающе разъяснять</a:t>
            </a:r>
            <a:r>
              <a:rPr lang="ru-RU" baseline="0" dirty="0" smtClean="0"/>
              <a:t> все из-за отсутствия времени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Не переходить на личности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Собеседник должен чувствовать, что к его замечанию относятся серьезно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09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современном мире конфликтовать</a:t>
            </a:r>
            <a:r>
              <a:rPr lang="ru-RU" baseline="0" dirty="0" smtClean="0"/>
              <a:t> на приемах и встречах не принято.</a:t>
            </a:r>
          </a:p>
          <a:p>
            <a:r>
              <a:rPr lang="ru-RU" baseline="0" dirty="0" smtClean="0"/>
              <a:t>У немецкого психолога </a:t>
            </a:r>
            <a:r>
              <a:rPr lang="ru-RU" baseline="0" dirty="0" err="1" smtClean="0"/>
              <a:t>Энкельмана</a:t>
            </a:r>
            <a:r>
              <a:rPr lang="ru-RU" baseline="0" dirty="0" smtClean="0"/>
              <a:t> есть следующая градация личностей: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Дилетант перебивает вас словами</a:t>
            </a:r>
            <a:r>
              <a:rPr lang="ru-RU" baseline="0" dirty="0" smtClean="0"/>
              <a:t> «о чем вы говорите? Я вас совершенно не понимаю» Ваш ответ с добрым голосом звучит так: Что вы? Э</a:t>
            </a:r>
            <a:r>
              <a:rPr lang="ru-RU" dirty="0" smtClean="0"/>
              <a:t>то все знают. Послушайте меня еще</a:t>
            </a:r>
            <a:r>
              <a:rPr lang="ru-RU" baseline="0" dirty="0" smtClean="0"/>
              <a:t> раз)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Начетчик, любящий  цитировать великих. Часто цитирует великих не правильно , нанося вам лишь вред. Засыпайте его тоже цитатами. Хорошо подготовьтесь, это помогает.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Прерыватель изводит вас постоянными напоминаниями: «вы повторяетесь. Вы уже это говорили…» Вы должны сделать продолжительную</a:t>
            </a:r>
            <a:r>
              <a:rPr lang="ru-RU" baseline="0" dirty="0" smtClean="0"/>
              <a:t> паузу и спросить, можно ли вам продолжать.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Широких взглядов. Он обвиняет вас в мелочности,</a:t>
            </a:r>
            <a:r>
              <a:rPr lang="ru-RU" baseline="0" dirty="0" smtClean="0"/>
              <a:t> замечания типа «</a:t>
            </a:r>
            <a:r>
              <a:rPr lang="ru-RU" dirty="0" smtClean="0"/>
              <a:t>что вы копаетесь в блохах», Спросите его,</a:t>
            </a:r>
            <a:r>
              <a:rPr lang="ru-RU" baseline="0" dirty="0" smtClean="0"/>
              <a:t> что он может противопоставить вашим данным из цифр и чисел, ведь они то и являются большим, а не мелким аргументом.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Педант занимает противоположную линию поведения человеку широких взглядов. «С этого места еще раз подробнее и по порядку». Такому собеседнику скажите, что вы тщательно изучили все цифры и отрывки, на которые вы сейчас ссылаетесь.</a:t>
            </a:r>
          </a:p>
          <a:p>
            <a:pPr marL="0" indent="0">
              <a:buFont typeface="+mj-lt"/>
              <a:buNone/>
            </a:pPr>
            <a:endParaRPr lang="ru-RU" dirty="0" smtClean="0"/>
          </a:p>
          <a:p>
            <a:pPr marL="0" indent="0">
              <a:buFont typeface="+mj-lt"/>
              <a:buNone/>
            </a:pPr>
            <a:r>
              <a:rPr lang="ru-RU" dirty="0" smtClean="0"/>
              <a:t>Один из способов некорректного ведения разговора – это переход на личности, когда показываются вещи, задевающие достоинство</a:t>
            </a:r>
            <a:r>
              <a:rPr lang="ru-RU" baseline="0" dirty="0" smtClean="0"/>
              <a:t> человека, чтобы вывести его из равновесия. В таких случаях, нужно переспрашивать собеседника, что он хочет сказать по существу 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701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Существуют скрытые и открытые нападки. Но не стоит ничего бояться, так как за этим стоит обыкновенная личность, недопонимающая каких-то вопросов.</a:t>
            </a:r>
          </a:p>
          <a:p>
            <a:r>
              <a:rPr lang="ru-RU" dirty="0" smtClean="0"/>
              <a:t>На фразы, типа «Я тебя старше» нужно переспрашивать, что именно из моих аргументов</a:t>
            </a:r>
            <a:r>
              <a:rPr lang="ru-RU" baseline="0" dirty="0" smtClean="0"/>
              <a:t> следует пересмотреть и почему</a:t>
            </a:r>
          </a:p>
          <a:p>
            <a:r>
              <a:rPr lang="ru-RU" baseline="0" dirty="0" smtClean="0"/>
              <a:t>Если же к вам высказано недоверие и брошена тень на честность ваших выводов словами «здесь что-то не то…», то ответьте вашему оппоненту: «я тоже когда-то сам думал, что это так, но потом сам во всем разобрался»</a:t>
            </a:r>
          </a:p>
          <a:p>
            <a:r>
              <a:rPr lang="ru-RU" baseline="0" dirty="0" smtClean="0"/>
              <a:t>Если же вам все время припоминают, что вы говорили в прошлый раз, - благодарите и приступайте к следующему вопросу </a:t>
            </a:r>
          </a:p>
          <a:p>
            <a:r>
              <a:rPr lang="ru-RU" baseline="0" dirty="0" smtClean="0"/>
              <a:t>Фразер попытается вас усыпить высокопарными словами. Согласитесь с ним типа «</a:t>
            </a:r>
            <a:r>
              <a:rPr lang="ru-RU" baseline="0" dirty="0" err="1" smtClean="0"/>
              <a:t>Дв</a:t>
            </a:r>
            <a:r>
              <a:rPr lang="ru-RU" baseline="0" dirty="0" smtClean="0"/>
              <a:t>, это имеет, конечно, место, НО, что вы скажете по поводу нашей темы…»</a:t>
            </a:r>
          </a:p>
          <a:p>
            <a:r>
              <a:rPr lang="ru-RU" baseline="0" dirty="0" smtClean="0"/>
              <a:t>Тактик медлит с ответом, чтобы лучше обдумать свой вопрос и нанести его в самый неподходящий для вас час. Скажите ему, что вы не можете ждать, пусть он скажет это прямо сейчас.</a:t>
            </a:r>
          </a:p>
          <a:p>
            <a:r>
              <a:rPr lang="ru-RU" baseline="0" dirty="0" smtClean="0"/>
              <a:t>Молчуна можно разговорить с помощью открытых вопросов, типа «А что вы думаете по этому поводу?»</a:t>
            </a:r>
          </a:p>
          <a:p>
            <a:r>
              <a:rPr lang="ru-RU" baseline="0" dirty="0" smtClean="0"/>
              <a:t>А через чур шумным и болтливым собеседникам можем сказать «оставим это мнение для истории…»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83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Прежде всего нужно понимать, что диалог с любым человеком</a:t>
            </a:r>
            <a:r>
              <a:rPr lang="ru-RU" baseline="0" dirty="0" smtClean="0"/>
              <a:t> – это установление контакта с ним, для укрепления отношений или решения каких-нибудь деловых вопросов. Причем отношение к самому диалогу и процессу общения у мужчин и женщин разный. Женщины больше внимания уделяют построение отношений во время разговора, потом для них очень важен сам процесс общения: в каком настроении, темпе и манере он протекает. Для мужчин главное в разговоре – это конечная цель, практические выводы из состоявшегося разговора. Поэтому, готовясь к предстоящему разговору, в зависимости от того, с кем предстоит общаться нужно в первую очередь обратить внимание на только что рассмотренные различия в восприятии разговора мужчинами и женщинами.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505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Издавна известны нечестные приемы в спорах. К ним можно отнести следующие:</a:t>
            </a:r>
          </a:p>
          <a:p>
            <a:r>
              <a:rPr lang="ru-RU" dirty="0" smtClean="0"/>
              <a:t>Неуважительное отношение в словах и  жестах</a:t>
            </a:r>
          </a:p>
          <a:p>
            <a:r>
              <a:rPr lang="ru-RU" dirty="0" smtClean="0"/>
              <a:t>Уклонение от темы</a:t>
            </a:r>
          </a:p>
          <a:p>
            <a:r>
              <a:rPr lang="ru-RU" dirty="0" smtClean="0"/>
              <a:t>Подмена достоверных фактов</a:t>
            </a:r>
          </a:p>
          <a:p>
            <a:r>
              <a:rPr lang="ru-RU" dirty="0" smtClean="0"/>
              <a:t>Акцентирование на мелочах</a:t>
            </a:r>
          </a:p>
          <a:p>
            <a:r>
              <a:rPr lang="ru-RU" dirty="0" smtClean="0"/>
              <a:t>Ваши аргументы «за» вскользь, а муссируются его аргументы «против»</a:t>
            </a:r>
          </a:p>
          <a:p>
            <a:r>
              <a:rPr lang="ru-RU" dirty="0" smtClean="0"/>
              <a:t>Ложное сообщение или малозначительные факты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802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Использование красивых слов, чтобы прикрыть свои нечистые намерения</a:t>
            </a:r>
          </a:p>
          <a:p>
            <a:r>
              <a:rPr lang="ru-RU" dirty="0" smtClean="0"/>
              <a:t>Подмена конструктивного  разрушительным</a:t>
            </a:r>
          </a:p>
          <a:p>
            <a:r>
              <a:rPr lang="ru-RU" dirty="0" smtClean="0"/>
              <a:t>Ссылка на не достоверных очевидцев</a:t>
            </a:r>
          </a:p>
          <a:p>
            <a:r>
              <a:rPr lang="ru-RU" dirty="0" smtClean="0"/>
              <a:t>Одностороннее освещение фактов</a:t>
            </a:r>
          </a:p>
          <a:p>
            <a:r>
              <a:rPr lang="ru-RU" dirty="0" smtClean="0"/>
              <a:t>Смешение лжи с правдой</a:t>
            </a:r>
          </a:p>
          <a:p>
            <a:r>
              <a:rPr lang="ru-RU" dirty="0" smtClean="0"/>
              <a:t>Использование враждебных слухов</a:t>
            </a:r>
          </a:p>
          <a:p>
            <a:r>
              <a:rPr lang="ru-RU" dirty="0" smtClean="0"/>
              <a:t>Использование анекдотов и высмеивание</a:t>
            </a:r>
          </a:p>
          <a:p>
            <a:endParaRPr lang="ru-RU" dirty="0" smtClean="0"/>
          </a:p>
          <a:p>
            <a:r>
              <a:rPr lang="ru-RU" dirty="0" smtClean="0"/>
              <a:t>В ответ используйте аргументы вашего собеседника, чтобы смягчить негативный момент обвинения. Ссылайтесь на алогичные события в прошлом, не оправдывайтесь без нужды, не бойтесь критики, с помощью юмора и самокритики снимайте всегда напряжение. Улыбайтесь, благодарите</a:t>
            </a:r>
            <a:r>
              <a:rPr lang="ru-RU" baseline="0" dirty="0" smtClean="0"/>
              <a:t> и молитесь.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424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не</a:t>
            </a:r>
            <a:r>
              <a:rPr lang="ru-RU" baseline="0" dirty="0" smtClean="0"/>
              <a:t> смотря на все трудности в ведении успешной беседы, нужно помнить, что с нами Бог, если мы хотим этим разговором прославить Его.</a:t>
            </a:r>
          </a:p>
          <a:p>
            <a:r>
              <a:rPr lang="ru-RU" baseline="0" dirty="0" smtClean="0"/>
              <a:t>Нам дается гарантия , что если у нас не будет доставать мудрости, то Самый Мудрый во Вселенной Советчик будет подсказывать нам. Иак.1:5, </a:t>
            </a:r>
            <a:r>
              <a:rPr lang="ru-RU" baseline="0" dirty="0" err="1" smtClean="0"/>
              <a:t>Ис</a:t>
            </a:r>
            <a:r>
              <a:rPr lang="ru-RU" baseline="0" dirty="0" smtClean="0"/>
              <a:t>. 30:21</a:t>
            </a:r>
          </a:p>
          <a:p>
            <a:r>
              <a:rPr lang="ru-RU" baseline="0" dirty="0" smtClean="0"/>
              <a:t>Человек, который непрестанно молится, не спешит с ответом уст своих, тот, который уверен в помощи Божьей, тот, у которого отзывчивое, дружелюбное  и любящее сердце всегда будет иметь успех!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084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Вернемся к началу.</a:t>
            </a:r>
          </a:p>
          <a:p>
            <a:r>
              <a:rPr lang="ru-RU" dirty="0" smtClean="0"/>
              <a:t>Что такое диалог? Это взаимный разговор</a:t>
            </a:r>
            <a:r>
              <a:rPr lang="ru-RU" baseline="0" dirty="0" smtClean="0"/>
              <a:t> между двумя участниками. Не всякий разговор удается. В одном стихотворении об этом неудачном опыте говорится так: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…..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нужного не сказано, сколько важного отложено.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Узелками жизнь завязана, и на прошлое помножена….. (здесь передается чувство досады от несостоявшегося открытого душевного разговора)</a:t>
            </a:r>
            <a:b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ПОЭТОМУ, давайте теперь использовать полученные знания отныне на практике!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34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говорили</a:t>
            </a:r>
            <a:r>
              <a:rPr lang="ru-RU" baseline="0" dirty="0" smtClean="0"/>
              <a:t> о том, что в искусстве диалога важными атрибутами являются умение хорошо слушать, понимать, отвечать, ждать подходящего момента, уметь вежливо отказывать, быть готовым всегда прийти на помощь своему собеседнику. </a:t>
            </a:r>
          </a:p>
          <a:p>
            <a:r>
              <a:rPr lang="ru-RU" baseline="0" dirty="0" smtClean="0"/>
              <a:t>Следующим важным условием хорошего диалога, который мы будем рассматривать – это умение хорошо слушать.</a:t>
            </a:r>
          </a:p>
          <a:p>
            <a:pPr marL="0" indent="0">
              <a:buNone/>
            </a:pPr>
            <a:r>
              <a:rPr lang="ru-RU" baseline="0" dirty="0" smtClean="0"/>
              <a:t>Для некоторых людей  разговор нужен лишь для того, чтобы высказаться, совершенно не слушая и не вникая в смысл сообщений другого собеседника. Как например, на этом слайде передан буквальный диалог, имевший место между подругами. Одна другой с отчаянием  говорит: </a:t>
            </a:r>
            <a:r>
              <a:rPr lang="ru-RU" dirty="0" smtClean="0"/>
              <a:t>Между прочим, уходя из дома, я пристрелила своего мужа!</a:t>
            </a:r>
          </a:p>
          <a:p>
            <a:pPr marL="0" indent="0">
              <a:buNone/>
            </a:pPr>
            <a:r>
              <a:rPr lang="ru-RU" dirty="0" smtClean="0"/>
              <a:t> - О, как тебе повезло, дорогая!, - отвечает ей</a:t>
            </a:r>
            <a:r>
              <a:rPr lang="ru-RU" baseline="0" dirty="0" smtClean="0"/>
              <a:t> подруга,  не обратившая внимание на только что сделанное перед ней важное заявление. Она не смогла хорошо услышать, потому что общение для нее – это способ говорить другим только о себе. Как часто многих миссионеров и волонтеров, спешащих рассказать другим людям истину о Христе никто не желает слушать, поскольку они такие рассказчики: сами любят говорить, а других слушать не умеют и не желают. О таких горе-евангелистах в народе, показывая на них пальцем, язвительно говорят: «Этот болтун ищет свободные уши». Вот так плохо, как вы видите получается разговор у тех, кто не учится хорошо слушать.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нам пригодятся некие научные</a:t>
            </a:r>
            <a:r>
              <a:rPr lang="ru-RU" baseline="0" dirty="0" smtClean="0"/>
              <a:t> данные, чтобы еще раз подчеркнуть важность умения хорошо и вдумчиво слушать.</a:t>
            </a:r>
          </a:p>
          <a:p>
            <a:endParaRPr lang="ru-RU" dirty="0" smtClean="0"/>
          </a:p>
          <a:p>
            <a:r>
              <a:rPr lang="ru-RU" dirty="0" smtClean="0"/>
              <a:t>Скорость говорения в 4 раза меньше скорости мышления.</a:t>
            </a:r>
          </a:p>
          <a:p>
            <a:endParaRPr lang="ru-RU" dirty="0" smtClean="0"/>
          </a:p>
          <a:p>
            <a:r>
              <a:rPr lang="ru-RU" dirty="0" smtClean="0"/>
              <a:t>Мужчина перебивает  женщину в 2-3 раза чаще,  слушая ее. В итоге треть ее разговора уходит на восстановление прерванной темы.</a:t>
            </a:r>
          </a:p>
          <a:p>
            <a:endParaRPr lang="ru-RU" dirty="0" smtClean="0"/>
          </a:p>
          <a:p>
            <a:r>
              <a:rPr lang="ru-RU" dirty="0" smtClean="0"/>
              <a:t>14 секунд – для полного понимания сути вопроса</a:t>
            </a:r>
          </a:p>
          <a:p>
            <a:endParaRPr lang="ru-RU" dirty="0" smtClean="0"/>
          </a:p>
          <a:p>
            <a:r>
              <a:rPr lang="ru-RU" dirty="0" smtClean="0"/>
              <a:t>Скорость восприятия – 60-70 слов в минуту, если вы будете слишком быстро говорить или слишком медленно,</a:t>
            </a:r>
            <a:r>
              <a:rPr lang="ru-RU" baseline="0" dirty="0" smtClean="0"/>
              <a:t> вас перестанут слушать.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А еще говорят, что Господь сотворил два уха и только один язык. Это для того, чтобы мы стремились в два раза больше слушать, чем говорить.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1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Искусство умения</a:t>
            </a:r>
            <a:r>
              <a:rPr lang="ru-RU" baseline="0" dirty="0" smtClean="0"/>
              <a:t> слушать дается всем не сразу. Для овладения им нужны волевые усилия и старания. Нельзя ни в коем случае настраиваться перед разговором с человеком, что ничего интересного я уже не услышу. При таком настрое  у нас никогда не получиться быть внимательным и понимающим слушателем и приятным собеседником. Если мы хотим, чтобы слушали нас, то в первую очередь мы должны сами внимательно слушать  других. Шекспир сказал: «Там, где мало слов, там вес они имеют».</a:t>
            </a:r>
          </a:p>
          <a:p>
            <a:r>
              <a:rPr lang="ru-RU" baseline="0" dirty="0" smtClean="0"/>
              <a:t>Самым эффективным приемом слушания является активное слушание. Вы пытаетесь предугадать, что скажет собеседник. Точная подсказка вдохновляет говорящего, так как она свидетельствует ему об интересе слушателя и его полном понимании. Здесь очень помогают уточняющие вопросы. Корпус вашего тела должен быть слегка наклонен в сторону говорящего. Итак,  такую манеру слушания можно охарактеризовать, как рефлексивное слушание, потому что имеется активная обратная связь с говорящим.</a:t>
            </a:r>
          </a:p>
          <a:p>
            <a:r>
              <a:rPr lang="ru-RU" baseline="0" dirty="0" smtClean="0"/>
              <a:t>НО существуют ситуации, где более уместно нерефлексивное слушание, когда приходится превратиться в уши и ничего не добавлять , и никаким образом не перебивать. Оно целесообразно в ситуациях, когда собеседник горит желанием </a:t>
            </a:r>
            <a:r>
              <a:rPr lang="ru-RU" baseline="0" dirty="0" err="1" smtClean="0"/>
              <a:t>выссказаться</a:t>
            </a:r>
            <a:r>
              <a:rPr lang="ru-RU" baseline="0" dirty="0" smtClean="0"/>
              <a:t>, хочет объяснить то, что его больше всего беспокоит, занимает более высокое положение, чем 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61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Следующие правила очень простые, но в тоже время достойны того, чтобы их</a:t>
            </a:r>
            <a:r>
              <a:rPr lang="ru-RU" baseline="0" dirty="0" smtClean="0"/>
              <a:t> выучить наизусть и использовать в практике.</a:t>
            </a:r>
          </a:p>
          <a:p>
            <a:r>
              <a:rPr lang="ru-RU" dirty="0" smtClean="0"/>
              <a:t>Держите</a:t>
            </a:r>
            <a:r>
              <a:rPr lang="ru-RU" baseline="0" dirty="0" smtClean="0"/>
              <a:t> всегда в</a:t>
            </a:r>
            <a:r>
              <a:rPr lang="ru-RU" dirty="0" smtClean="0"/>
              <a:t>изуальный контакт</a:t>
            </a:r>
            <a:r>
              <a:rPr lang="ru-RU" baseline="0" dirty="0" smtClean="0"/>
              <a:t> -</a:t>
            </a:r>
            <a:r>
              <a:rPr lang="ru-RU" dirty="0" smtClean="0"/>
              <a:t> Кивайте головой - </a:t>
            </a:r>
            <a:r>
              <a:rPr lang="ru-RU" dirty="0" err="1" smtClean="0"/>
              <a:t>Отзеркаливайте</a:t>
            </a:r>
            <a:r>
              <a:rPr lang="ru-RU" dirty="0" smtClean="0"/>
              <a:t> жесты  и позы, чтобы говорящий чувствовал, что вы не только слышите его,</a:t>
            </a:r>
            <a:r>
              <a:rPr lang="ru-RU" baseline="0" dirty="0" smtClean="0"/>
              <a:t> но и сопереживаете ему</a:t>
            </a:r>
            <a:r>
              <a:rPr lang="ru-RU" dirty="0" smtClean="0"/>
              <a:t> –</a:t>
            </a:r>
            <a:r>
              <a:rPr lang="ru-RU" baseline="0" dirty="0" smtClean="0"/>
              <a:t> соблюдайте в</a:t>
            </a:r>
            <a:r>
              <a:rPr lang="ru-RU" dirty="0" smtClean="0"/>
              <a:t>заимное расположение в пространстве таким образом, чтобы было можно лучше общаться  – приходите на разговор в такой одежде, которая</a:t>
            </a:r>
            <a:r>
              <a:rPr lang="ru-RU" baseline="0" dirty="0" smtClean="0"/>
              <a:t> лучше всего подчеркивает ваше уважение к собеседнику – никогда не скупитесь на добрые слова благодарности.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14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</a:t>
            </a:r>
            <a:r>
              <a:rPr lang="ru-RU" baseline="0" dirty="0" smtClean="0"/>
              <a:t> настрой перед беседой, что предстоящий разговор мне очень нужен, так как я заинтересован судьбой человека, а также, что после встречи мы будем ближе, что моя жизнь будет богаче еще на одного друга , - все это лучше всего помогает нам начать разговор. Назовем этот принцип: заинтересованность в человеке.</a:t>
            </a:r>
          </a:p>
          <a:p>
            <a:r>
              <a:rPr lang="ru-RU" baseline="0" dirty="0" smtClean="0"/>
              <a:t>Любое проявление интереса к человеку уже есть скрытый комплимент к человеку: каждому приятно сознавать, что он кому-то интересен.</a:t>
            </a:r>
          </a:p>
          <a:p>
            <a:r>
              <a:rPr lang="ru-RU" baseline="0" dirty="0" smtClean="0"/>
              <a:t>Одна из основных потребностей человека – нужда принадлежать к какой-нибудь общности. Мы склонны лучше относиться к членам своей группы, чем к незнакомым людям. Начинайте беседу, давая понять, что что-то между вами есть общее. Например: «вы тоже мать, (или отец…)  вы меня поймете…»  или «вы когда-то служили в армии, вы меня понимаете…»</a:t>
            </a:r>
          </a:p>
          <a:p>
            <a:r>
              <a:rPr lang="ru-RU" dirty="0" smtClean="0"/>
              <a:t>Улыбнитесь</a:t>
            </a:r>
          </a:p>
          <a:p>
            <a:r>
              <a:rPr lang="ru-RU" dirty="0" smtClean="0"/>
              <a:t>Чаще называйте имя человека – для него этого самый сладкий звук на свете!</a:t>
            </a:r>
          </a:p>
          <a:p>
            <a:r>
              <a:rPr lang="ru-RU" dirty="0" smtClean="0"/>
              <a:t>Начинайте</a:t>
            </a:r>
            <a:r>
              <a:rPr lang="ru-RU" baseline="0" dirty="0" smtClean="0"/>
              <a:t> с того, что интересует человека. Заводите разговор о проблемах собеседника, не говорите о себе сначала.</a:t>
            </a:r>
          </a:p>
          <a:p>
            <a:r>
              <a:rPr lang="ru-RU" baseline="0" dirty="0" smtClean="0"/>
              <a:t>Хвалите и подбадривайте вашего собеседника. Умейте делать скрытые комплименты. Хвалите не самого человека, а то, что ему лично дорого. Попробуйте сравнить вашего собеседника с чем-то дорогим и желанным. Например: как бы я хотел иметь такого начитанного дядю, как вы! Используйте переход с отрицания на положительный подъем, типа «о вас нельзя сказать, что вы хорошая хозяйка, нет! Вы просто, самая лучшая хозяйка!», иногда можете похвалить человека в его отсутствии, зная что он все равно узнает, ваши отзывы о нем.</a:t>
            </a:r>
          </a:p>
          <a:p>
            <a:r>
              <a:rPr lang="ru-RU" baseline="0" dirty="0" smtClean="0"/>
              <a:t>Не скупитесь на слова благодарности. </a:t>
            </a:r>
            <a:r>
              <a:rPr lang="ru-RU" baseline="0" dirty="0" err="1" smtClean="0"/>
              <a:t>Благодаоите</a:t>
            </a:r>
            <a:r>
              <a:rPr lang="ru-RU" baseline="0" dirty="0" smtClean="0"/>
              <a:t> не только </a:t>
            </a:r>
            <a:r>
              <a:rPr lang="ru-RU" baseline="0" dirty="0" err="1" smtClean="0"/>
              <a:t>зо</a:t>
            </a:r>
            <a:r>
              <a:rPr lang="ru-RU" baseline="0" dirty="0" smtClean="0"/>
              <a:t> ответы, но и за вопросы, которые ставит вам собеседник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82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люди делятся по типу основного восприятия информации на </a:t>
            </a:r>
            <a:r>
              <a:rPr lang="ru-RU" dirty="0" err="1" smtClean="0"/>
              <a:t>визуалов</a:t>
            </a:r>
            <a:r>
              <a:rPr lang="ru-RU" dirty="0" smtClean="0"/>
              <a:t>, </a:t>
            </a:r>
            <a:r>
              <a:rPr lang="ru-RU" dirty="0" err="1" smtClean="0"/>
              <a:t>аудиалов</a:t>
            </a:r>
            <a:r>
              <a:rPr lang="ru-RU" dirty="0" smtClean="0"/>
              <a:t> и </a:t>
            </a:r>
            <a:r>
              <a:rPr lang="ru-RU" dirty="0" err="1" smtClean="0"/>
              <a:t>кинестетиков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первых главное</a:t>
            </a:r>
            <a:r>
              <a:rPr lang="ru-RU" baseline="0" dirty="0" smtClean="0"/>
              <a:t> -  визуальный контакт во время беседы. В описаниях, которые они используют, много эпитетов и те глаголы, которые характеризуют событие большой частью с визуальной стороны: распустился, расцвел, заблестел, яркий, ослепительный, мрачный и т.д.</a:t>
            </a:r>
          </a:p>
          <a:p>
            <a:r>
              <a:rPr lang="ru-RU" baseline="0" dirty="0" smtClean="0"/>
              <a:t>Для второй группы – важный момент  сами слова и интонация, с которой они произносятся. В своей речи </a:t>
            </a:r>
            <a:r>
              <a:rPr lang="ru-RU" baseline="0" dirty="0" err="1" smtClean="0"/>
              <a:t>аудиалы</a:t>
            </a:r>
            <a:r>
              <a:rPr lang="ru-RU" baseline="0" dirty="0" smtClean="0"/>
              <a:t> используют глаголы, обозначающие звуки: грянул, зазвенело, шумел, раздался, шепчет, запищал и т.д.</a:t>
            </a:r>
          </a:p>
          <a:p>
            <a:r>
              <a:rPr lang="ru-RU" baseline="0" dirty="0" smtClean="0"/>
              <a:t>У третьей группы главное  - осязательные переживания. Поэтому в доверительной беседе, они могут держать ваши руки, похлопывать вас по плечу, заключать вас в свои объятия. Слова их полны  описаний, связанных с  чувствами осязания, много слов о движении и перемещении: дрожь прокатилась по всему телу, внезапная боль пронзила, щекочущее прикосновение, колючие, елозить и т.д.</a:t>
            </a:r>
          </a:p>
          <a:p>
            <a:r>
              <a:rPr lang="ru-RU" baseline="0" dirty="0" smtClean="0"/>
              <a:t>В зависимости от того, кто перед вами находится, зависит и выбор набора слов в нашем общении, понятных для вашего собеседника.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54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беседе необходимо</a:t>
            </a:r>
            <a:r>
              <a:rPr lang="ru-RU" baseline="0" dirty="0" smtClean="0"/>
              <a:t> готовиться. Это повышает шанс иметь благоприятный исход, приведет к лучшим отношениям.</a:t>
            </a:r>
          </a:p>
          <a:p>
            <a:r>
              <a:rPr lang="ru-RU" baseline="0" dirty="0" smtClean="0"/>
              <a:t>Выполняйте следующие правила:</a:t>
            </a:r>
          </a:p>
          <a:p>
            <a:r>
              <a:rPr lang="ru-RU" baseline="0" dirty="0" smtClean="0"/>
              <a:t>Помолитесь</a:t>
            </a:r>
          </a:p>
          <a:p>
            <a:r>
              <a:rPr lang="ru-RU" baseline="0" dirty="0" smtClean="0"/>
              <a:t>Сформулируйте цели</a:t>
            </a:r>
          </a:p>
          <a:p>
            <a:r>
              <a:rPr lang="ru-RU" baseline="0" dirty="0" smtClean="0"/>
              <a:t>Составьте план беседы, избегайте в плане такого, чтобы разговор был только информативного содержания. Подумайте над тем как достичь лучших отношений в ходе разговора.</a:t>
            </a:r>
          </a:p>
          <a:p>
            <a:r>
              <a:rPr lang="ru-RU" baseline="0" dirty="0" smtClean="0"/>
              <a:t>Выберите время и место, удобное для собеседника, а не для вас.</a:t>
            </a:r>
          </a:p>
          <a:p>
            <a:r>
              <a:rPr lang="ru-RU" baseline="0" dirty="0" smtClean="0"/>
              <a:t>Начинайте разговор с темы, интересующей вашего собеседника. Рузвельт никогда не начинал разговор, до тех пор, пока не узнавал любимое хобби или интерес человека. И только после того, как он мог поговорить о любимом деле с человеком, только после этого он переходил на свои вопросы.</a:t>
            </a:r>
          </a:p>
          <a:p>
            <a:r>
              <a:rPr lang="ru-RU" baseline="0" dirty="0" smtClean="0"/>
              <a:t>Не давайте случайностям увести вас от темы разговора, иначе вам придется снова назначать дополнительный разговор. </a:t>
            </a:r>
            <a:r>
              <a:rPr lang="ru-RU" baseline="0" dirty="0" err="1" smtClean="0"/>
              <a:t>Плдчтняйте</a:t>
            </a:r>
            <a:r>
              <a:rPr lang="ru-RU" baseline="0" dirty="0" smtClean="0"/>
              <a:t> тактику разговора в основном вашим целям</a:t>
            </a:r>
          </a:p>
          <a:p>
            <a:r>
              <a:rPr lang="ru-RU" baseline="0" dirty="0" err="1" smtClean="0"/>
              <a:t>Сиарайтесь</a:t>
            </a:r>
            <a:r>
              <a:rPr lang="ru-RU" baseline="0" dirty="0" smtClean="0"/>
              <a:t>, чтобы больше говорил ваш собеседник. Для этого в вашем распоряжении есть такое могучее средство, как вопросы. Правильные и уточняющие вопросы развяжут рот кому-угодно.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113C-BA84-4008-A403-6F2D9E2F14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21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Vladimir\Рабочий стол\Искусство диало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57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88832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Подготовка к разговору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81128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Составьте план беседы</a:t>
            </a:r>
          </a:p>
          <a:p>
            <a:r>
              <a:rPr lang="ru-RU" dirty="0" smtClean="0"/>
              <a:t>Сформулируйте цели</a:t>
            </a:r>
          </a:p>
          <a:p>
            <a:r>
              <a:rPr lang="ru-RU" dirty="0" smtClean="0"/>
              <a:t>Рассчитайте время</a:t>
            </a:r>
          </a:p>
          <a:p>
            <a:r>
              <a:rPr lang="ru-RU" dirty="0" smtClean="0"/>
              <a:t>Начинайте разговор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с темы, интересующей собеседника </a:t>
            </a:r>
          </a:p>
          <a:p>
            <a:r>
              <a:rPr lang="ru-RU" dirty="0" smtClean="0"/>
              <a:t>Подчиняйте тактику разговора в основном вашим целям</a:t>
            </a:r>
          </a:p>
          <a:p>
            <a:r>
              <a:rPr lang="ru-RU" dirty="0" smtClean="0"/>
              <a:t>Старайтесь, чтобы говорил ваш собеседник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Помолитесь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062"/>
          <a:stretch/>
        </p:blipFill>
        <p:spPr bwMode="auto">
          <a:xfrm>
            <a:off x="5148065" y="1628800"/>
            <a:ext cx="39959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32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95" r="18250"/>
          <a:stretch/>
        </p:blipFill>
        <p:spPr>
          <a:xfrm>
            <a:off x="5076056" y="1628800"/>
            <a:ext cx="3911071" cy="2880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88832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Тактика разговора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Оставайтесь достойным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человеком</a:t>
            </a:r>
          </a:p>
          <a:p>
            <a:r>
              <a:rPr lang="ru-RU" dirty="0" smtClean="0"/>
              <a:t>Никого не критикуйте</a:t>
            </a:r>
          </a:p>
          <a:p>
            <a:r>
              <a:rPr lang="ru-RU" dirty="0" smtClean="0"/>
              <a:t>Хвалите, ободряйте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собеседника</a:t>
            </a:r>
          </a:p>
          <a:p>
            <a:r>
              <a:rPr lang="ru-RU" dirty="0" smtClean="0"/>
              <a:t>Делайте паузы</a:t>
            </a:r>
          </a:p>
          <a:p>
            <a:r>
              <a:rPr lang="ru-RU" dirty="0" smtClean="0"/>
              <a:t>Держите ровный тон, не горячитесь</a:t>
            </a:r>
          </a:p>
          <a:p>
            <a:r>
              <a:rPr lang="ru-RU" dirty="0" smtClean="0"/>
              <a:t>Спрашивайте мнение в у тех, кто молчит (для группы)</a:t>
            </a:r>
          </a:p>
          <a:p>
            <a:r>
              <a:rPr lang="ru-RU" dirty="0" smtClean="0"/>
              <a:t>Не затягивайте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66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28800"/>
            <a:ext cx="3810000" cy="2857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 злоупотребляйте словом «я»</a:t>
            </a:r>
          </a:p>
          <a:p>
            <a:r>
              <a:rPr lang="ru-RU" dirty="0" smtClean="0"/>
              <a:t>Не ерзайте на стуле</a:t>
            </a:r>
          </a:p>
          <a:p>
            <a:r>
              <a:rPr lang="ru-RU" dirty="0" smtClean="0"/>
              <a:t>Не говорите громче, чем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ваш собеседник</a:t>
            </a:r>
          </a:p>
          <a:p>
            <a:r>
              <a:rPr lang="ru-RU" dirty="0" smtClean="0"/>
              <a:t>Не смотрите свысока</a:t>
            </a:r>
          </a:p>
          <a:p>
            <a:r>
              <a:rPr lang="ru-RU" dirty="0"/>
              <a:t> </a:t>
            </a:r>
            <a:r>
              <a:rPr lang="ru-RU" dirty="0" smtClean="0"/>
              <a:t>не создавайте о себе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впечатление пророка или </a:t>
            </a:r>
            <a:r>
              <a:rPr lang="ru-RU" dirty="0" err="1" smtClean="0"/>
              <a:t>сверхумника</a:t>
            </a:r>
            <a:endParaRPr lang="ru-RU" dirty="0" smtClean="0"/>
          </a:p>
          <a:p>
            <a:r>
              <a:rPr lang="ru-RU" dirty="0" smtClean="0"/>
              <a:t>Не делайте выводов за собеседника</a:t>
            </a:r>
          </a:p>
          <a:p>
            <a:r>
              <a:rPr lang="ru-RU" dirty="0" smtClean="0"/>
              <a:t>Не задавайте плоских вопросов</a:t>
            </a:r>
          </a:p>
          <a:p>
            <a:r>
              <a:rPr lang="ru-RU" dirty="0" smtClean="0"/>
              <a:t>Не обращайте внимание на оплошности других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88832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Тактика разговора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91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7617024" cy="1143000"/>
          </a:xfrm>
        </p:spPr>
        <p:txBody>
          <a:bodyPr/>
          <a:lstStyle/>
          <a:p>
            <a:r>
              <a:rPr lang="ru-RU" dirty="0" smtClean="0"/>
              <a:t>Типы собеседников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60848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Незаменимый или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универсал</a:t>
            </a:r>
          </a:p>
          <a:p>
            <a:r>
              <a:rPr lang="ru-RU" dirty="0" smtClean="0"/>
              <a:t>Себялюбец</a:t>
            </a:r>
          </a:p>
          <a:p>
            <a:r>
              <a:rPr lang="ru-RU" dirty="0" smtClean="0"/>
              <a:t>Деловой</a:t>
            </a:r>
          </a:p>
          <a:p>
            <a:r>
              <a:rPr lang="ru-RU" dirty="0" smtClean="0"/>
              <a:t>Игрун</a:t>
            </a:r>
          </a:p>
          <a:p>
            <a:r>
              <a:rPr lang="ru-RU" dirty="0" smtClean="0"/>
              <a:t>Энергичный</a:t>
            </a:r>
          </a:p>
          <a:p>
            <a:r>
              <a:rPr lang="ru-RU" dirty="0" smtClean="0"/>
              <a:t>Моралист</a:t>
            </a:r>
          </a:p>
          <a:p>
            <a:r>
              <a:rPr lang="ru-RU" dirty="0" smtClean="0"/>
              <a:t>Архивариус</a:t>
            </a:r>
          </a:p>
          <a:p>
            <a:r>
              <a:rPr lang="ru-RU" dirty="0" smtClean="0"/>
              <a:t>Скептик</a:t>
            </a:r>
          </a:p>
          <a:p>
            <a:r>
              <a:rPr lang="ru-RU" dirty="0" smtClean="0"/>
              <a:t>Дизайнер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1" r="24225"/>
          <a:stretch/>
        </p:blipFill>
        <p:spPr>
          <a:xfrm>
            <a:off x="5020563" y="1628800"/>
            <a:ext cx="392676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88" y="692696"/>
            <a:ext cx="6732240" cy="1143000"/>
          </a:xfrm>
        </p:spPr>
        <p:txBody>
          <a:bodyPr/>
          <a:lstStyle/>
          <a:p>
            <a:pPr algn="l"/>
            <a:r>
              <a:rPr lang="ru-RU" dirty="0" smtClean="0"/>
              <a:t>Замечания в ваш адрес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676456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Мое мнение лучше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чем твое</a:t>
            </a:r>
          </a:p>
          <a:p>
            <a:r>
              <a:rPr lang="ru-RU" dirty="0" smtClean="0"/>
              <a:t>Желание получить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информацию</a:t>
            </a:r>
          </a:p>
          <a:p>
            <a:r>
              <a:rPr lang="ru-RU" dirty="0" smtClean="0"/>
              <a:t>Желание показать себя</a:t>
            </a:r>
          </a:p>
          <a:p>
            <a:r>
              <a:rPr lang="ru-RU" dirty="0"/>
              <a:t>Ощущение конца</a:t>
            </a:r>
          </a:p>
          <a:p>
            <a:r>
              <a:rPr lang="ru-RU" dirty="0"/>
              <a:t>Желание </a:t>
            </a:r>
            <a:r>
              <a:rPr lang="ru-RU" dirty="0" smtClean="0"/>
              <a:t>отсрочить</a:t>
            </a:r>
            <a:endParaRPr lang="ru-RU" dirty="0"/>
          </a:p>
        </p:txBody>
      </p:sp>
      <p:pic>
        <p:nvPicPr>
          <p:cNvPr id="5124" name="Picture 4" descr="http://a4.mzstatic.com/us/r1000/046/Purple/e2/e8/63/mzl.bpwyaupw.320x480-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93" b="17354"/>
          <a:stretch/>
        </p:blipFill>
        <p:spPr bwMode="auto">
          <a:xfrm>
            <a:off x="5148064" y="1628800"/>
            <a:ext cx="3995936" cy="301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5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32240" cy="1143000"/>
          </a:xfrm>
        </p:spPr>
        <p:txBody>
          <a:bodyPr/>
          <a:lstStyle/>
          <a:p>
            <a:pPr algn="l"/>
            <a:r>
              <a:rPr lang="ru-RU" dirty="0" smtClean="0"/>
              <a:t>Замечания в ваш адрес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676456" cy="5157192"/>
          </a:xfrm>
        </p:spPr>
        <p:txBody>
          <a:bodyPr>
            <a:normAutofit/>
          </a:bodyPr>
          <a:lstStyle/>
          <a:p>
            <a:r>
              <a:rPr lang="ru-RU" dirty="0" smtClean="0"/>
              <a:t>Не доверяет вашим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источникам</a:t>
            </a:r>
          </a:p>
          <a:p>
            <a:r>
              <a:rPr lang="ru-RU" dirty="0" smtClean="0"/>
              <a:t>Имеет другой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позитивный подход</a:t>
            </a:r>
          </a:p>
          <a:p>
            <a:r>
              <a:rPr lang="ru-RU" dirty="0" smtClean="0"/>
              <a:t>Общее сопротивление (характерно для начала беседы)</a:t>
            </a:r>
          </a:p>
          <a:p>
            <a:r>
              <a:rPr lang="ru-RU" dirty="0"/>
              <a:t>Ирония или ехидные комментарии (плохое настроение, недоволен вашим поведением)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047" y="1556792"/>
            <a:ext cx="4437653" cy="295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74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701824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Ответ на замечание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748464" cy="4797152"/>
          </a:xfrm>
        </p:spPr>
        <p:txBody>
          <a:bodyPr>
            <a:normAutofit/>
          </a:bodyPr>
          <a:lstStyle/>
          <a:p>
            <a:r>
              <a:rPr lang="ru-RU" dirty="0"/>
              <a:t>Условное согласие</a:t>
            </a:r>
          </a:p>
          <a:p>
            <a:r>
              <a:rPr lang="ru-RU" dirty="0"/>
              <a:t>Гибкость в обороне</a:t>
            </a:r>
          </a:p>
          <a:p>
            <a:r>
              <a:rPr lang="ru-RU" dirty="0"/>
              <a:t>Перефразирование</a:t>
            </a:r>
          </a:p>
          <a:p>
            <a:r>
              <a:rPr lang="ru-RU" dirty="0"/>
              <a:t>Одобрение с оговоркой</a:t>
            </a:r>
          </a:p>
          <a:p>
            <a:r>
              <a:rPr lang="ru-RU" dirty="0" smtClean="0"/>
              <a:t>Ссылка на авторитеты, когда не доверяют вам</a:t>
            </a:r>
          </a:p>
          <a:p>
            <a:r>
              <a:rPr lang="ru-RU" dirty="0" smtClean="0"/>
              <a:t>«Сжатие» нескольких замечаний</a:t>
            </a:r>
          </a:p>
          <a:p>
            <a:r>
              <a:rPr lang="ru-RU" dirty="0" smtClean="0"/>
              <a:t>Принятие замечания- ваш упрек справедлив</a:t>
            </a:r>
          </a:p>
          <a:p>
            <a:r>
              <a:rPr lang="ru-RU" dirty="0" smtClean="0"/>
              <a:t>Сравнение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836656" cy="28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46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49488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Встречный вопрос</a:t>
            </a:r>
          </a:p>
          <a:p>
            <a:r>
              <a:rPr lang="ru-RU" dirty="0" smtClean="0"/>
              <a:t>Прием «да, но…»</a:t>
            </a:r>
          </a:p>
          <a:p>
            <a:r>
              <a:rPr lang="ru-RU" dirty="0" smtClean="0"/>
              <a:t>Упреждение возможных </a:t>
            </a:r>
          </a:p>
          <a:p>
            <a:pPr marL="0" indent="0">
              <a:buNone/>
            </a:pPr>
            <a:r>
              <a:rPr lang="ru-RU" dirty="0" smtClean="0"/>
              <a:t>     нападок</a:t>
            </a:r>
          </a:p>
          <a:p>
            <a:r>
              <a:rPr lang="ru-RU" dirty="0" smtClean="0"/>
              <a:t>Доказательство бесполезности замечаний</a:t>
            </a:r>
          </a:p>
          <a:p>
            <a:r>
              <a:rPr lang="ru-RU" dirty="0" smtClean="0"/>
              <a:t>Отсрочка ответа «спасибо, чуть позже»</a:t>
            </a:r>
          </a:p>
          <a:p>
            <a:r>
              <a:rPr lang="ru-RU" dirty="0" smtClean="0"/>
              <a:t>Уважение оппонента</a:t>
            </a:r>
          </a:p>
          <a:p>
            <a:r>
              <a:rPr lang="ru-RU" dirty="0" smtClean="0"/>
              <a:t>Признание правоты собеседника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98860" y="9087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Тактика введения спора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647805"/>
            <a:ext cx="4226223" cy="278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97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11410"/>
            <a:ext cx="8229600" cy="50345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Сдержанность в личных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оценках</a:t>
            </a:r>
          </a:p>
          <a:p>
            <a:r>
              <a:rPr lang="ru-RU" dirty="0" smtClean="0"/>
              <a:t>Лаконичность ответов</a:t>
            </a:r>
          </a:p>
          <a:p>
            <a:r>
              <a:rPr lang="ru-RU" dirty="0" smtClean="0"/>
              <a:t>Не следует чувствовать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себя обвиняемым</a:t>
            </a:r>
          </a:p>
          <a:p>
            <a:r>
              <a:rPr lang="ru-RU" dirty="0" smtClean="0"/>
              <a:t>Несогласие исчерпывающе разъяснять</a:t>
            </a:r>
          </a:p>
          <a:p>
            <a:r>
              <a:rPr lang="ru-RU" dirty="0" smtClean="0"/>
              <a:t>Не переходить на личности</a:t>
            </a:r>
          </a:p>
          <a:p>
            <a:r>
              <a:rPr lang="ru-RU" dirty="0" smtClean="0"/>
              <a:t>Собеседник должен чувствовать, что к его замечанию относятся серьезно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8860" y="9087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Тактика введения спора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62" r="7342"/>
          <a:stretch/>
        </p:blipFill>
        <p:spPr bwMode="auto">
          <a:xfrm>
            <a:off x="5148064" y="1616606"/>
            <a:ext cx="3769113" cy="291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23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1824"/>
            <a:ext cx="8229600" cy="1143000"/>
          </a:xfrm>
        </p:spPr>
        <p:txBody>
          <a:bodyPr/>
          <a:lstStyle/>
          <a:p>
            <a:r>
              <a:rPr lang="ru-RU" dirty="0" smtClean="0"/>
              <a:t>Некорректные 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0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Дилетант(это все знают)</a:t>
            </a:r>
          </a:p>
          <a:p>
            <a:r>
              <a:rPr lang="ru-RU" dirty="0" smtClean="0"/>
              <a:t>Начетчик, любящий</a:t>
            </a:r>
          </a:p>
          <a:p>
            <a:pPr marL="0" indent="0">
              <a:buNone/>
            </a:pPr>
            <a:r>
              <a:rPr lang="ru-RU" dirty="0" smtClean="0"/>
              <a:t>    цитировать великих</a:t>
            </a:r>
          </a:p>
          <a:p>
            <a:r>
              <a:rPr lang="ru-RU" dirty="0" smtClean="0"/>
              <a:t>Прерыватель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(вы повторяетесь)</a:t>
            </a:r>
          </a:p>
          <a:p>
            <a:r>
              <a:rPr lang="ru-RU" dirty="0" smtClean="0"/>
              <a:t>Широких взглядов (что вы копаетесь в блохах)</a:t>
            </a:r>
          </a:p>
          <a:p>
            <a:r>
              <a:rPr lang="ru-RU" dirty="0" smtClean="0"/>
              <a:t>Педант (более детально, пожалуйста)</a:t>
            </a:r>
          </a:p>
          <a:p>
            <a:r>
              <a:rPr lang="ru-RU" dirty="0" smtClean="0"/>
              <a:t>Переход на личности (ну и галстук у вас)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67297"/>
            <a:ext cx="2769815" cy="276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577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92311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Искусство диалога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Уметь слушать</a:t>
            </a:r>
          </a:p>
          <a:p>
            <a:r>
              <a:rPr lang="ru-RU" dirty="0" smtClean="0"/>
              <a:t>Уметь понимать</a:t>
            </a:r>
          </a:p>
          <a:p>
            <a:r>
              <a:rPr lang="ru-RU" dirty="0" smtClean="0"/>
              <a:t>Желать помогать</a:t>
            </a:r>
          </a:p>
          <a:p>
            <a:r>
              <a:rPr lang="ru-RU" dirty="0" smtClean="0"/>
              <a:t>Уметь отвечать</a:t>
            </a:r>
          </a:p>
          <a:p>
            <a:r>
              <a:rPr lang="ru-RU" dirty="0" smtClean="0"/>
              <a:t>Уметь ждать</a:t>
            </a:r>
          </a:p>
          <a:p>
            <a:r>
              <a:rPr lang="ru-RU" dirty="0" smtClean="0"/>
              <a:t>Уметь говорить «нет»</a:t>
            </a:r>
          </a:p>
          <a:p>
            <a:r>
              <a:rPr lang="ru-RU" dirty="0" smtClean="0"/>
              <a:t>Хорошо готовиться к разговору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507" y="1628800"/>
            <a:ext cx="442849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517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Некорректные 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45432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 тебя старше</a:t>
            </a:r>
          </a:p>
          <a:p>
            <a:r>
              <a:rPr lang="ru-RU" dirty="0" smtClean="0"/>
              <a:t>Подозревающий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(здесь что-то не то)</a:t>
            </a:r>
          </a:p>
          <a:p>
            <a:r>
              <a:rPr lang="ru-RU" dirty="0" err="1" smtClean="0"/>
              <a:t>Обобщатель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(да знаем мы вас)</a:t>
            </a:r>
          </a:p>
          <a:p>
            <a:r>
              <a:rPr lang="ru-RU" dirty="0" err="1" smtClean="0"/>
              <a:t>Припоминатель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(а помните, как вы говорили в прошлый раз)</a:t>
            </a:r>
          </a:p>
          <a:p>
            <a:r>
              <a:rPr lang="ru-RU" dirty="0" smtClean="0"/>
              <a:t>Фразер (о ценностях высшего порядка)</a:t>
            </a:r>
          </a:p>
          <a:p>
            <a:r>
              <a:rPr lang="ru-RU" dirty="0" smtClean="0"/>
              <a:t>Тактик (выиграть время)</a:t>
            </a:r>
          </a:p>
          <a:p>
            <a:r>
              <a:rPr lang="ru-RU" dirty="0" smtClean="0"/>
              <a:t>Молчун игнорирует вас молчанием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2554"/>
            <a:ext cx="4067944" cy="30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048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dirty="0" smtClean="0"/>
              <a:t>Некорректные приемы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01" y="1484784"/>
            <a:ext cx="8686800" cy="5373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Неуважительное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отношение в словах 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жестах</a:t>
            </a:r>
          </a:p>
          <a:p>
            <a:r>
              <a:rPr lang="ru-RU" dirty="0" smtClean="0"/>
              <a:t>Уклонение от темы</a:t>
            </a:r>
          </a:p>
          <a:p>
            <a:r>
              <a:rPr lang="ru-RU" dirty="0" smtClean="0"/>
              <a:t>Подмена достоверных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фактов</a:t>
            </a:r>
          </a:p>
          <a:p>
            <a:r>
              <a:rPr lang="ru-RU" dirty="0" smtClean="0"/>
              <a:t>Акцентирование на мелочах</a:t>
            </a:r>
          </a:p>
          <a:p>
            <a:r>
              <a:rPr lang="ru-RU" dirty="0" smtClean="0"/>
              <a:t>Ваши аргументы «за» вскользь, а муссируются аргументы «против»</a:t>
            </a:r>
          </a:p>
          <a:p>
            <a:r>
              <a:rPr lang="ru-RU" dirty="0" smtClean="0"/>
              <a:t>Ложное сообщение или малозначительные факты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8300"/>
            <a:ext cx="3914534" cy="27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9494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ru-RU" dirty="0" smtClean="0"/>
              <a:t>Некорректные приемы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435280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Использование красивых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слов, чтобы прикрыть</a:t>
            </a:r>
          </a:p>
          <a:p>
            <a:pPr marL="0" indent="0">
              <a:buNone/>
            </a:pPr>
            <a:r>
              <a:rPr lang="ru-RU" dirty="0" smtClean="0"/>
              <a:t> свои нечистые намерения</a:t>
            </a:r>
          </a:p>
          <a:p>
            <a:r>
              <a:rPr lang="ru-RU" dirty="0" smtClean="0"/>
              <a:t>Подмена конструктивного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разрушительным</a:t>
            </a:r>
          </a:p>
          <a:p>
            <a:r>
              <a:rPr lang="ru-RU" dirty="0" smtClean="0"/>
              <a:t>Ссылка на не достоверных очевидцев</a:t>
            </a:r>
          </a:p>
          <a:p>
            <a:r>
              <a:rPr lang="ru-RU" dirty="0" smtClean="0"/>
              <a:t>Одностороннее освещение фактов</a:t>
            </a:r>
          </a:p>
          <a:p>
            <a:r>
              <a:rPr lang="ru-RU" dirty="0" smtClean="0"/>
              <a:t>Смешение лжи с правдой</a:t>
            </a:r>
          </a:p>
          <a:p>
            <a:r>
              <a:rPr lang="ru-RU" dirty="0" smtClean="0"/>
              <a:t>Использование враждебных слухов</a:t>
            </a:r>
          </a:p>
          <a:p>
            <a:r>
              <a:rPr lang="ru-RU" dirty="0" smtClean="0"/>
              <a:t>Использование анекдотов и высмеивание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0263"/>
            <a:ext cx="3672408" cy="256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377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ятно 1 7"/>
          <p:cNvSpPr/>
          <p:nvPr/>
        </p:nvSpPr>
        <p:spPr>
          <a:xfrm>
            <a:off x="7812360" y="-27384"/>
            <a:ext cx="1224136" cy="15121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5469" y="27766"/>
            <a:ext cx="705687" cy="1058530"/>
          </a:xfrm>
          <a:prstGeom prst="rect">
            <a:avLst/>
          </a:prstGeom>
          <a:effectLst>
            <a:glow rad="127000">
              <a:schemeClr val="accent1">
                <a:alpha val="55000"/>
              </a:schemeClr>
            </a:glow>
          </a:effectLst>
        </p:spPr>
      </p:pic>
      <p:sp>
        <p:nvSpPr>
          <p:cNvPr id="5" name="Диагональная полоса 4"/>
          <p:cNvSpPr/>
          <p:nvPr/>
        </p:nvSpPr>
        <p:spPr>
          <a:xfrm>
            <a:off x="0" y="0"/>
            <a:ext cx="251520" cy="6858000"/>
          </a:xfrm>
          <a:prstGeom prst="diagStrip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иагональная полоса 5"/>
          <p:cNvSpPr/>
          <p:nvPr/>
        </p:nvSpPr>
        <p:spPr>
          <a:xfrm>
            <a:off x="278160" y="0"/>
            <a:ext cx="251520" cy="68580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0" y="27766"/>
            <a:ext cx="914400" cy="914400"/>
          </a:xfrm>
          <a:prstGeom prst="plus">
            <a:avLst>
              <a:gd name="adj" fmla="val 44718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14400" y="1143664"/>
            <a:ext cx="401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Секрет успеха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29680" y="2276872"/>
            <a:ext cx="4834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Молитва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Уверенность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Отзывчивость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Доброжелательность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Любовь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6" r="5379"/>
          <a:stretch/>
        </p:blipFill>
        <p:spPr bwMode="auto">
          <a:xfrm>
            <a:off x="5076056" y="1497607"/>
            <a:ext cx="3992137" cy="301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8330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92311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Искусство диалога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Уметь слушать</a:t>
            </a:r>
          </a:p>
          <a:p>
            <a:r>
              <a:rPr lang="ru-RU" dirty="0" smtClean="0"/>
              <a:t>Уметь понимать</a:t>
            </a:r>
          </a:p>
          <a:p>
            <a:r>
              <a:rPr lang="ru-RU" dirty="0" smtClean="0"/>
              <a:t>Желать помогать</a:t>
            </a:r>
          </a:p>
          <a:p>
            <a:r>
              <a:rPr lang="ru-RU" dirty="0" smtClean="0"/>
              <a:t>Уметь отвечать</a:t>
            </a:r>
          </a:p>
          <a:p>
            <a:r>
              <a:rPr lang="ru-RU" dirty="0" smtClean="0"/>
              <a:t>Уметь ждать</a:t>
            </a:r>
          </a:p>
          <a:p>
            <a:r>
              <a:rPr lang="ru-RU" dirty="0" smtClean="0"/>
              <a:t>Уметь говорить «нет»</a:t>
            </a:r>
          </a:p>
          <a:p>
            <a:r>
              <a:rPr lang="ru-RU" dirty="0" smtClean="0"/>
              <a:t>Хорошо готовиться к разговору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5507" y="1628800"/>
            <a:ext cx="442849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85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515636"/>
            <a:ext cx="5004048" cy="33360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844824"/>
            <a:ext cx="216024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2050" y="2629434"/>
            <a:ext cx="68407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Женщины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smtClean="0"/>
              <a:t>больше </a:t>
            </a:r>
          </a:p>
          <a:p>
            <a:r>
              <a:rPr lang="ru-RU" sz="3200" b="1" dirty="0" smtClean="0"/>
              <a:t>уделяют внимания</a:t>
            </a:r>
          </a:p>
          <a:p>
            <a:r>
              <a:rPr lang="ru-RU" sz="3200" b="1" dirty="0" smtClean="0"/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процессу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общения</a:t>
            </a:r>
          </a:p>
          <a:p>
            <a:endParaRPr lang="ru-RU" sz="2800" dirty="0"/>
          </a:p>
          <a:p>
            <a:r>
              <a:rPr lang="ru-RU" sz="2800" dirty="0" smtClean="0"/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Мужчины –  </a:t>
            </a:r>
            <a:r>
              <a:rPr lang="ru-RU" sz="3200" b="1" dirty="0">
                <a:solidFill>
                  <a:srgbClr val="FF0000"/>
                </a:solidFill>
              </a:rPr>
              <a:t>содержанию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398970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09256"/>
            <a:ext cx="4608512" cy="1659704"/>
          </a:xfrm>
        </p:spPr>
        <p:txBody>
          <a:bodyPr>
            <a:noAutofit/>
          </a:bodyPr>
          <a:lstStyle/>
          <a:p>
            <a:r>
              <a:rPr lang="ru-RU" sz="4800" dirty="0" smtClean="0"/>
              <a:t>Хорошо </a:t>
            </a:r>
            <a:br>
              <a:rPr lang="ru-RU" sz="4800" dirty="0" smtClean="0"/>
            </a:br>
            <a:r>
              <a:rPr lang="ru-RU" sz="4800" dirty="0" smtClean="0"/>
              <a:t>слушать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Между прочим, </a:t>
            </a:r>
          </a:p>
          <a:p>
            <a:pPr marL="0" indent="0">
              <a:buNone/>
            </a:pPr>
            <a:r>
              <a:rPr lang="ru-RU" dirty="0" smtClean="0"/>
              <a:t>уходя из дома, </a:t>
            </a:r>
          </a:p>
          <a:p>
            <a:pPr marL="0" indent="0">
              <a:buNone/>
            </a:pPr>
            <a:r>
              <a:rPr lang="ru-RU" dirty="0" smtClean="0"/>
              <a:t>я пристрелила своего</a:t>
            </a:r>
          </a:p>
          <a:p>
            <a:pPr marL="0" indent="0">
              <a:buNone/>
            </a:pPr>
            <a:r>
              <a:rPr lang="ru-RU" dirty="0" smtClean="0"/>
              <a:t> мужа</a:t>
            </a:r>
          </a:p>
          <a:p>
            <a:pPr marL="0" indent="0">
              <a:buNone/>
            </a:pPr>
            <a:r>
              <a:rPr lang="ru-RU" dirty="0" smtClean="0"/>
              <a:t> - О, как тебе повезло, дорогая!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6271"/>
          <a:stretch/>
        </p:blipFill>
        <p:spPr>
          <a:xfrm>
            <a:off x="5148064" y="1430836"/>
            <a:ext cx="3816424" cy="42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75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5976664" cy="1143000"/>
          </a:xfrm>
        </p:spPr>
        <p:txBody>
          <a:bodyPr/>
          <a:lstStyle/>
          <a:p>
            <a:r>
              <a:rPr lang="ru-RU" dirty="0" smtClean="0"/>
              <a:t>Умение слушать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339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Скорость говорения в 4 </a:t>
            </a:r>
          </a:p>
          <a:p>
            <a:r>
              <a:rPr lang="ru-RU" dirty="0" smtClean="0"/>
              <a:t>раза меньше скорости </a:t>
            </a:r>
          </a:p>
          <a:p>
            <a:r>
              <a:rPr lang="ru-RU" dirty="0" smtClean="0"/>
              <a:t>мышления.</a:t>
            </a:r>
          </a:p>
          <a:p>
            <a:r>
              <a:rPr lang="ru-RU" dirty="0" smtClean="0"/>
              <a:t>Мужчина перебивает</a:t>
            </a:r>
          </a:p>
          <a:p>
            <a:r>
              <a:rPr lang="ru-RU" dirty="0" smtClean="0"/>
              <a:t> женщину в 2-3 раза чаще,</a:t>
            </a:r>
          </a:p>
          <a:p>
            <a:r>
              <a:rPr lang="ru-RU" dirty="0" smtClean="0"/>
              <a:t> слушая ее. В итоге треть ее разговора уходит на восстановление прерванной темы.</a:t>
            </a:r>
          </a:p>
          <a:p>
            <a:r>
              <a:rPr lang="ru-RU" dirty="0" smtClean="0"/>
              <a:t>14 секунд – для полного понимания сути вопроса</a:t>
            </a:r>
          </a:p>
          <a:p>
            <a:r>
              <a:rPr lang="ru-RU" dirty="0" smtClean="0"/>
              <a:t>Скорость восприятия – 60-70 слов в минуту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28800"/>
            <a:ext cx="3744416" cy="28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8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627237"/>
            <a:ext cx="3816424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5616624" cy="1143000"/>
          </a:xfrm>
        </p:spPr>
        <p:txBody>
          <a:bodyPr/>
          <a:lstStyle/>
          <a:p>
            <a:r>
              <a:rPr lang="ru-RU" dirty="0" smtClean="0"/>
              <a:t>Умение слушать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28" y="213285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Активное слушание – </a:t>
            </a:r>
          </a:p>
          <a:p>
            <a:pPr marL="0" indent="0">
              <a:buNone/>
            </a:pPr>
            <a:r>
              <a:rPr lang="ru-RU" dirty="0" smtClean="0"/>
              <a:t>вы стараетесь предугадать.</a:t>
            </a:r>
          </a:p>
          <a:p>
            <a:r>
              <a:rPr lang="ru-RU" dirty="0"/>
              <a:t>Рефлексивное – с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уточняющими </a:t>
            </a:r>
            <a:r>
              <a:rPr lang="ru-RU" dirty="0"/>
              <a:t>вопросами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когда собеседник все ходит вокруг да около) </a:t>
            </a:r>
          </a:p>
          <a:p>
            <a:r>
              <a:rPr lang="ru-RU" dirty="0" smtClean="0"/>
              <a:t>Нерефлексивное слушание</a:t>
            </a:r>
          </a:p>
          <a:p>
            <a:pPr marL="0" indent="0">
              <a:buNone/>
            </a:pPr>
            <a:r>
              <a:rPr lang="ru-RU" dirty="0" smtClean="0"/>
              <a:t> – умение молчать </a:t>
            </a:r>
          </a:p>
          <a:p>
            <a:pPr marL="0" indent="0">
              <a:buNone/>
            </a:pPr>
            <a:r>
              <a:rPr lang="ru-RU" dirty="0" smtClean="0"/>
              <a:t>(когда собеседник горит желанием высказаться)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7896" y="1650897"/>
            <a:ext cx="2236762" cy="28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7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5472608" cy="1143000"/>
          </a:xfrm>
        </p:spPr>
        <p:txBody>
          <a:bodyPr/>
          <a:lstStyle/>
          <a:p>
            <a:r>
              <a:rPr lang="ru-RU" dirty="0" smtClean="0"/>
              <a:t>Умение слушать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ru-RU" dirty="0" smtClean="0"/>
              <a:t>Визуальный контакт</a:t>
            </a:r>
          </a:p>
          <a:p>
            <a:r>
              <a:rPr lang="ru-RU" dirty="0" smtClean="0"/>
              <a:t>Кивайте головой</a:t>
            </a:r>
          </a:p>
          <a:p>
            <a:r>
              <a:rPr lang="ru-RU" dirty="0" err="1" smtClean="0"/>
              <a:t>Отзеркаливание</a:t>
            </a:r>
            <a:r>
              <a:rPr lang="ru-RU" dirty="0" smtClean="0"/>
              <a:t> жестов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и поз</a:t>
            </a:r>
          </a:p>
          <a:p>
            <a:r>
              <a:rPr lang="ru-RU" dirty="0" smtClean="0"/>
              <a:t>Взаимное расположение в пространстве</a:t>
            </a:r>
          </a:p>
          <a:p>
            <a:r>
              <a:rPr lang="ru-RU" dirty="0" smtClean="0"/>
              <a:t>Встречают по одежке</a:t>
            </a:r>
          </a:p>
          <a:p>
            <a:r>
              <a:rPr lang="ru-RU" dirty="0" smtClean="0"/>
              <a:t>Благодарите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1" t="5759" r="5700" b="19232"/>
          <a:stretch/>
        </p:blipFill>
        <p:spPr>
          <a:xfrm>
            <a:off x="5148064" y="1618630"/>
            <a:ext cx="3995936" cy="28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5472608" cy="1143000"/>
          </a:xfrm>
        </p:spPr>
        <p:txBody>
          <a:bodyPr/>
          <a:lstStyle/>
          <a:p>
            <a:r>
              <a:rPr lang="ru-RU" dirty="0" smtClean="0"/>
              <a:t>Умение слушать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1772816"/>
            <a:ext cx="8229600" cy="50851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Заинтересованность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в человеке</a:t>
            </a:r>
          </a:p>
          <a:p>
            <a:r>
              <a:rPr lang="ru-RU" dirty="0"/>
              <a:t>Создание атмосферы</a:t>
            </a:r>
          </a:p>
          <a:p>
            <a:pPr marL="0" indent="0">
              <a:buNone/>
            </a:pPr>
            <a:r>
              <a:rPr lang="ru-RU" dirty="0"/>
              <a:t>     общности</a:t>
            </a:r>
          </a:p>
          <a:p>
            <a:r>
              <a:rPr lang="ru-RU" dirty="0"/>
              <a:t>Улыбнитесь</a:t>
            </a:r>
          </a:p>
          <a:p>
            <a:r>
              <a:rPr lang="ru-RU" dirty="0"/>
              <a:t>Называйте имя человека</a:t>
            </a:r>
          </a:p>
          <a:p>
            <a:r>
              <a:rPr lang="ru-RU" dirty="0" smtClean="0"/>
              <a:t>Начинать </a:t>
            </a:r>
            <a:r>
              <a:rPr lang="ru-RU" dirty="0"/>
              <a:t>с того, что  интересует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Скрытые комплименты</a:t>
            </a:r>
          </a:p>
          <a:p>
            <a:r>
              <a:rPr lang="ru-RU" dirty="0" smtClean="0"/>
              <a:t>Благодарите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2" r="14312"/>
          <a:stretch/>
        </p:blipFill>
        <p:spPr>
          <a:xfrm>
            <a:off x="5174166" y="1628800"/>
            <a:ext cx="396983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1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6203032" cy="1143000"/>
          </a:xfrm>
        </p:spPr>
        <p:txBody>
          <a:bodyPr/>
          <a:lstStyle/>
          <a:p>
            <a:pPr algn="l"/>
            <a:r>
              <a:rPr lang="ru-RU" dirty="0" smtClean="0"/>
              <a:t>Типы восприятия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ru-RU" dirty="0" err="1" smtClean="0"/>
              <a:t>Визуалы</a:t>
            </a:r>
            <a:endParaRPr lang="ru-RU" dirty="0" smtClean="0"/>
          </a:p>
          <a:p>
            <a:r>
              <a:rPr lang="ru-RU" dirty="0" err="1" smtClean="0"/>
              <a:t>Аудиоалы</a:t>
            </a:r>
            <a:endParaRPr lang="ru-RU" dirty="0" smtClean="0"/>
          </a:p>
          <a:p>
            <a:r>
              <a:rPr lang="ru-RU" dirty="0" err="1" smtClean="0"/>
              <a:t>Кинестетики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75"/>
          <a:stretch/>
        </p:blipFill>
        <p:spPr>
          <a:xfrm rot="16200000">
            <a:off x="4258768" y="2114948"/>
            <a:ext cx="5560339" cy="39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9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3810</Words>
  <Application>Microsoft Office PowerPoint</Application>
  <PresentationFormat>Экран (4:3)</PresentationFormat>
  <Paragraphs>376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Искусство диалога</vt:lpstr>
      <vt:lpstr>Слайд 3</vt:lpstr>
      <vt:lpstr>Хорошо  слушать</vt:lpstr>
      <vt:lpstr>Умение слушать</vt:lpstr>
      <vt:lpstr>Умение слушать</vt:lpstr>
      <vt:lpstr>Умение слушать</vt:lpstr>
      <vt:lpstr>Умение слушать</vt:lpstr>
      <vt:lpstr>Типы восприятия</vt:lpstr>
      <vt:lpstr>Подготовка к разговору</vt:lpstr>
      <vt:lpstr>Тактика разговора</vt:lpstr>
      <vt:lpstr>Тактика разговора</vt:lpstr>
      <vt:lpstr>Типы собеседников</vt:lpstr>
      <vt:lpstr>Замечания в ваш адрес</vt:lpstr>
      <vt:lpstr>Замечания в ваш адрес</vt:lpstr>
      <vt:lpstr>Ответ на замечание</vt:lpstr>
      <vt:lpstr>Слайд 17</vt:lpstr>
      <vt:lpstr>Слайд 18</vt:lpstr>
      <vt:lpstr>Некорректные личности</vt:lpstr>
      <vt:lpstr>Некорректные личности</vt:lpstr>
      <vt:lpstr>Некорректные приемы</vt:lpstr>
      <vt:lpstr>Некорректные приемы</vt:lpstr>
      <vt:lpstr>Слайд 23</vt:lpstr>
      <vt:lpstr>Искусство диалога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Семинары по Субботней школе</dc:title>
  <cp:lastModifiedBy>vkotov</cp:lastModifiedBy>
  <cp:revision>77</cp:revision>
  <dcterms:modified xsi:type="dcterms:W3CDTF">2014-10-31T07:43:11Z</dcterms:modified>
</cp:coreProperties>
</file>