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0" r:id="rId2"/>
    <p:sldId id="263" r:id="rId3"/>
    <p:sldId id="262" r:id="rId4"/>
    <p:sldId id="265" r:id="rId5"/>
    <p:sldId id="298" r:id="rId6"/>
    <p:sldId id="309" r:id="rId7"/>
    <p:sldId id="314" r:id="rId8"/>
    <p:sldId id="288" r:id="rId9"/>
    <p:sldId id="267" r:id="rId10"/>
    <p:sldId id="289" r:id="rId11"/>
    <p:sldId id="303" r:id="rId12"/>
    <p:sldId id="315" r:id="rId13"/>
    <p:sldId id="304" r:id="rId14"/>
    <p:sldId id="296" r:id="rId15"/>
    <p:sldId id="299" r:id="rId16"/>
    <p:sldId id="313" r:id="rId17"/>
    <p:sldId id="312" r:id="rId18"/>
    <p:sldId id="310" r:id="rId19"/>
    <p:sldId id="297" r:id="rId20"/>
    <p:sldId id="300" r:id="rId21"/>
    <p:sldId id="295" r:id="rId22"/>
    <p:sldId id="272" r:id="rId23"/>
    <p:sldId id="273" r:id="rId24"/>
    <p:sldId id="320" r:id="rId25"/>
    <p:sldId id="319" r:id="rId26"/>
    <p:sldId id="282" r:id="rId27"/>
    <p:sldId id="281" r:id="rId28"/>
    <p:sldId id="322" r:id="rId29"/>
    <p:sldId id="277" r:id="rId30"/>
    <p:sldId id="321" r:id="rId31"/>
    <p:sldId id="317" r:id="rId32"/>
    <p:sldId id="283" r:id="rId33"/>
    <p:sldId id="301" r:id="rId34"/>
    <p:sldId id="269" r:id="rId35"/>
    <p:sldId id="284" r:id="rId36"/>
    <p:sldId id="292" r:id="rId37"/>
    <p:sldId id="302" r:id="rId38"/>
    <p:sldId id="306" r:id="rId39"/>
    <p:sldId id="274" r:id="rId40"/>
    <p:sldId id="307" r:id="rId41"/>
    <p:sldId id="311" r:id="rId42"/>
    <p:sldId id="318" r:id="rId43"/>
    <p:sldId id="305" r:id="rId44"/>
    <p:sldId id="276" r:id="rId45"/>
    <p:sldId id="308" r:id="rId46"/>
    <p:sldId id="271" r:id="rId47"/>
  </p:sldIdLst>
  <p:sldSz cx="9144000" cy="6858000" type="screen4x3"/>
  <p:notesSz cx="9144000" cy="6858000"/>
  <p:embeddedFontLst>
    <p:embeddedFont>
      <p:font typeface="Tahoma" pitchFamily="34" charset="0"/>
      <p:regular r:id="rId50"/>
      <p:bold r:id="rId51"/>
    </p:embeddedFont>
    <p:embeddedFont>
      <p:font typeface="Wingdings 3" pitchFamily="18" charset="2"/>
      <p:regular r:id="rId52"/>
    </p:embeddedFont>
    <p:embeddedFont>
      <p:font typeface="Webdings" pitchFamily="18" charset="2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66"/>
    <a:srgbClr val="A50021"/>
    <a:srgbClr val="CBCAEA"/>
    <a:srgbClr val="FFFFFF"/>
    <a:srgbClr val="FFFF99"/>
    <a:srgbClr val="FFFF00"/>
    <a:srgbClr val="C85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8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16AEB3-E753-47C2-B166-F46E6E5E081C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FE8A97-A5B0-4EEF-9CCE-460775E19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5CD23754-D426-4859-B60B-B17BAA6BF162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4BE52687-FD3D-436D-998C-CC92B031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E1E01B-DAAD-40CB-89E4-3B45C5B94FA2}" type="slidenum">
              <a:rPr lang="en-US" smtClean="0">
                <a:latin typeface="Tahoma" pitchFamily="34" charset="0"/>
              </a:rPr>
              <a:pPr/>
              <a:t>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2A004-A76E-4577-B1C1-0BE42CD5F412}" type="slidenum">
              <a:rPr lang="en-US" smtClean="0">
                <a:latin typeface="Tahoma" pitchFamily="34" charset="0"/>
              </a:rPr>
              <a:pPr/>
              <a:t>10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ECE34-CECA-4B2E-A63F-875BB6E39BA5}" type="slidenum">
              <a:rPr lang="en-US" smtClean="0">
                <a:latin typeface="Tahoma" pitchFamily="34" charset="0"/>
              </a:rPr>
              <a:pPr/>
              <a:t>11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F5923-3B75-4BB4-B831-CD8905EA9DCF}" type="slidenum">
              <a:rPr lang="en-US" smtClean="0">
                <a:latin typeface="Tahoma" pitchFamily="34" charset="0"/>
              </a:rPr>
              <a:pPr/>
              <a:t>12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A5FBAE-AC98-4490-B182-44E6403DA363}" type="slidenum">
              <a:rPr lang="en-US" smtClean="0">
                <a:latin typeface="Tahoma" pitchFamily="34" charset="0"/>
              </a:rPr>
              <a:pPr/>
              <a:t>13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8DD1D2-E21A-4EF1-931E-736E2BE23362}" type="slidenum">
              <a:rPr lang="en-US" smtClean="0">
                <a:latin typeface="Tahoma" pitchFamily="34" charset="0"/>
              </a:rPr>
              <a:pPr/>
              <a:t>14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92FD76-5299-418D-A955-C7FB5D4A9933}" type="slidenum">
              <a:rPr lang="en-US" smtClean="0">
                <a:latin typeface="Tahoma" pitchFamily="34" charset="0"/>
              </a:rPr>
              <a:pPr/>
              <a:t>15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ED2B4D-D4FC-438F-90F9-815A59621029}" type="slidenum">
              <a:rPr lang="en-US" smtClean="0">
                <a:latin typeface="Tahoma" pitchFamily="34" charset="0"/>
              </a:rPr>
              <a:pPr/>
              <a:t>16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455587-638B-4AB8-A650-2CD46AD3FC62}" type="slidenum">
              <a:rPr lang="en-US" smtClean="0">
                <a:latin typeface="Tahoma" pitchFamily="34" charset="0"/>
              </a:rPr>
              <a:pPr/>
              <a:t>17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958D1-29C7-49DE-8236-5DBFE4739FDA}" type="slidenum">
              <a:rPr lang="en-US" smtClean="0">
                <a:latin typeface="Tahoma" pitchFamily="34" charset="0"/>
              </a:rPr>
              <a:pPr/>
              <a:t>18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D5652C-7BB4-460E-99F1-3EB3BB591975}" type="slidenum">
              <a:rPr lang="en-US" smtClean="0">
                <a:latin typeface="Tahoma" pitchFamily="34" charset="0"/>
              </a:rPr>
              <a:pPr/>
              <a:t>19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D09EF-9BAB-40CC-96DD-0689352FD08B}" type="slidenum">
              <a:rPr lang="en-US" smtClean="0">
                <a:latin typeface="Tahoma" pitchFamily="34" charset="0"/>
              </a:rPr>
              <a:pPr/>
              <a:t>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73DA52-204A-4593-B408-A4C0DD4C55D7}" type="slidenum">
              <a:rPr lang="en-US" smtClean="0">
                <a:latin typeface="Tahoma" pitchFamily="34" charset="0"/>
              </a:rPr>
              <a:pPr/>
              <a:t>20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D61030-FE54-43B9-ADBA-77DDEDCA75B4}" type="slidenum">
              <a:rPr lang="en-US" smtClean="0">
                <a:latin typeface="Tahoma" pitchFamily="34" charset="0"/>
              </a:rPr>
              <a:pPr/>
              <a:t>21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D3301-B6E0-48FF-9BEA-972D9AD42B82}" type="slidenum">
              <a:rPr lang="en-US" smtClean="0">
                <a:latin typeface="Tahoma" pitchFamily="34" charset="0"/>
              </a:rPr>
              <a:pPr/>
              <a:t>22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CE32B-D27C-45DA-9407-D5B028A5FCC3}" type="slidenum">
              <a:rPr lang="en-US" smtClean="0">
                <a:latin typeface="Tahoma" pitchFamily="34" charset="0"/>
              </a:rPr>
              <a:pPr/>
              <a:t>23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62A86-04A0-4EB7-8CEB-75C117CAC7D4}" type="slidenum">
              <a:rPr lang="en-US" smtClean="0">
                <a:latin typeface="Tahoma" pitchFamily="34" charset="0"/>
              </a:rPr>
              <a:pPr/>
              <a:t>24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3CC08-7242-4B70-A0B5-1A37446DC0EA}" type="slidenum">
              <a:rPr lang="en-US" smtClean="0">
                <a:latin typeface="Tahoma" pitchFamily="34" charset="0"/>
              </a:rPr>
              <a:pPr/>
              <a:t>25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65BBD-72B1-4A94-8E15-5F8B1797FB2B}" type="slidenum">
              <a:rPr lang="en-US" smtClean="0">
                <a:latin typeface="Tahoma" pitchFamily="34" charset="0"/>
              </a:rPr>
              <a:pPr/>
              <a:t>26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3FA0AD-A043-4A7F-AF85-8C96D0D82F4E}" type="slidenum">
              <a:rPr lang="en-US" smtClean="0">
                <a:latin typeface="Tahoma" pitchFamily="34" charset="0"/>
              </a:rPr>
              <a:pPr/>
              <a:t>27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1624FF-3127-46B9-A44F-1913B620B132}" type="slidenum">
              <a:rPr lang="en-US" smtClean="0">
                <a:latin typeface="Tahoma" pitchFamily="34" charset="0"/>
              </a:rPr>
              <a:pPr/>
              <a:t>28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CA4C4-96B0-4560-8513-6C3541A5A299}" type="slidenum">
              <a:rPr lang="en-US" smtClean="0">
                <a:latin typeface="Tahoma" pitchFamily="34" charset="0"/>
              </a:rPr>
              <a:pPr/>
              <a:t>29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844EF-EAB7-448B-AA43-95BA81A454F4}" type="slidenum">
              <a:rPr lang="en-US" smtClean="0">
                <a:latin typeface="Tahoma" pitchFamily="34" charset="0"/>
              </a:rPr>
              <a:pPr/>
              <a:t>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E67C7B-49A1-4953-A38D-9F2C88872466}" type="slidenum">
              <a:rPr lang="en-US" smtClean="0">
                <a:latin typeface="Tahoma" pitchFamily="34" charset="0"/>
              </a:rPr>
              <a:pPr/>
              <a:t>30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44D98-97BE-4FFA-BCC5-65FCA0CD7835}" type="slidenum">
              <a:rPr lang="en-US" smtClean="0">
                <a:latin typeface="Tahoma" pitchFamily="34" charset="0"/>
              </a:rPr>
              <a:pPr/>
              <a:t>31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943225-5E74-4225-9E02-8DF3D57A5D24}" type="slidenum">
              <a:rPr lang="en-US" smtClean="0">
                <a:latin typeface="Tahoma" pitchFamily="34" charset="0"/>
              </a:rPr>
              <a:pPr/>
              <a:t>32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290FA-EE0E-45AC-AFFF-995D8D440956}" type="slidenum">
              <a:rPr lang="en-US" smtClean="0">
                <a:latin typeface="Tahoma" pitchFamily="34" charset="0"/>
              </a:rPr>
              <a:pPr/>
              <a:t>33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52415-956A-40F5-822E-9AB8B15FA794}" type="slidenum">
              <a:rPr lang="en-US" smtClean="0">
                <a:latin typeface="Tahoma" pitchFamily="34" charset="0"/>
              </a:rPr>
              <a:pPr/>
              <a:t>34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BA49DB-3D9D-400B-AE8F-8384E2BBB592}" type="slidenum">
              <a:rPr lang="en-US" smtClean="0">
                <a:latin typeface="Tahoma" pitchFamily="34" charset="0"/>
              </a:rPr>
              <a:pPr/>
              <a:t>35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7768E-1171-4397-B5A0-EA60540CE983}" type="slidenum">
              <a:rPr lang="en-US" smtClean="0">
                <a:latin typeface="Tahoma" pitchFamily="34" charset="0"/>
              </a:rPr>
              <a:pPr/>
              <a:t>36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07D3B-0B29-43E6-94A4-D165A4BD98EB}" type="slidenum">
              <a:rPr lang="en-US" smtClean="0">
                <a:latin typeface="Tahoma" pitchFamily="34" charset="0"/>
              </a:rPr>
              <a:pPr/>
              <a:t>37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838BE-217D-4D54-8CFA-6B3306A8D6BC}" type="slidenum">
              <a:rPr lang="en-US" smtClean="0">
                <a:latin typeface="Tahoma" pitchFamily="34" charset="0"/>
              </a:rPr>
              <a:pPr/>
              <a:t>38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AF1E1-9A27-4051-B492-4FF06323FD65}" type="slidenum">
              <a:rPr lang="en-US" smtClean="0">
                <a:latin typeface="Tahoma" pitchFamily="34" charset="0"/>
              </a:rPr>
              <a:pPr/>
              <a:t>39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751F8-AEC7-415E-A5B6-C78EDB30C717}" type="slidenum">
              <a:rPr lang="en-US" smtClean="0">
                <a:latin typeface="Tahoma" pitchFamily="34" charset="0"/>
              </a:rPr>
              <a:pPr/>
              <a:t>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160960-6CED-4257-8AEE-C2C2668D1C33}" type="slidenum">
              <a:rPr lang="en-US" smtClean="0">
                <a:latin typeface="Tahoma" pitchFamily="34" charset="0"/>
              </a:rPr>
              <a:pPr/>
              <a:t>40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C866FD-05C8-45DA-BC62-DC52C9CB748C}" type="slidenum">
              <a:rPr lang="en-US" smtClean="0">
                <a:latin typeface="Tahoma" pitchFamily="34" charset="0"/>
              </a:rPr>
              <a:pPr/>
              <a:t>41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C623C-F74D-4952-9DA3-2D846AAC52FA}" type="slidenum">
              <a:rPr lang="en-US" smtClean="0">
                <a:latin typeface="Tahoma" pitchFamily="34" charset="0"/>
              </a:rPr>
              <a:pPr/>
              <a:t>42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5AD23-ADAF-49F4-B106-9B705DFE7CB3}" type="slidenum">
              <a:rPr lang="en-US" smtClean="0">
                <a:latin typeface="Tahoma" pitchFamily="34" charset="0"/>
              </a:rPr>
              <a:pPr/>
              <a:t>43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0A1D46-9DAE-4517-8D6E-E831D81E4A3F}" type="slidenum">
              <a:rPr lang="en-US" smtClean="0">
                <a:latin typeface="Tahoma" pitchFamily="34" charset="0"/>
              </a:rPr>
              <a:pPr/>
              <a:t>44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3124A-EC25-4B3A-9C74-4E4847A1A2DC}" type="slidenum">
              <a:rPr lang="en-US" smtClean="0">
                <a:latin typeface="Tahoma" pitchFamily="34" charset="0"/>
              </a:rPr>
              <a:pPr/>
              <a:t>45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52B87-E690-4437-B977-901AB9136E1B}" type="slidenum">
              <a:rPr lang="en-US" smtClean="0">
                <a:latin typeface="Tahoma" pitchFamily="34" charset="0"/>
              </a:rPr>
              <a:pPr/>
              <a:t>46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289627-FAA3-4E35-9259-371B69D8EB4B}" type="slidenum">
              <a:rPr lang="en-US" smtClean="0">
                <a:latin typeface="Tahoma" pitchFamily="34" charset="0"/>
              </a:rPr>
              <a:pPr/>
              <a:t>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1C150-D7FF-459C-A1C7-FAA8FFF486AB}" type="slidenum">
              <a:rPr lang="en-US" smtClean="0">
                <a:latin typeface="Tahoma" pitchFamily="34" charset="0"/>
              </a:rPr>
              <a:pPr/>
              <a:t>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2A9538-FB9C-4569-9BFA-70A773F7AC52}" type="slidenum">
              <a:rPr lang="en-US" smtClean="0">
                <a:latin typeface="Tahoma" pitchFamily="34" charset="0"/>
              </a:rPr>
              <a:pPr/>
              <a:t>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866B2-B15A-405C-AEC6-C3E2F869A22B}" type="slidenum">
              <a:rPr lang="en-US" smtClean="0">
                <a:latin typeface="Tahoma" pitchFamily="34" charset="0"/>
              </a:rPr>
              <a:pPr/>
              <a:t>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A0FF22-D2A6-465C-B104-90F056FD007A}" type="slidenum">
              <a:rPr lang="en-US" smtClean="0">
                <a:latin typeface="Tahoma" pitchFamily="34" charset="0"/>
              </a:rPr>
              <a:pPr/>
              <a:t>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slogogp (lav) copy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419600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9685" y="1576388"/>
            <a:ext cx="82846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6000" b="1" dirty="0" smtClean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Опыт (проведения) </a:t>
            </a:r>
            <a:br>
              <a:rPr lang="ru-RU" sz="6000" b="1" dirty="0" smtClean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6000" b="1" dirty="0" smtClean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субботней школы</a:t>
            </a:r>
            <a:endParaRPr lang="en-US" sz="60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495425" y="2667000"/>
            <a:ext cx="61531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«Слово </a:t>
            </a:r>
            <a:r>
              <a:rPr lang="ru-RU" sz="2400" b="1" dirty="0" smtClean="0">
                <a:solidFill>
                  <a:srgbClr val="003366"/>
                </a:solidFill>
              </a:rPr>
              <a:t>Христово да вселяется в вас обильно, со всякою премудростью; научайте и вразумляйте друг друга псалмами, </a:t>
            </a:r>
            <a:r>
              <a:rPr lang="ru-RU" sz="2400" b="1" dirty="0" smtClean="0">
                <a:solidFill>
                  <a:srgbClr val="003366"/>
                </a:solidFill>
              </a:rPr>
              <a:t>славословием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и </a:t>
            </a:r>
            <a:r>
              <a:rPr lang="ru-RU" sz="2400" b="1" dirty="0" smtClean="0">
                <a:solidFill>
                  <a:srgbClr val="003366"/>
                </a:solidFill>
              </a:rPr>
              <a:t>духовными песнями, во благодати воспевая в сердцах ваших </a:t>
            </a:r>
            <a:r>
              <a:rPr lang="ru-RU" sz="2400" b="1" dirty="0" smtClean="0">
                <a:solidFill>
                  <a:srgbClr val="003366"/>
                </a:solidFill>
              </a:rPr>
              <a:t>Господу».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003366"/>
                </a:solidFill>
              </a:rPr>
              <a:t>(</a:t>
            </a:r>
            <a:r>
              <a:rPr lang="ru-RU" sz="2400" b="1" dirty="0" smtClean="0">
                <a:solidFill>
                  <a:srgbClr val="003366"/>
                </a:solidFill>
              </a:rPr>
              <a:t>Кол</a:t>
            </a:r>
            <a:r>
              <a:rPr lang="en-US" sz="2400" b="1" dirty="0" smtClean="0">
                <a:solidFill>
                  <a:srgbClr val="003366"/>
                </a:solidFill>
              </a:rPr>
              <a:t>. 3:16)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84338" y="465138"/>
            <a:ext cx="579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Христианское</a:t>
            </a:r>
            <a:b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общение </a:t>
            </a:r>
            <a:endParaRPr lang="en-US" sz="36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718643" y="2761218"/>
            <a:ext cx="330411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Преподавание</a:t>
            </a:r>
            <a:br>
              <a:rPr lang="ru-RU" sz="32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32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(или учение)</a:t>
            </a:r>
            <a:endParaRPr lang="en-US" sz="32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736573" y="3757145"/>
            <a:ext cx="4079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Предостережение</a:t>
            </a:r>
            <a:endParaRPr lang="en-US" sz="32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736573" y="1971485"/>
            <a:ext cx="2852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Увещевание</a:t>
            </a:r>
            <a:endParaRPr lang="en-US" sz="32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31845" y="3759200"/>
            <a:ext cx="4402134" cy="841375"/>
            <a:chOff x="1481" y="2368"/>
            <a:chExt cx="2773" cy="530"/>
          </a:xfrm>
        </p:grpSpPr>
        <p:sp>
          <p:nvSpPr>
            <p:cNvPr id="13321" name="Line 11"/>
            <p:cNvSpPr>
              <a:spLocks noChangeShapeType="1"/>
            </p:cNvSpPr>
            <p:nvPr/>
          </p:nvSpPr>
          <p:spPr bwMode="auto">
            <a:xfrm>
              <a:off x="1557" y="2898"/>
              <a:ext cx="2697" cy="0"/>
            </a:xfrm>
            <a:prstGeom prst="line">
              <a:avLst/>
            </a:prstGeom>
            <a:noFill/>
            <a:ln w="6350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Text Box 12"/>
            <p:cNvSpPr txBox="1">
              <a:spLocks noChangeArrowheads="1"/>
            </p:cNvSpPr>
            <p:nvPr/>
          </p:nvSpPr>
          <p:spPr bwMode="auto">
            <a:xfrm>
              <a:off x="1481" y="2368"/>
              <a:ext cx="4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solidFill>
                    <a:srgbClr val="003366"/>
                  </a:solidFill>
                </a:rPr>
                <a:t>+</a:t>
              </a:r>
            </a:p>
          </p:txBody>
        </p:sp>
      </p:grp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673818" y="4748213"/>
            <a:ext cx="64572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Христианское общение</a:t>
            </a:r>
            <a:endParaRPr lang="en-US" sz="40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pic>
        <p:nvPicPr>
          <p:cNvPr id="13319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84338" y="465138"/>
            <a:ext cx="579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Христианское</a:t>
            </a:r>
            <a:b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общение </a:t>
            </a:r>
            <a:endParaRPr lang="en-US" sz="36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  <p:bldP spid="68617" grpId="0"/>
      <p:bldP spid="68618" grpId="0"/>
      <p:bldP spid="686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1481138" y="2628900"/>
            <a:ext cx="6327775" cy="1600200"/>
            <a:chOff x="1479671" y="2628900"/>
            <a:chExt cx="6328229" cy="1600200"/>
          </a:xfrm>
        </p:grpSpPr>
        <p:pic>
          <p:nvPicPr>
            <p:cNvPr id="14339" name="Picture 8" descr="Lavendar Ov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007" y="2628900"/>
              <a:ext cx="5741987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479671" y="2882900"/>
              <a:ext cx="6328229" cy="127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BCAEA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Евангельская работа</a:t>
              </a:r>
              <a:endParaRPr lang="en-US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016645" y="2747963"/>
            <a:ext cx="4974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Свидетельство</a:t>
            </a:r>
            <a:endParaRPr lang="en-US" sz="48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68488" y="3640138"/>
            <a:ext cx="3427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Служение</a:t>
            </a:r>
            <a:endParaRPr lang="en-US" sz="48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95425" y="487363"/>
            <a:ext cx="63277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Евангельская работа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79527" y="2065338"/>
            <a:ext cx="8536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ahoma" charset="0"/>
              </a:rPr>
              <a:t>«Бескорыстная благотворительность»</a:t>
            </a:r>
            <a:endParaRPr lang="en-US" sz="3200" b="1" dirty="0">
              <a:solidFill>
                <a:srgbClr val="003366"/>
              </a:solidFill>
              <a:latin typeface="Tahoma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907116" y="3187793"/>
            <a:ext cx="72580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«Человек, которым движет истинная, бескорыстная щедрость и благотворительность, является причастником Божеского естества»</a:t>
            </a:r>
            <a:endParaRPr lang="en-US" sz="2800" b="1" dirty="0">
              <a:solidFill>
                <a:srgbClr val="A50021"/>
              </a:solidFill>
            </a:endParaRPr>
          </a:p>
          <a:p>
            <a:r>
              <a:rPr lang="en-US" sz="1400" b="1" dirty="0" smtClean="0">
                <a:solidFill>
                  <a:srgbClr val="A50021"/>
                </a:solidFill>
              </a:rPr>
              <a:t>(</a:t>
            </a:r>
            <a:r>
              <a:rPr lang="ru-RU" sz="1400" b="1" i="1" dirty="0" smtClean="0">
                <a:solidFill>
                  <a:srgbClr val="A50021"/>
                </a:solidFill>
              </a:rPr>
              <a:t>Свидетельства для церкви</a:t>
            </a:r>
            <a:r>
              <a:rPr lang="en-US" sz="1400" b="1" i="1" dirty="0" smtClean="0">
                <a:solidFill>
                  <a:srgbClr val="A50021"/>
                </a:solidFill>
              </a:rPr>
              <a:t>, </a:t>
            </a:r>
            <a:r>
              <a:rPr lang="ru-RU" sz="1400" b="1" dirty="0" smtClean="0">
                <a:solidFill>
                  <a:srgbClr val="A50021"/>
                </a:solidFill>
              </a:rPr>
              <a:t>т.</a:t>
            </a:r>
            <a:r>
              <a:rPr lang="en-US" sz="1400" b="1" dirty="0" smtClean="0">
                <a:solidFill>
                  <a:srgbClr val="A50021"/>
                </a:solidFill>
              </a:rPr>
              <a:t> </a:t>
            </a:r>
            <a:r>
              <a:rPr lang="en-US" sz="1400" b="1" dirty="0">
                <a:solidFill>
                  <a:srgbClr val="A50021"/>
                </a:solidFill>
              </a:rPr>
              <a:t>2, </a:t>
            </a:r>
            <a:r>
              <a:rPr lang="ru-RU" sz="1400" b="1" dirty="0" err="1" smtClean="0">
                <a:solidFill>
                  <a:srgbClr val="A50021"/>
                </a:solidFill>
              </a:rPr>
              <a:t>стр</a:t>
            </a:r>
            <a:r>
              <a:rPr lang="en-US" sz="1400" b="1" dirty="0" smtClean="0">
                <a:solidFill>
                  <a:srgbClr val="A50021"/>
                </a:solidFill>
              </a:rPr>
              <a:t>. </a:t>
            </a:r>
            <a:r>
              <a:rPr lang="en-US" sz="1400" b="1" dirty="0">
                <a:solidFill>
                  <a:srgbClr val="A50021"/>
                </a:solidFill>
              </a:rPr>
              <a:t>534)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2996883" y="4133850"/>
            <a:ext cx="4745037" cy="3175"/>
          </a:xfrm>
          <a:prstGeom prst="line">
            <a:avLst/>
          </a:prstGeom>
          <a:noFill/>
          <a:ln w="635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95425" y="487363"/>
            <a:ext cx="63277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Евангельская работа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00113" y="1865775"/>
            <a:ext cx="73437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«Необходимо стремиться к тесному индивидуальному общению с людьми.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Если </a:t>
            </a:r>
            <a:r>
              <a:rPr lang="ru-RU" sz="2400" b="1" dirty="0" smtClean="0">
                <a:solidFill>
                  <a:srgbClr val="003366"/>
                </a:solidFill>
              </a:rPr>
              <a:t>б</a:t>
            </a:r>
            <a:r>
              <a:rPr lang="ru-RU" sz="2400" b="1" dirty="0" smtClean="0">
                <a:solidFill>
                  <a:srgbClr val="003366"/>
                </a:solidFill>
              </a:rPr>
              <a:t>ы меньше времени тратилось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на произнесение проповедей, а </a:t>
            </a:r>
            <a:r>
              <a:rPr lang="ru-RU" sz="2400" b="1" dirty="0" smtClean="0">
                <a:solidFill>
                  <a:srgbClr val="003366"/>
                </a:solidFill>
              </a:rPr>
              <a:t>больше </a:t>
            </a:r>
            <a:r>
              <a:rPr lang="ru-RU" sz="2400" b="1" dirty="0" smtClean="0">
                <a:solidFill>
                  <a:srgbClr val="003366"/>
                </a:solidFill>
              </a:rPr>
              <a:t> посвящалось личному служению, это  принесло бы гораздо б</a:t>
            </a:r>
            <a:r>
              <a:rPr lang="en-US" sz="2400" b="1" dirty="0" smtClean="0">
                <a:solidFill>
                  <a:srgbClr val="003366"/>
                </a:solidFill>
              </a:rPr>
              <a:t>ó</a:t>
            </a:r>
            <a:r>
              <a:rPr lang="ru-RU" sz="2400" b="1" dirty="0" err="1" smtClean="0">
                <a:solidFill>
                  <a:srgbClr val="003366"/>
                </a:solidFill>
              </a:rPr>
              <a:t>льшие</a:t>
            </a:r>
            <a:r>
              <a:rPr lang="ru-RU" sz="2400" b="1" dirty="0" smtClean="0">
                <a:solidFill>
                  <a:srgbClr val="003366"/>
                </a:solidFill>
              </a:rPr>
              <a:t> результаты. Необходимо, чтобы малоимущие получили материальную помощь, больные – уход, скорбящие – </a:t>
            </a:r>
            <a:r>
              <a:rPr lang="ru-RU" sz="2400" b="1" dirty="0" smtClean="0">
                <a:solidFill>
                  <a:srgbClr val="003366"/>
                </a:solidFill>
              </a:rPr>
              <a:t>утешение, </a:t>
            </a:r>
            <a:r>
              <a:rPr lang="ru-RU" sz="2400" b="1" dirty="0" smtClean="0">
                <a:solidFill>
                  <a:srgbClr val="003366"/>
                </a:solidFill>
              </a:rPr>
              <a:t>неопытные – наставление, несведущие – знания. Мы должны плакать </a:t>
            </a:r>
            <a:r>
              <a:rPr lang="ru-RU" sz="2400" b="1" dirty="0" smtClean="0">
                <a:solidFill>
                  <a:srgbClr val="003366"/>
                </a:solidFill>
              </a:rPr>
              <a:t>с </a:t>
            </a:r>
            <a:r>
              <a:rPr lang="ru-RU" sz="2400" b="1" dirty="0" smtClean="0">
                <a:solidFill>
                  <a:srgbClr val="003366"/>
                </a:solidFill>
              </a:rPr>
              <a:t>плачущими и радоваться с радующимися». </a:t>
            </a:r>
            <a:r>
              <a:rPr lang="ru-RU" sz="1600" b="1" i="1" dirty="0" smtClean="0">
                <a:solidFill>
                  <a:srgbClr val="003366"/>
                </a:solidFill>
              </a:rPr>
              <a:t>(Основы здорового питания, стр. 458)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1948918" y="2981228"/>
            <a:ext cx="3846512" cy="0"/>
          </a:xfrm>
          <a:prstGeom prst="line">
            <a:avLst/>
          </a:prstGeom>
          <a:noFill/>
          <a:ln w="63500" cap="rnd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1039252" y="3337855"/>
            <a:ext cx="6429375" cy="14288"/>
          </a:xfrm>
          <a:prstGeom prst="line">
            <a:avLst/>
          </a:prstGeom>
          <a:noFill/>
          <a:ln w="63500" cap="rnd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905898" y="3712505"/>
            <a:ext cx="6556375" cy="3175"/>
          </a:xfrm>
          <a:prstGeom prst="line">
            <a:avLst/>
          </a:prstGeom>
          <a:noFill/>
          <a:ln w="63500" cap="rnd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95425" y="487363"/>
            <a:ext cx="63277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Евангельская работа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109478" y="4074953"/>
            <a:ext cx="3846512" cy="0"/>
          </a:xfrm>
          <a:prstGeom prst="line">
            <a:avLst/>
          </a:prstGeom>
          <a:noFill/>
          <a:ln w="63500" cap="rnd">
            <a:solidFill>
              <a:srgbClr val="A5002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 animBg="1"/>
      <p:bldP spid="64521" grpId="0" animBg="1"/>
      <p:bldP spid="6452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1701800" y="2628900"/>
            <a:ext cx="5741988" cy="1600200"/>
            <a:chOff x="1701007" y="2628900"/>
            <a:chExt cx="5741987" cy="1600200"/>
          </a:xfrm>
        </p:grpSpPr>
        <p:pic>
          <p:nvPicPr>
            <p:cNvPr id="18435" name="Picture 8" descr="Lavendar Ov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007" y="2628900"/>
              <a:ext cx="5741987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753395" y="2771775"/>
              <a:ext cx="5662611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BCAEA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Изучение</a:t>
              </a:r>
              <a:b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</a:b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Библии</a:t>
              </a:r>
              <a:endParaRPr lang="en-US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6863" y="2844800"/>
            <a:ext cx="60102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3366"/>
                </a:solidFill>
              </a:rPr>
              <a:t>«Нет такого понятия «пройти весь урок».</a:t>
            </a:r>
            <a:br>
              <a:rPr lang="ru-RU" sz="2800" b="1" dirty="0" smtClean="0">
                <a:solidFill>
                  <a:srgbClr val="003366"/>
                </a:solidFill>
              </a:rPr>
            </a:br>
            <a:r>
              <a:rPr lang="en-US" sz="1400" b="1" dirty="0" smtClean="0">
                <a:solidFill>
                  <a:srgbClr val="003366"/>
                </a:solidFill>
              </a:rPr>
              <a:t>(</a:t>
            </a:r>
            <a:r>
              <a:rPr lang="ru-RU" sz="1400" b="1" i="1" dirty="0" smtClean="0">
                <a:solidFill>
                  <a:srgbClr val="003366"/>
                </a:solidFill>
              </a:rPr>
              <a:t>Советы по работе субботней школы</a:t>
            </a:r>
            <a:r>
              <a:rPr lang="en-US" sz="1400" b="1" dirty="0" smtClean="0">
                <a:solidFill>
                  <a:srgbClr val="003366"/>
                </a:solidFill>
              </a:rPr>
              <a:t>, </a:t>
            </a:r>
            <a:r>
              <a:rPr lang="ru-RU" sz="1400" b="1" dirty="0" err="1" smtClean="0">
                <a:solidFill>
                  <a:srgbClr val="003366"/>
                </a:solidFill>
              </a:rPr>
              <a:t>стр</a:t>
            </a:r>
            <a:r>
              <a:rPr lang="en-US" sz="1400" b="1" dirty="0" smtClean="0">
                <a:solidFill>
                  <a:srgbClr val="003366"/>
                </a:solidFill>
              </a:rPr>
              <a:t>. </a:t>
            </a:r>
            <a:r>
              <a:rPr lang="en-US" sz="1400" b="1" dirty="0">
                <a:solidFill>
                  <a:srgbClr val="003366"/>
                </a:solidFill>
              </a:rPr>
              <a:t>116).</a:t>
            </a:r>
          </a:p>
        </p:txBody>
      </p:sp>
      <p:pic>
        <p:nvPicPr>
          <p:cNvPr id="19459" name="Picture 8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ea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4788" y="2563813"/>
            <a:ext cx="148748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Lavendar Ov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6800" y="2590800"/>
            <a:ext cx="2098675" cy="1752600"/>
            <a:chOff x="240" y="1440"/>
            <a:chExt cx="1466" cy="1392"/>
          </a:xfrm>
        </p:grpSpPr>
        <p:pic>
          <p:nvPicPr>
            <p:cNvPr id="20489" name="Picture 14" descr="SS Logo Layer 1 Bl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" y="1440"/>
              <a:ext cx="146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5" descr="SS Logo Layer 2 Lavendar 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" y="1550"/>
              <a:ext cx="609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208338" y="30559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A50021"/>
                </a:solidFill>
              </a:rPr>
              <a:t>=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546725" y="3055938"/>
            <a:ext cx="682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A50021"/>
                </a:solidFill>
              </a:rPr>
              <a:t>+</a:t>
            </a:r>
          </a:p>
        </p:txBody>
      </p:sp>
      <p:pic>
        <p:nvPicPr>
          <p:cNvPr id="59415" name="Picture 23" descr="Heart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800" y="2633663"/>
            <a:ext cx="18684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/>
      <p:bldP spid="59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66800" y="2168525"/>
            <a:ext cx="7429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03366"/>
                </a:solidFill>
              </a:rPr>
              <a:t>«Чтобы прийти</a:t>
            </a:r>
            <a:br>
              <a:rPr lang="ru-RU" sz="4000" b="1" dirty="0" smtClean="0">
                <a:solidFill>
                  <a:srgbClr val="003366"/>
                </a:solidFill>
              </a:rPr>
            </a:br>
            <a:r>
              <a:rPr lang="ru-RU" sz="4000" b="1" dirty="0" smtClean="0">
                <a:solidFill>
                  <a:srgbClr val="003366"/>
                </a:solidFill>
              </a:rPr>
              <a:t>к </a:t>
            </a:r>
            <a:r>
              <a:rPr lang="ru-RU" sz="4000" b="1" dirty="0" smtClean="0">
                <a:solidFill>
                  <a:srgbClr val="003366"/>
                </a:solidFill>
              </a:rPr>
              <a:t>истинному познанию </a:t>
            </a:r>
            <a:r>
              <a:rPr lang="ru-RU" sz="4000" b="1" dirty="0" smtClean="0">
                <a:solidFill>
                  <a:srgbClr val="003366"/>
                </a:solidFill>
              </a:rPr>
              <a:t>Бога недостаточно использовать только интеллект».</a:t>
            </a:r>
          </a:p>
          <a:p>
            <a:endParaRPr lang="en-US" b="1" dirty="0">
              <a:solidFill>
                <a:srgbClr val="003366"/>
              </a:solidFill>
            </a:endParaRPr>
          </a:p>
          <a:p>
            <a:r>
              <a:rPr lang="en-US" b="1" dirty="0">
                <a:solidFill>
                  <a:srgbClr val="003366"/>
                </a:solidFill>
              </a:rPr>
              <a:t>(</a:t>
            </a:r>
            <a:r>
              <a:rPr lang="en-US" b="1" i="1" dirty="0">
                <a:solidFill>
                  <a:srgbClr val="003366"/>
                </a:solidFill>
              </a:rPr>
              <a:t>Seventh-day Adventist Bible Commentary, </a:t>
            </a:r>
            <a:r>
              <a:rPr lang="ru-RU" b="1" dirty="0" smtClean="0">
                <a:solidFill>
                  <a:srgbClr val="003366"/>
                </a:solidFill>
              </a:rPr>
              <a:t>том</a:t>
            </a:r>
            <a:r>
              <a:rPr lang="en-US" b="1" dirty="0" smtClean="0">
                <a:solidFill>
                  <a:srgbClr val="003366"/>
                </a:solidFill>
              </a:rPr>
              <a:t>. </a:t>
            </a:r>
            <a:r>
              <a:rPr lang="en-US" b="1" dirty="0">
                <a:solidFill>
                  <a:srgbClr val="003366"/>
                </a:solidFill>
              </a:rPr>
              <a:t>6, </a:t>
            </a:r>
            <a:r>
              <a:rPr lang="ru-RU" b="1" dirty="0" err="1" smtClean="0">
                <a:solidFill>
                  <a:srgbClr val="003366"/>
                </a:solidFill>
              </a:rPr>
              <a:t>стр</a:t>
            </a:r>
            <a:r>
              <a:rPr lang="en-US" b="1" dirty="0" smtClean="0">
                <a:solidFill>
                  <a:srgbClr val="003366"/>
                </a:solidFill>
              </a:rPr>
              <a:t>. </a:t>
            </a:r>
            <a:r>
              <a:rPr lang="en-US" b="1" dirty="0">
                <a:solidFill>
                  <a:srgbClr val="003366"/>
                </a:solidFill>
              </a:rPr>
              <a:t>1003</a:t>
            </a:r>
            <a:r>
              <a:rPr lang="en-US" b="1" dirty="0" smtClean="0">
                <a:solidFill>
                  <a:srgbClr val="003366"/>
                </a:solidFill>
              </a:rPr>
              <a:t>.</a:t>
            </a:r>
            <a:r>
              <a:rPr lang="ru-RU" b="1" dirty="0" smtClean="0">
                <a:solidFill>
                  <a:srgbClr val="003366"/>
                </a:solidFill>
              </a:rPr>
              <a:t>)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21507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mes White &amp; Sabbath School Less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" y="134938"/>
            <a:ext cx="746125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4099" name="Picture 3" descr="sslogogp (lav)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419600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45459" y="1863912"/>
            <a:ext cx="786204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3366"/>
                </a:solidFill>
              </a:rPr>
              <a:t>Почему мы пренебрегаем </a:t>
            </a:r>
            <a:r>
              <a:rPr lang="ru-RU" sz="2800" b="1" dirty="0" smtClean="0">
                <a:solidFill>
                  <a:srgbClr val="003366"/>
                </a:solidFill>
              </a:rPr>
              <a:t>аффективным (эмоциональным) аспектом обучения?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279525" y="2838450"/>
            <a:ext cx="669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sz="2000" b="1" dirty="0" smtClean="0">
                <a:solidFill>
                  <a:srgbClr val="A50021"/>
                </a:solidFill>
              </a:rPr>
              <a:t>Вы не можете обсудить вопрос или тему если предмет обсуждения вам </a:t>
            </a:r>
            <a:r>
              <a:rPr lang="ru-RU" sz="2000" b="1" dirty="0" smtClean="0">
                <a:solidFill>
                  <a:srgbClr val="A50021"/>
                </a:solidFill>
              </a:rPr>
              <a:t>неинтересен</a:t>
            </a:r>
            <a:r>
              <a:rPr lang="en-US" sz="2000" dirty="0" smtClean="0">
                <a:solidFill>
                  <a:srgbClr val="A50021"/>
                </a:solidFill>
              </a:rPr>
              <a:t>.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279525" y="3727450"/>
            <a:ext cx="7051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>
              <a:lnSpc>
                <a:spcPct val="90000"/>
              </a:lnSpc>
            </a:pPr>
            <a:r>
              <a:rPr lang="en-US" sz="2000" b="1" dirty="0">
                <a:solidFill>
                  <a:srgbClr val="A50021"/>
                </a:solidFill>
              </a:rPr>
              <a:t>2. </a:t>
            </a:r>
            <a:r>
              <a:rPr lang="ru-RU" sz="2000" b="1" dirty="0" smtClean="0">
                <a:solidFill>
                  <a:srgbClr val="A50021"/>
                </a:solidFill>
              </a:rPr>
              <a:t>  В нашей субкультуре </a:t>
            </a:r>
            <a:r>
              <a:rPr lang="ru-RU" sz="2000" b="1" dirty="0" smtClean="0">
                <a:solidFill>
                  <a:srgbClr val="A50021"/>
                </a:solidFill>
              </a:rPr>
              <a:t>модернизма любое эмоциональное проявление</a:t>
            </a:r>
            <a:r>
              <a:rPr lang="ru-RU" sz="2000" b="1" dirty="0" smtClean="0">
                <a:solidFill>
                  <a:srgbClr val="A50021"/>
                </a:solidFill>
              </a:rPr>
              <a:t> вызывает дискомфорт.</a:t>
            </a:r>
            <a:endParaRPr lang="en-US" sz="2000" b="1" dirty="0">
              <a:solidFill>
                <a:srgbClr val="A50021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282700" y="4787900"/>
            <a:ext cx="7200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>
              <a:lnSpc>
                <a:spcPct val="90000"/>
              </a:lnSpc>
            </a:pPr>
            <a:r>
              <a:rPr lang="en-US" sz="2000" b="1" dirty="0">
                <a:solidFill>
                  <a:srgbClr val="A50021"/>
                </a:solidFill>
              </a:rPr>
              <a:t>3. </a:t>
            </a:r>
            <a:r>
              <a:rPr lang="ru-RU" sz="2000" b="1" dirty="0" smtClean="0">
                <a:solidFill>
                  <a:srgbClr val="A50021"/>
                </a:solidFill>
              </a:rPr>
              <a:t>  Делая упор на доктрине (вероучении), легко прийти к выводу:</a:t>
            </a:r>
            <a:r>
              <a:rPr lang="ru-RU" sz="2000" b="1" dirty="0" smtClean="0">
                <a:solidFill>
                  <a:srgbClr val="A50021"/>
                </a:solidFill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</a:rPr>
              <a:t>истина интеллектуальна, (имеет отношение только к умственному, </a:t>
            </a:r>
            <a:r>
              <a:rPr lang="ru-RU" sz="2000" b="1" dirty="0" smtClean="0">
                <a:solidFill>
                  <a:srgbClr val="A50021"/>
                </a:solidFill>
              </a:rPr>
              <a:t>мыслительному в человеке). Следуя этому принципу мы увязнем в атмосфере доказательств, фактов, дебатов и т.д.</a:t>
            </a:r>
            <a:endParaRPr lang="ru-RU" sz="2000" b="1" dirty="0" smtClean="0">
              <a:solidFill>
                <a:srgbClr val="A5002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65545" grpId="0"/>
      <p:bldP spid="655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590802" y="2456329"/>
            <a:ext cx="3935506" cy="7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Информация</a:t>
            </a:r>
            <a:endParaRPr lang="en-US" sz="40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248333" y="3975100"/>
            <a:ext cx="4598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Трансформация</a:t>
            </a:r>
            <a:endParaRPr lang="en-US" sz="40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000500" y="27559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 dirty="0" err="1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Wingdings 3" pitchFamily="18" charset="2"/>
              </a:rPr>
              <a:t>i</a:t>
            </a:r>
            <a:endParaRPr lang="en-US" sz="96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Wingdings 3" pitchFamily="18" charset="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9100" y="228600"/>
            <a:ext cx="57419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79478" y="2872158"/>
            <a:ext cx="73607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Arial" charset="0"/>
              </a:rPr>
              <a:t>Материалы для учителей</a:t>
            </a:r>
            <a:endParaRPr lang="en-US" sz="44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pic>
        <p:nvPicPr>
          <p:cNvPr id="8" name="Рисунок 7" descr="Библия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1515" y="206861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BSG Cover 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0000">
            <a:off x="1355725" y="1846263"/>
            <a:ext cx="2284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6" descr="ABSG Cover 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7888" y="1846263"/>
            <a:ext cx="2308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5" descr="ABSG Cover 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0000">
            <a:off x="5495925" y="1846263"/>
            <a:ext cx="22812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SSU No Drop Sha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9563" y="1752600"/>
            <a:ext cx="3408362" cy="4495800"/>
          </a:xfrm>
          <a:prstGeom prst="rect">
            <a:avLst/>
          </a:prstGeom>
          <a:noFill/>
          <a:effectLst>
            <a:outerShdw blurRad="76200" dist="127000" dir="2700000" algn="ctr" rotWithShape="0">
              <a:srgbClr val="808080"/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275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0000">
            <a:off x="1347788" y="1966913"/>
            <a:ext cx="2827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6" descr="0275_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0413" y="1966913"/>
            <a:ext cx="2827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8" name="Picture 7" descr="0275_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0000">
            <a:off x="4960938" y="1966913"/>
            <a:ext cx="2827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aring Scripture 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0000">
            <a:off x="1343025" y="2036763"/>
            <a:ext cx="28940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6" descr="Sharing Scripture 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2925" y="2036763"/>
            <a:ext cx="2978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8" name="Picture 7" descr="Sharing Scripture 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0000">
            <a:off x="4854575" y="2036763"/>
            <a:ext cx="2936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738" y="1960563"/>
            <a:ext cx="5619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575" y="1946275"/>
            <a:ext cx="5619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YIcove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85296">
            <a:off x="3124200" y="609600"/>
            <a:ext cx="332581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Phone App Screen Captur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0000">
            <a:off x="2263775" y="2141538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5" descr="iPhone App Screen Captur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0000">
            <a:off x="4435475" y="2170113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68475" y="377825"/>
            <a:ext cx="56626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Изучение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Библии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1701800" y="2628900"/>
            <a:ext cx="5741988" cy="1600200"/>
            <a:chOff x="1701007" y="2628900"/>
            <a:chExt cx="5741987" cy="1600200"/>
          </a:xfrm>
        </p:grpSpPr>
        <p:pic>
          <p:nvPicPr>
            <p:cNvPr id="33795" name="Picture 8" descr="Lavendar Ov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007" y="2628900"/>
              <a:ext cx="5741987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313907" y="2989263"/>
              <a:ext cx="25622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BCAEA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Миссия</a:t>
              </a:r>
              <a:endParaRPr lang="en-US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721225" y="2178427"/>
            <a:ext cx="58001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«Итак идите, научите все народы, крестя их во имя Отца и Сына и Святого Духа, уча их соблюдать всё, что Я повелел вам; и се, Я с вами во все дни до скончания века. Аминь» </a:t>
            </a:r>
            <a:r>
              <a:rPr lang="en-US" b="1" dirty="0" smtClean="0">
                <a:solidFill>
                  <a:srgbClr val="003366"/>
                </a:solidFill>
              </a:rPr>
              <a:t>(</a:t>
            </a:r>
            <a:r>
              <a:rPr lang="ru-RU" b="1" dirty="0" err="1" smtClean="0">
                <a:solidFill>
                  <a:srgbClr val="003366"/>
                </a:solidFill>
              </a:rPr>
              <a:t>Мф</a:t>
            </a:r>
            <a:r>
              <a:rPr lang="en-US" b="1" dirty="0" smtClean="0">
                <a:solidFill>
                  <a:srgbClr val="003366"/>
                </a:solidFill>
              </a:rPr>
              <a:t>. </a:t>
            </a:r>
            <a:r>
              <a:rPr lang="en-US" b="1" dirty="0">
                <a:solidFill>
                  <a:srgbClr val="003366"/>
                </a:solidFill>
              </a:rPr>
              <a:t>28:19, </a:t>
            </a:r>
            <a:r>
              <a:rPr lang="en-US" b="1" dirty="0" smtClean="0">
                <a:solidFill>
                  <a:srgbClr val="003366"/>
                </a:solidFill>
              </a:rPr>
              <a:t>20).</a:t>
            </a:r>
            <a:endParaRPr lang="en-US" dirty="0"/>
          </a:p>
        </p:txBody>
      </p:sp>
      <p:pic>
        <p:nvPicPr>
          <p:cNvPr id="34819" name="Picture 13" descr="Lavendar Ov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775009" y="2259105"/>
            <a:ext cx="59436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«И Он поставил одних Апостолами, других пророками, иных Евангелистами, иных пастырями и учителями, к совершению святых, на дело служения, для созидания Тела Христова» </a:t>
            </a:r>
            <a:r>
              <a:rPr lang="en-US" b="1" dirty="0" smtClean="0">
                <a:solidFill>
                  <a:srgbClr val="003366"/>
                </a:solidFill>
              </a:rPr>
              <a:t>(</a:t>
            </a:r>
            <a:r>
              <a:rPr lang="ru-RU" b="1" dirty="0" err="1" smtClean="0">
                <a:solidFill>
                  <a:srgbClr val="003366"/>
                </a:solidFill>
              </a:rPr>
              <a:t>Еф</a:t>
            </a:r>
            <a:r>
              <a:rPr lang="en-US" b="1" dirty="0" smtClean="0">
                <a:solidFill>
                  <a:srgbClr val="003366"/>
                </a:solidFill>
              </a:rPr>
              <a:t>. </a:t>
            </a:r>
            <a:r>
              <a:rPr lang="en-US" b="1" dirty="0">
                <a:solidFill>
                  <a:srgbClr val="003366"/>
                </a:solidFill>
              </a:rPr>
              <a:t>4:11, </a:t>
            </a:r>
            <a:r>
              <a:rPr lang="en-US" b="1" dirty="0" smtClean="0">
                <a:solidFill>
                  <a:srgbClr val="003366"/>
                </a:solidFill>
              </a:rPr>
              <a:t>12).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35843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17"/>
          <p:cNvSpPr txBox="1">
            <a:spLocks noChangeArrowheads="1"/>
          </p:cNvSpPr>
          <p:nvPr/>
        </p:nvSpPr>
        <p:spPr bwMode="auto">
          <a:xfrm>
            <a:off x="1810871" y="2241171"/>
            <a:ext cx="57553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«И увидел я другого Ангела, летящего</a:t>
            </a:r>
            <a:br>
              <a:rPr lang="ru-RU" sz="2000" b="1" dirty="0" smtClean="0">
                <a:solidFill>
                  <a:srgbClr val="003366"/>
                </a:solidFill>
              </a:rPr>
            </a:br>
            <a:r>
              <a:rPr lang="ru-RU" sz="2000" b="1" dirty="0" smtClean="0">
                <a:solidFill>
                  <a:srgbClr val="003366"/>
                </a:solidFill>
              </a:rPr>
              <a:t>по средине неба, который имел вечное Евангелие, чтобы благовествовать живущим на земле и всякому племени</a:t>
            </a:r>
            <a:br>
              <a:rPr lang="ru-RU" sz="2000" b="1" dirty="0" smtClean="0">
                <a:solidFill>
                  <a:srgbClr val="003366"/>
                </a:solidFill>
              </a:rPr>
            </a:br>
            <a:r>
              <a:rPr lang="ru-RU" sz="2000" b="1" dirty="0" smtClean="0">
                <a:solidFill>
                  <a:srgbClr val="003366"/>
                </a:solidFill>
              </a:rPr>
              <a:t>и колену, и языку и народу»</a:t>
            </a:r>
            <a:r>
              <a:rPr lang="en-US" sz="2000" b="1" dirty="0" smtClean="0">
                <a:solidFill>
                  <a:srgbClr val="003366"/>
                </a:solidFill>
              </a:rPr>
              <a:t> (</a:t>
            </a:r>
            <a:r>
              <a:rPr lang="ru-RU" sz="2000" b="1" dirty="0" err="1" smtClean="0">
                <a:solidFill>
                  <a:srgbClr val="003366"/>
                </a:solidFill>
              </a:rPr>
              <a:t>Откр</a:t>
            </a:r>
            <a:r>
              <a:rPr lang="en-US" sz="2000" b="1" dirty="0" smtClean="0">
                <a:solidFill>
                  <a:srgbClr val="003366"/>
                </a:solidFill>
              </a:rPr>
              <a:t>. 14:6)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11250" y="1752600"/>
            <a:ext cx="7042150" cy="765175"/>
            <a:chOff x="604" y="1152"/>
            <a:chExt cx="4436" cy="482"/>
          </a:xfrm>
        </p:grpSpPr>
        <p:sp>
          <p:nvSpPr>
            <p:cNvPr id="37918" name="Text Box 11"/>
            <p:cNvSpPr txBox="1">
              <a:spLocks noChangeArrowheads="1"/>
            </p:cNvSpPr>
            <p:nvPr/>
          </p:nvSpPr>
          <p:spPr bwMode="auto">
            <a:xfrm>
              <a:off x="604" y="1152"/>
              <a:ext cx="4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”””””””””””””””</a:t>
              </a:r>
            </a:p>
          </p:txBody>
        </p:sp>
        <p:sp>
          <p:nvSpPr>
            <p:cNvPr id="37919" name="Text Box 12"/>
            <p:cNvSpPr txBox="1">
              <a:spLocks noChangeArrowheads="1"/>
            </p:cNvSpPr>
            <p:nvPr/>
          </p:nvSpPr>
          <p:spPr bwMode="auto">
            <a:xfrm>
              <a:off x="2358" y="1440"/>
              <a:ext cx="9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300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Христиан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111250" y="2322518"/>
            <a:ext cx="4298951" cy="765176"/>
            <a:chOff x="624" y="1968"/>
            <a:chExt cx="2708" cy="482"/>
          </a:xfrm>
        </p:grpSpPr>
        <p:sp>
          <p:nvSpPr>
            <p:cNvPr id="37916" name="Text Box 17"/>
            <p:cNvSpPr txBox="1">
              <a:spLocks noChangeArrowheads="1"/>
            </p:cNvSpPr>
            <p:nvPr/>
          </p:nvSpPr>
          <p:spPr bwMode="auto">
            <a:xfrm>
              <a:off x="624" y="1968"/>
              <a:ext cx="2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”””””””””</a:t>
              </a:r>
            </a:p>
          </p:txBody>
        </p:sp>
        <p:sp>
          <p:nvSpPr>
            <p:cNvPr id="37917" name="Text Box 18"/>
            <p:cNvSpPr txBox="1">
              <a:spLocks noChangeArrowheads="1"/>
            </p:cNvSpPr>
            <p:nvPr/>
          </p:nvSpPr>
          <p:spPr bwMode="auto">
            <a:xfrm>
              <a:off x="1566" y="2256"/>
              <a:ext cx="10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175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Мусульман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11250" y="2892425"/>
            <a:ext cx="3384550" cy="796925"/>
            <a:chOff x="624" y="2332"/>
            <a:chExt cx="2132" cy="502"/>
          </a:xfrm>
        </p:grpSpPr>
        <p:sp>
          <p:nvSpPr>
            <p:cNvPr id="37914" name="Text Box 19"/>
            <p:cNvSpPr txBox="1">
              <a:spLocks noChangeArrowheads="1"/>
            </p:cNvSpPr>
            <p:nvPr/>
          </p:nvSpPr>
          <p:spPr bwMode="auto">
            <a:xfrm>
              <a:off x="624" y="2332"/>
              <a:ext cx="21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”””””””</a:t>
              </a:r>
            </a:p>
          </p:txBody>
        </p:sp>
        <p:sp>
          <p:nvSpPr>
            <p:cNvPr id="37915" name="Text Box 20"/>
            <p:cNvSpPr txBox="1">
              <a:spLocks noChangeArrowheads="1"/>
            </p:cNvSpPr>
            <p:nvPr/>
          </p:nvSpPr>
          <p:spPr bwMode="auto">
            <a:xfrm>
              <a:off x="1169" y="2640"/>
              <a:ext cx="9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128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Индуистов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090613" y="3494088"/>
            <a:ext cx="1576387" cy="796925"/>
            <a:chOff x="687" y="2201"/>
            <a:chExt cx="993" cy="502"/>
          </a:xfrm>
        </p:grpSpPr>
        <p:sp>
          <p:nvSpPr>
            <p:cNvPr id="37912" name="Text Box 21"/>
            <p:cNvSpPr txBox="1">
              <a:spLocks noChangeArrowheads="1"/>
            </p:cNvSpPr>
            <p:nvPr/>
          </p:nvSpPr>
          <p:spPr bwMode="auto">
            <a:xfrm>
              <a:off x="700" y="2201"/>
              <a:ext cx="9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</a:t>
              </a:r>
            </a:p>
          </p:txBody>
        </p:sp>
        <p:sp>
          <p:nvSpPr>
            <p:cNvPr id="37913" name="Text Box 22"/>
            <p:cNvSpPr txBox="1">
              <a:spLocks noChangeArrowheads="1"/>
            </p:cNvSpPr>
            <p:nvPr/>
          </p:nvSpPr>
          <p:spPr bwMode="auto">
            <a:xfrm>
              <a:off x="687" y="2509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55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Буддистов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111250" y="4095750"/>
            <a:ext cx="1590675" cy="765175"/>
            <a:chOff x="700" y="2580"/>
            <a:chExt cx="1002" cy="482"/>
          </a:xfrm>
        </p:grpSpPr>
        <p:sp>
          <p:nvSpPr>
            <p:cNvPr id="37910" name="Text Box 23"/>
            <p:cNvSpPr txBox="1">
              <a:spLocks noChangeArrowheads="1"/>
            </p:cNvSpPr>
            <p:nvPr/>
          </p:nvSpPr>
          <p:spPr bwMode="auto">
            <a:xfrm>
              <a:off x="700" y="2580"/>
              <a:ext cx="9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</a:t>
              </a:r>
            </a:p>
          </p:txBody>
        </p:sp>
        <p:sp>
          <p:nvSpPr>
            <p:cNvPr id="37911" name="Text Box 24"/>
            <p:cNvSpPr txBox="1">
              <a:spLocks noChangeArrowheads="1"/>
            </p:cNvSpPr>
            <p:nvPr/>
          </p:nvSpPr>
          <p:spPr bwMode="auto">
            <a:xfrm>
              <a:off x="768" y="2868"/>
              <a:ext cx="93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47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Анимистов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111250" y="4665663"/>
            <a:ext cx="900113" cy="796925"/>
            <a:chOff x="624" y="3484"/>
            <a:chExt cx="567" cy="502"/>
          </a:xfrm>
        </p:grpSpPr>
        <p:sp>
          <p:nvSpPr>
            <p:cNvPr id="37908" name="Text Box 25"/>
            <p:cNvSpPr txBox="1">
              <a:spLocks noChangeArrowheads="1"/>
            </p:cNvSpPr>
            <p:nvPr/>
          </p:nvSpPr>
          <p:spPr bwMode="auto">
            <a:xfrm>
              <a:off x="672" y="3484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A50021"/>
                  </a:solidFill>
                  <a:latin typeface="Webdings" pitchFamily="18" charset="2"/>
                </a:rPr>
                <a:t>”</a:t>
              </a:r>
            </a:p>
          </p:txBody>
        </p:sp>
        <p:sp>
          <p:nvSpPr>
            <p:cNvPr id="37909" name="Text Box 26"/>
            <p:cNvSpPr txBox="1">
              <a:spLocks noChangeArrowheads="1"/>
            </p:cNvSpPr>
            <p:nvPr/>
          </p:nvSpPr>
          <p:spPr bwMode="auto">
            <a:xfrm>
              <a:off x="624" y="3792"/>
              <a:ext cx="56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4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Еврея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111250" y="5267325"/>
            <a:ext cx="3508382" cy="796925"/>
            <a:chOff x="624" y="3868"/>
            <a:chExt cx="2210" cy="502"/>
          </a:xfrm>
        </p:grpSpPr>
        <p:sp>
          <p:nvSpPr>
            <p:cNvPr id="37906" name="Text Box 27"/>
            <p:cNvSpPr txBox="1">
              <a:spLocks noChangeArrowheads="1"/>
            </p:cNvSpPr>
            <p:nvPr/>
          </p:nvSpPr>
          <p:spPr bwMode="auto">
            <a:xfrm>
              <a:off x="624" y="3868"/>
              <a:ext cx="1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””””</a:t>
              </a:r>
            </a:p>
          </p:txBody>
        </p:sp>
        <p:sp>
          <p:nvSpPr>
            <p:cNvPr id="37907" name="Text Box 28"/>
            <p:cNvSpPr txBox="1">
              <a:spLocks noChangeArrowheads="1"/>
            </p:cNvSpPr>
            <p:nvPr/>
          </p:nvSpPr>
          <p:spPr bwMode="auto">
            <a:xfrm>
              <a:off x="701" y="4176"/>
              <a:ext cx="2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81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представитель других религий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11250" y="5867400"/>
            <a:ext cx="5213350" cy="796925"/>
            <a:chOff x="624" y="4300"/>
            <a:chExt cx="3284" cy="502"/>
          </a:xfrm>
        </p:grpSpPr>
        <p:sp>
          <p:nvSpPr>
            <p:cNvPr id="37904" name="Text Box 29"/>
            <p:cNvSpPr txBox="1">
              <a:spLocks noChangeArrowheads="1"/>
            </p:cNvSpPr>
            <p:nvPr/>
          </p:nvSpPr>
          <p:spPr bwMode="auto">
            <a:xfrm>
              <a:off x="624" y="4300"/>
              <a:ext cx="3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A50021"/>
                  </a:solidFill>
                  <a:latin typeface="Webdings" pitchFamily="18" charset="2"/>
                </a:rPr>
                <a:t>”””””””””””</a:t>
              </a:r>
            </a:p>
          </p:txBody>
        </p:sp>
        <p:sp>
          <p:nvSpPr>
            <p:cNvPr id="37905" name="Text Box 30"/>
            <p:cNvSpPr txBox="1">
              <a:spLocks noChangeArrowheads="1"/>
            </p:cNvSpPr>
            <p:nvPr/>
          </p:nvSpPr>
          <p:spPr bwMode="auto">
            <a:xfrm>
              <a:off x="1496" y="4608"/>
              <a:ext cx="8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66"/>
                  </a:solidFill>
                </a:rPr>
                <a:t>210 </a:t>
              </a:r>
              <a:r>
                <a:rPr lang="ru-RU" sz="1400" b="1" dirty="0" smtClean="0">
                  <a:solidFill>
                    <a:srgbClr val="003366"/>
                  </a:solidFill>
                </a:rPr>
                <a:t>атеистов</a:t>
              </a:r>
              <a:endParaRPr lang="en-US" sz="1400" b="1" dirty="0">
                <a:solidFill>
                  <a:srgbClr val="003366"/>
                </a:solidFill>
              </a:endParaRPr>
            </a:p>
          </p:txBody>
        </p:sp>
      </p:grpSp>
      <p:sp useBgFill="1">
        <p:nvSpPr>
          <p:cNvPr id="37899" name="Rectangle 39"/>
          <p:cNvSpPr>
            <a:spLocks noChangeArrowheads="1"/>
          </p:cNvSpPr>
          <p:nvPr/>
        </p:nvSpPr>
        <p:spPr bwMode="auto">
          <a:xfrm>
            <a:off x="1383506" y="4800600"/>
            <a:ext cx="1207293" cy="4238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0" name="Rectangle 40"/>
          <p:cNvSpPr>
            <a:spLocks noChangeArrowheads="1"/>
          </p:cNvSpPr>
          <p:nvPr/>
        </p:nvSpPr>
        <p:spPr bwMode="auto">
          <a:xfrm>
            <a:off x="5991225" y="5957888"/>
            <a:ext cx="18288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1" name="Rectangle 41"/>
          <p:cNvSpPr>
            <a:spLocks noChangeArrowheads="1"/>
          </p:cNvSpPr>
          <p:nvPr/>
        </p:nvSpPr>
        <p:spPr bwMode="auto">
          <a:xfrm>
            <a:off x="2336006" y="4212431"/>
            <a:ext cx="1702594" cy="4143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2" name="Rectangle 44"/>
          <p:cNvSpPr>
            <a:spLocks noChangeArrowheads="1"/>
          </p:cNvSpPr>
          <p:nvPr/>
        </p:nvSpPr>
        <p:spPr bwMode="auto">
          <a:xfrm>
            <a:off x="3886200" y="3048000"/>
            <a:ext cx="1676400" cy="381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84" name="Object 12"/>
          <p:cNvGraphicFramePr>
            <a:graphicFrameLocks noGrp="1" noChangeAspect="1"/>
          </p:cNvGraphicFramePr>
          <p:nvPr>
            <p:ph/>
          </p:nvPr>
        </p:nvGraphicFramePr>
        <p:xfrm>
          <a:off x="1524000" y="381000"/>
          <a:ext cx="6091238" cy="5410200"/>
        </p:xfrm>
        <a:graphic>
          <a:graphicData uri="http://schemas.openxmlformats.org/presentationml/2006/ole">
            <p:oleObj spid="_x0000_s1026" name="Диаграмма" r:id="rId4" imgW="6096090" imgH="4067280" progId="MSGraph.Chart.8">
              <p:embed followColorScheme="full"/>
            </p:oleObj>
          </a:graphicData>
        </a:graphic>
      </p:graphicFrame>
      <p:pic>
        <p:nvPicPr>
          <p:cNvPr id="1027" name="Picture 5" descr="Lavendar Ov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MissionDVD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6638" y="1404938"/>
            <a:ext cx="4530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912938" y="1927225"/>
            <a:ext cx="55705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00413" y="581025"/>
            <a:ext cx="256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Миссия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16075" y="1611313"/>
            <a:ext cx="5857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Материалы</a:t>
            </a:r>
            <a:br>
              <a:rPr lang="ru-RU" sz="4800" b="1" dirty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по</a:t>
            </a:r>
            <a:br>
              <a:rPr lang="ru-RU" sz="4800" b="1" dirty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003366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Субботней школе</a:t>
            </a:r>
            <a:endParaRPr lang="en-US" sz="4800" b="1" dirty="0">
              <a:solidFill>
                <a:srgbClr val="003366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92175" y="641350"/>
            <a:ext cx="755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Четыре составляющих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Субботней школы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  <p:pic>
        <p:nvPicPr>
          <p:cNvPr id="21532" name="Object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875" y="4075113"/>
            <a:ext cx="20923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Object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2275" y="3021013"/>
            <a:ext cx="200342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Object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7300" y="3657600"/>
            <a:ext cx="20859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Object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0075" y="2057400"/>
            <a:ext cx="20081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1800" y="2540000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Христианское общение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00" y="47498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Евангельская</a:t>
            </a:r>
            <a:b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9400" y="2679700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Библии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5000" y="38227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sels on SS Work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808288" y="957263"/>
            <a:ext cx="3505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book (NA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950" y="906463"/>
            <a:ext cx="407511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on Un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" y="914400"/>
            <a:ext cx="1895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5" name="Picture 4" descr="Branch Sabbath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075" y="731838"/>
            <a:ext cx="1911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Picture 5" descr="Community Friendly Sabbath 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6475" y="549275"/>
            <a:ext cx="19097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Picture 6" descr="Decision Day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2463" y="365125"/>
            <a:ext cx="18938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8" name="Picture 7" descr="Extension Divis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6863" y="549275"/>
            <a:ext cx="1878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0" name="Picture 9" descr="Organiz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19675" y="731838"/>
            <a:ext cx="18843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9" name="Picture 8" descr="Investment Secreta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34075" y="914400"/>
            <a:ext cx="18843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1" name="Picture 10" descr="Secretar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8475" y="1096963"/>
            <a:ext cx="1892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2" name="Picture 11" descr="Superintenden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99188" y="3154363"/>
            <a:ext cx="1873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3" name="Picture 12" descr="Teach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19663" y="3336925"/>
            <a:ext cx="1908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13" descr="Teachi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375" y="3522663"/>
            <a:ext cx="1873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5" name="Picture 14" descr="Visitatio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9025" y="3336925"/>
            <a:ext cx="1866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6" name="Picture 15" descr="Welcoming &amp; Ushe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9500" y="3154363"/>
            <a:ext cx="1881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3359398870_53860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2425" y="960438"/>
            <a:ext cx="58991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D cov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900000">
            <a:off x="1319213" y="1524000"/>
            <a:ext cx="2755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9" name="Picture 8" descr="LEAD cove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6750" y="1524000"/>
            <a:ext cx="2749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0" name="Picture 9" descr="LEAD Cov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0000">
            <a:off x="5072063" y="1524000"/>
            <a:ext cx="27606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SS Program planner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1262063" y="1754188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1" name="Picture 6" descr="SS Program planner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0000">
            <a:off x="2413000" y="1754188"/>
            <a:ext cx="1982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2" name="Picture 7" descr="SS Program planner 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113" y="1754188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3" name="Picture 8" descr="SS Program planner 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0000">
            <a:off x="4719638" y="1754188"/>
            <a:ext cx="198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9" descr="SS Program planner 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0000">
            <a:off x="5873750" y="1754188"/>
            <a:ext cx="1982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03463" y="2687638"/>
            <a:ext cx="2855912" cy="1665287"/>
            <a:chOff x="1536" y="1417"/>
            <a:chExt cx="1799" cy="1049"/>
          </a:xfrm>
        </p:grpSpPr>
        <p:sp>
          <p:nvSpPr>
            <p:cNvPr id="48141" name="Puzzle1"/>
            <p:cNvSpPr>
              <a:spLocks noEditPoints="1" noChangeArrowheads="1"/>
            </p:cNvSpPr>
            <p:nvPr/>
          </p:nvSpPr>
          <p:spPr bwMode="auto">
            <a:xfrm>
              <a:off x="1536" y="1417"/>
              <a:ext cx="1799" cy="10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noFill/>
            <a:ln w="28575">
              <a:solidFill>
                <a:srgbClr val="CBCAE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2" name="Text Box 10"/>
            <p:cNvSpPr txBox="1">
              <a:spLocks noChangeArrowheads="1"/>
            </p:cNvSpPr>
            <p:nvPr/>
          </p:nvSpPr>
          <p:spPr bwMode="auto">
            <a:xfrm>
              <a:off x="1895" y="1716"/>
              <a:ext cx="11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003366"/>
                  </a:solidFill>
                </a:rPr>
                <a:t>Христианское общение</a:t>
              </a:r>
              <a:endParaRPr lang="en-US" sz="16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92625" y="1962150"/>
            <a:ext cx="1766888" cy="2398713"/>
            <a:chOff x="2915" y="960"/>
            <a:chExt cx="1113" cy="1511"/>
          </a:xfrm>
        </p:grpSpPr>
        <p:sp>
          <p:nvSpPr>
            <p:cNvPr id="48139" name="Puzzle3"/>
            <p:cNvSpPr>
              <a:spLocks noEditPoints="1" noChangeArrowheads="1"/>
            </p:cNvSpPr>
            <p:nvPr/>
          </p:nvSpPr>
          <p:spPr bwMode="auto">
            <a:xfrm>
              <a:off x="2915" y="960"/>
              <a:ext cx="1113" cy="15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1 w 21600"/>
                <a:gd name="T25" fmla="*/ 7719 h 21600"/>
                <a:gd name="T26" fmla="*/ 19155 w 21600"/>
                <a:gd name="T27" fmla="*/ 202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noFill/>
            <a:ln w="28575">
              <a:solidFill>
                <a:srgbClr val="CBCAE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Text Box 11"/>
            <p:cNvSpPr txBox="1">
              <a:spLocks noChangeArrowheads="1"/>
            </p:cNvSpPr>
            <p:nvPr/>
          </p:nvSpPr>
          <p:spPr bwMode="auto">
            <a:xfrm>
              <a:off x="2917" y="1408"/>
              <a:ext cx="11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003366"/>
                  </a:solidFill>
                </a:rPr>
                <a:t>Евангельская</a:t>
              </a:r>
              <a:br>
                <a:rPr lang="ru-RU" sz="1600" b="1">
                  <a:solidFill>
                    <a:srgbClr val="003366"/>
                  </a:solidFill>
                </a:rPr>
              </a:br>
              <a:r>
                <a:rPr lang="ru-RU" sz="1600" b="1">
                  <a:solidFill>
                    <a:srgbClr val="003366"/>
                  </a:solidFill>
                </a:rPr>
                <a:t>работа</a:t>
              </a:r>
              <a:endParaRPr lang="en-US" sz="16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87663" y="3683000"/>
            <a:ext cx="1993900" cy="2794000"/>
            <a:chOff x="1904" y="2044"/>
            <a:chExt cx="1256" cy="1760"/>
          </a:xfrm>
        </p:grpSpPr>
        <p:sp>
          <p:nvSpPr>
            <p:cNvPr id="48137" name="Puzzle4"/>
            <p:cNvSpPr>
              <a:spLocks noEditPoints="1" noChangeArrowheads="1"/>
            </p:cNvSpPr>
            <p:nvPr/>
          </p:nvSpPr>
          <p:spPr bwMode="auto">
            <a:xfrm>
              <a:off x="1904" y="2044"/>
              <a:ext cx="1071" cy="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7 w 21600"/>
                <a:gd name="T25" fmla="*/ 5670 h 21600"/>
                <a:gd name="T26" fmla="*/ 20208 w 21600"/>
                <a:gd name="T27" fmla="*/ 1597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noFill/>
            <a:ln w="28575">
              <a:solidFill>
                <a:srgbClr val="CBCAE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8" name="Text Box 12"/>
            <p:cNvSpPr txBox="1">
              <a:spLocks noChangeArrowheads="1"/>
            </p:cNvSpPr>
            <p:nvPr/>
          </p:nvSpPr>
          <p:spPr bwMode="auto">
            <a:xfrm>
              <a:off x="2056" y="3010"/>
              <a:ext cx="11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003366"/>
                  </a:solidFill>
                </a:rPr>
                <a:t>Изучение Библии</a:t>
              </a:r>
              <a:endParaRPr lang="en-US" sz="16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78275" y="3709988"/>
            <a:ext cx="2820988" cy="2185987"/>
            <a:chOff x="2591" y="2061"/>
            <a:chExt cx="1777" cy="1377"/>
          </a:xfrm>
        </p:grpSpPr>
        <p:sp>
          <p:nvSpPr>
            <p:cNvPr id="48135" name="Puzzle2"/>
            <p:cNvSpPr>
              <a:spLocks noEditPoints="1" noChangeArrowheads="1"/>
            </p:cNvSpPr>
            <p:nvPr/>
          </p:nvSpPr>
          <p:spPr bwMode="auto">
            <a:xfrm>
              <a:off x="2591" y="2061"/>
              <a:ext cx="1777" cy="13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5 w 21600"/>
                <a:gd name="T25" fmla="*/ 6745 h 21600"/>
                <a:gd name="T26" fmla="*/ 16179 w 21600"/>
                <a:gd name="T27" fmla="*/ 20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noFill/>
            <a:ln w="28575">
              <a:solidFill>
                <a:srgbClr val="CBCAE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6" name="Text Box 13"/>
            <p:cNvSpPr txBox="1">
              <a:spLocks noChangeArrowheads="1"/>
            </p:cNvSpPr>
            <p:nvPr/>
          </p:nvSpPr>
          <p:spPr bwMode="auto">
            <a:xfrm>
              <a:off x="2880" y="2640"/>
              <a:ext cx="1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003366"/>
                  </a:solidFill>
                </a:rPr>
                <a:t>Миссия</a:t>
              </a:r>
              <a:endParaRPr lang="en-US" sz="1600" b="1">
                <a:solidFill>
                  <a:srgbClr val="003366"/>
                </a:solidFill>
              </a:endParaRPr>
            </a:p>
          </p:txBody>
        </p:sp>
      </p:grp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92175" y="641350"/>
            <a:ext cx="75565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Четыре составляющих</a:t>
            </a:r>
            <a:b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Субботней школы</a:t>
            </a:r>
            <a:endParaRPr lang="en-US" sz="48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71500" y="842962"/>
            <a:ext cx="7643813" cy="54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A50021"/>
                </a:solidFill>
              </a:rPr>
              <a:t>Субботняя школа была организована как </a:t>
            </a:r>
            <a:r>
              <a:rPr lang="ru-RU" sz="2400" b="1" dirty="0" smtClean="0">
                <a:solidFill>
                  <a:srgbClr val="A50021"/>
                </a:solidFill>
              </a:rPr>
              <a:t>ответ на повеление Иисуса Христа </a:t>
            </a:r>
            <a:r>
              <a:rPr lang="ru-RU" sz="2400" b="1" dirty="0" smtClean="0">
                <a:solidFill>
                  <a:srgbClr val="A50021"/>
                </a:solidFill>
              </a:rPr>
              <a:t>проповедовать Евангелие и </a:t>
            </a:r>
            <a:r>
              <a:rPr lang="ru-RU" sz="2400" b="1" dirty="0" err="1" smtClean="0">
                <a:solidFill>
                  <a:srgbClr val="A50021"/>
                </a:solidFill>
              </a:rPr>
              <a:t>Трёхангельскую</a:t>
            </a:r>
            <a:r>
              <a:rPr lang="ru-RU" sz="2400" b="1" dirty="0" smtClean="0">
                <a:solidFill>
                  <a:srgbClr val="A50021"/>
                </a:solidFill>
              </a:rPr>
              <a:t> весть.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A50021"/>
                </a:solidFill>
              </a:rPr>
              <a:t>Сохраняя верность своей первоначальной идее, Субботняя </a:t>
            </a:r>
            <a:r>
              <a:rPr lang="ru-RU" sz="2400" b="1" dirty="0" smtClean="0">
                <a:solidFill>
                  <a:srgbClr val="A50021"/>
                </a:solidFill>
              </a:rPr>
              <a:t>школа продолжает </a:t>
            </a:r>
            <a:r>
              <a:rPr lang="ru-RU" sz="2400" b="1" dirty="0" smtClean="0">
                <a:solidFill>
                  <a:srgbClr val="A50021"/>
                </a:solidFill>
              </a:rPr>
              <a:t>возвещать </a:t>
            </a:r>
            <a:r>
              <a:rPr lang="ru-RU" sz="2400" b="1" dirty="0" smtClean="0">
                <a:solidFill>
                  <a:srgbClr val="A50021"/>
                </a:solidFill>
              </a:rPr>
              <a:t>Б</a:t>
            </a:r>
            <a:r>
              <a:rPr lang="ru-RU" sz="2400" b="1" dirty="0" smtClean="0">
                <a:solidFill>
                  <a:srgbClr val="A50021"/>
                </a:solidFill>
              </a:rPr>
              <a:t>лагую Весть с </a:t>
            </a:r>
            <a:r>
              <a:rPr lang="ru-RU" sz="2400" b="1" dirty="0" smtClean="0">
                <a:solidFill>
                  <a:srgbClr val="A50021"/>
                </a:solidFill>
              </a:rPr>
              <a:t>целью </a:t>
            </a:r>
            <a:r>
              <a:rPr lang="ru-RU" sz="2400" b="1" dirty="0" smtClean="0">
                <a:solidFill>
                  <a:srgbClr val="A50021"/>
                </a:solidFill>
              </a:rPr>
              <a:t>привлечения, проповеди, поддержки и обучения </a:t>
            </a:r>
            <a:r>
              <a:rPr lang="ru-RU" sz="2400" b="1" dirty="0" smtClean="0">
                <a:solidFill>
                  <a:srgbClr val="A50021"/>
                </a:solidFill>
              </a:rPr>
              <a:t>мужчин, женщин, молодёжи и детей по всему </a:t>
            </a:r>
            <a:r>
              <a:rPr lang="ru-RU" sz="2400" b="1" dirty="0" smtClean="0">
                <a:solidFill>
                  <a:srgbClr val="A50021"/>
                </a:solidFill>
              </a:rPr>
              <a:t>миру во имя Иисуса Христа. Эта </a:t>
            </a:r>
            <a:r>
              <a:rPr lang="ru-RU" sz="2400" b="1" dirty="0" smtClean="0">
                <a:solidFill>
                  <a:srgbClr val="A50021"/>
                </a:solidFill>
              </a:rPr>
              <a:t>цель осуществляется </a:t>
            </a:r>
            <a:r>
              <a:rPr lang="ru-RU" sz="2400" b="1" dirty="0" smtClean="0">
                <a:solidFill>
                  <a:srgbClr val="A50021"/>
                </a:solidFill>
              </a:rPr>
              <a:t>в следующих четырёх направлениях: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A50021"/>
                </a:solidFill>
              </a:rPr>
              <a:t>вера, христианское общение, церковное сообщество, </a:t>
            </a:r>
            <a:r>
              <a:rPr lang="ru-RU" sz="2400" b="1" dirty="0" smtClean="0">
                <a:solidFill>
                  <a:srgbClr val="A50021"/>
                </a:solidFill>
              </a:rPr>
              <a:t>и </a:t>
            </a:r>
            <a:r>
              <a:rPr lang="ru-RU" sz="2400" b="1" dirty="0" smtClean="0">
                <a:solidFill>
                  <a:srgbClr val="A50021"/>
                </a:solidFill>
              </a:rPr>
              <a:t>всемирное сообщество».</a:t>
            </a:r>
            <a:br>
              <a:rPr lang="ru-RU" sz="2400" b="1" dirty="0" smtClean="0">
                <a:solidFill>
                  <a:srgbClr val="A50021"/>
                </a:solidFill>
              </a:rPr>
            </a:br>
            <a:endParaRPr lang="ru-RU" sz="1200" b="1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b="1" dirty="0" smtClean="0">
                <a:solidFill>
                  <a:srgbClr val="A50021"/>
                </a:solidFill>
              </a:rPr>
              <a:t>(</a:t>
            </a:r>
            <a:r>
              <a:rPr lang="en-US" b="1" i="1" dirty="0" smtClean="0">
                <a:solidFill>
                  <a:srgbClr val="A50021"/>
                </a:solidFill>
              </a:rPr>
              <a:t>Seventh-day Adventist Encyclopedia, </a:t>
            </a:r>
            <a:r>
              <a:rPr lang="ru-RU" b="1" dirty="0" err="1" smtClean="0">
                <a:solidFill>
                  <a:srgbClr val="A50021"/>
                </a:solidFill>
              </a:rPr>
              <a:t>стр</a:t>
            </a:r>
            <a:r>
              <a:rPr lang="en-US" b="1" dirty="0" smtClean="0">
                <a:solidFill>
                  <a:srgbClr val="A50021"/>
                </a:solidFill>
              </a:rPr>
              <a:t>. </a:t>
            </a:r>
            <a:r>
              <a:rPr lang="en-US" b="1" dirty="0" smtClean="0">
                <a:solidFill>
                  <a:srgbClr val="A50021"/>
                </a:solidFill>
              </a:rPr>
              <a:t>1258</a:t>
            </a:r>
            <a:r>
              <a:rPr lang="en-US" b="1" dirty="0" smtClean="0">
                <a:solidFill>
                  <a:srgbClr val="A50021"/>
                </a:solidFill>
              </a:rPr>
              <a:t>).</a:t>
            </a:r>
            <a:endParaRPr lang="en-US" b="1" dirty="0" smtClean="0">
              <a:solidFill>
                <a:srgbClr val="A50021"/>
              </a:solidFill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635001" y="4937125"/>
            <a:ext cx="3937000" cy="0"/>
          </a:xfrm>
          <a:prstGeom prst="line">
            <a:avLst/>
          </a:prstGeom>
          <a:noFill/>
          <a:ln w="635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649288" y="5346700"/>
            <a:ext cx="6575425" cy="20638"/>
          </a:xfrm>
          <a:prstGeom prst="line">
            <a:avLst/>
          </a:prstGeom>
          <a:noFill/>
          <a:ln w="635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636588" y="5689600"/>
            <a:ext cx="6575425" cy="20638"/>
          </a:xfrm>
          <a:prstGeom prst="line">
            <a:avLst/>
          </a:prstGeom>
          <a:noFill/>
          <a:ln w="635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  <p:bldP spid="63495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68525" y="1447800"/>
            <a:ext cx="4841875" cy="4056063"/>
            <a:chOff x="1366" y="912"/>
            <a:chExt cx="3050" cy="2555"/>
          </a:xfrm>
          <a:effectLst>
            <a:outerShdw blurRad="76200" dist="127000" dir="2700000" algn="ctr" rotWithShape="0">
              <a:schemeClr val="bg1">
                <a:lumMod val="65000"/>
              </a:schemeClr>
            </a:outerShdw>
          </a:effectLst>
        </p:grpSpPr>
        <p:pic>
          <p:nvPicPr>
            <p:cNvPr id="40969" name="Picture 9" descr="SS Logo Layer 1 Blu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6" y="912"/>
              <a:ext cx="3050" cy="2555"/>
            </a:xfrm>
            <a:prstGeom prst="rect">
              <a:avLst/>
            </a:prstGeom>
            <a:noFill/>
          </p:spPr>
        </p:pic>
        <p:pic>
          <p:nvPicPr>
            <p:cNvPr id="40966" name="Picture 6" descr="SS Logo Layer 2 Lavendar A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" y="1113"/>
              <a:ext cx="1267" cy="2231"/>
            </a:xfrm>
            <a:prstGeom prst="rect">
              <a:avLst/>
            </a:prstGeom>
            <a:noFill/>
          </p:spPr>
        </p:pic>
      </p:grpSp>
      <p:pic>
        <p:nvPicPr>
          <p:cNvPr id="40968" name="Picture 8" descr="SS Logo Layer 3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38" y="1752600"/>
            <a:ext cx="35448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1684338" y="2628900"/>
            <a:ext cx="5794375" cy="1663700"/>
            <a:chOff x="1682864" y="2628900"/>
            <a:chExt cx="5794328" cy="1663555"/>
          </a:xfrm>
        </p:grpSpPr>
        <p:pic>
          <p:nvPicPr>
            <p:cNvPr id="9219" name="Picture 8" descr="Lavendar Ova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007" y="2628900"/>
              <a:ext cx="5741987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682864" y="2684458"/>
              <a:ext cx="5794328" cy="160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BCAEA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Христианское</a:t>
              </a:r>
              <a:b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</a:br>
              <a:r>
                <a:rPr lang="ru-RU" sz="4800" b="1" dirty="0">
                  <a:solidFill>
                    <a:srgbClr val="A50021"/>
                  </a:solidFill>
                  <a:effectLst>
                    <a:outerShdw blurRad="76200" dist="127000" dir="2700000" algn="ctr" rotWithShape="0">
                      <a:schemeClr val="bg1">
                        <a:lumMod val="65000"/>
                      </a:schemeClr>
                    </a:outerShdw>
                  </a:effectLst>
                  <a:latin typeface="Tahoma" charset="0"/>
                </a:rPr>
                <a:t>общение </a:t>
              </a:r>
              <a:endParaRPr lang="en-US" sz="48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75518" y="2543540"/>
            <a:ext cx="6035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«Не </a:t>
            </a:r>
            <a:r>
              <a:rPr lang="ru-RU" sz="2400" b="1" dirty="0" smtClean="0">
                <a:solidFill>
                  <a:srgbClr val="003366"/>
                </a:solidFill>
              </a:rPr>
              <a:t>будем оставлять собрания своего, как есть у некоторых обычай; но будем </a:t>
            </a:r>
            <a:r>
              <a:rPr lang="ru-RU" sz="2400" b="1" dirty="0" smtClean="0">
                <a:solidFill>
                  <a:srgbClr val="003366"/>
                </a:solidFill>
              </a:rPr>
              <a:t>увещевать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друг</a:t>
            </a:r>
            <a:r>
              <a:rPr lang="ru-RU" sz="2400" b="1" dirty="0" smtClean="0">
                <a:solidFill>
                  <a:srgbClr val="003366"/>
                </a:solidFill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</a:rPr>
              <a:t>друга,</a:t>
            </a:r>
            <a:r>
              <a:rPr lang="ru-RU" sz="2400" b="1" dirty="0" smtClean="0">
                <a:solidFill>
                  <a:srgbClr val="003366"/>
                </a:solidFill>
              </a:rPr>
              <a:t> и тем более, чем более усматриваете приближение дня </a:t>
            </a:r>
            <a:r>
              <a:rPr lang="ru-RU" sz="2400" b="1" dirty="0" smtClean="0">
                <a:solidFill>
                  <a:srgbClr val="003366"/>
                </a:solidFill>
              </a:rPr>
              <a:t>оного» (</a:t>
            </a:r>
            <a:r>
              <a:rPr lang="ru-RU" sz="2400" b="1" dirty="0" err="1" smtClean="0">
                <a:solidFill>
                  <a:srgbClr val="003366"/>
                </a:solidFill>
              </a:rPr>
              <a:t>Евр</a:t>
            </a:r>
            <a:r>
              <a:rPr lang="en-US" sz="2400" b="1" dirty="0" smtClean="0">
                <a:solidFill>
                  <a:srgbClr val="003366"/>
                </a:solidFill>
              </a:rPr>
              <a:t>. 10:25). </a:t>
            </a:r>
            <a:endParaRPr lang="en-US" sz="2400" b="1" dirty="0">
              <a:solidFill>
                <a:srgbClr val="003366"/>
              </a:solidFill>
            </a:endParaRPr>
          </a:p>
        </p:txBody>
      </p:sp>
      <p:pic>
        <p:nvPicPr>
          <p:cNvPr id="10243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84338" y="465138"/>
            <a:ext cx="579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Христианское</a:t>
            </a:r>
            <a:b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общение </a:t>
            </a:r>
            <a:endParaRPr lang="en-US" sz="36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avendar Ov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228600"/>
            <a:ext cx="5741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1251287" y="2390274"/>
            <a:ext cx="6737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«</a:t>
            </a:r>
            <a:r>
              <a:rPr lang="ru-RU" sz="2400" b="1" dirty="0" smtClean="0">
                <a:solidFill>
                  <a:srgbClr val="003366"/>
                </a:solidFill>
              </a:rPr>
              <a:t>Е</a:t>
            </a:r>
            <a:r>
              <a:rPr lang="ru-RU" sz="2400" b="1" dirty="0" smtClean="0">
                <a:solidFill>
                  <a:srgbClr val="003366"/>
                </a:solidFill>
              </a:rPr>
              <a:t>сли </a:t>
            </a:r>
            <a:r>
              <a:rPr lang="ru-RU" sz="2400" b="1" dirty="0" smtClean="0">
                <a:solidFill>
                  <a:srgbClr val="003366"/>
                </a:solidFill>
              </a:rPr>
              <a:t>же ходим во свете, подобно как Он во </a:t>
            </a:r>
            <a:r>
              <a:rPr lang="ru-RU" sz="2400" b="1" dirty="0" smtClean="0">
                <a:solidFill>
                  <a:srgbClr val="003366"/>
                </a:solidFill>
              </a:rPr>
              <a:t>свете, то </a:t>
            </a:r>
            <a:r>
              <a:rPr lang="ru-RU" sz="2400" b="1" dirty="0" smtClean="0">
                <a:solidFill>
                  <a:srgbClr val="003366"/>
                </a:solidFill>
              </a:rPr>
              <a:t>имеем общение </a:t>
            </a:r>
            <a:r>
              <a:rPr lang="ru-RU" sz="2400" b="1" dirty="0" smtClean="0">
                <a:solidFill>
                  <a:srgbClr val="003366"/>
                </a:solidFill>
              </a:rPr>
              <a:t>друг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с </a:t>
            </a:r>
            <a:r>
              <a:rPr lang="ru-RU" sz="2400" b="1" dirty="0" smtClean="0">
                <a:solidFill>
                  <a:srgbClr val="003366"/>
                </a:solidFill>
              </a:rPr>
              <a:t>другом, и Кровь </a:t>
            </a:r>
            <a:r>
              <a:rPr lang="ru-RU" sz="2400" b="1" dirty="0" smtClean="0">
                <a:solidFill>
                  <a:srgbClr val="003366"/>
                </a:solidFill>
              </a:rPr>
              <a:t>Иисуса Христа</a:t>
            </a:r>
            <a:r>
              <a:rPr lang="ru-RU" sz="2400" b="1" dirty="0" smtClean="0">
                <a:solidFill>
                  <a:srgbClr val="003366"/>
                </a:solidFill>
              </a:rPr>
              <a:t>, Сына Его, </a:t>
            </a:r>
            <a:r>
              <a:rPr lang="ru-RU" sz="2400" b="1" dirty="0" smtClean="0">
                <a:solidFill>
                  <a:srgbClr val="003366"/>
                </a:solidFill>
              </a:rPr>
              <a:t>очищает нас </a:t>
            </a:r>
            <a:r>
              <a:rPr lang="ru-RU" sz="2400" b="1" dirty="0" smtClean="0">
                <a:solidFill>
                  <a:srgbClr val="003366"/>
                </a:solidFill>
              </a:rPr>
              <a:t>от всякого </a:t>
            </a:r>
            <a:r>
              <a:rPr lang="ru-RU" sz="2400" b="1" dirty="0" smtClean="0">
                <a:solidFill>
                  <a:srgbClr val="003366"/>
                </a:solidFill>
              </a:rPr>
              <a:t>греха».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003366"/>
                </a:solidFill>
              </a:rPr>
              <a:t>(1</a:t>
            </a:r>
            <a:r>
              <a:rPr lang="ru-RU" sz="2400" b="1" dirty="0" smtClean="0">
                <a:solidFill>
                  <a:srgbClr val="003366"/>
                </a:solidFill>
              </a:rPr>
              <a:t> </a:t>
            </a:r>
            <a:r>
              <a:rPr lang="ru-RU" sz="2400" b="1" dirty="0" smtClean="0">
                <a:solidFill>
                  <a:srgbClr val="003366"/>
                </a:solidFill>
              </a:rPr>
              <a:t>Ин</a:t>
            </a:r>
            <a:r>
              <a:rPr lang="en-US" sz="2400" b="1" dirty="0" smtClean="0">
                <a:solidFill>
                  <a:srgbClr val="003366"/>
                </a:solidFill>
              </a:rPr>
              <a:t> 1:7).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84338" y="465138"/>
            <a:ext cx="579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BCAEA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Христианское</a:t>
            </a:r>
            <a:b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</a:br>
            <a:r>
              <a:rPr lang="ru-RU" sz="3600" b="1" dirty="0">
                <a:solidFill>
                  <a:srgbClr val="A50021"/>
                </a:solidFill>
                <a:effectLst>
                  <a:outerShdw blurRad="76200" dist="127000" dir="2700000" algn="ctr" rotWithShape="0">
                    <a:schemeClr val="bg1">
                      <a:lumMod val="65000"/>
                    </a:schemeClr>
                  </a:outerShdw>
                </a:effectLst>
                <a:latin typeface="Tahoma" charset="0"/>
              </a:rPr>
              <a:t>общение </a:t>
            </a:r>
            <a:endParaRPr lang="en-US" sz="3600" b="1" dirty="0">
              <a:solidFill>
                <a:srgbClr val="A50021"/>
              </a:solidFill>
              <a:effectLst>
                <a:outerShdw blurRad="76200" dist="127000" dir="2700000" algn="ctr" rotWithShape="0">
                  <a:schemeClr val="bg1">
                    <a:lumMod val="65000"/>
                  </a:scheme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8261</TotalTime>
  <Words>501</Words>
  <Application>Microsoft Office PowerPoint</Application>
  <PresentationFormat>Экран (4:3)</PresentationFormat>
  <Paragraphs>141</Paragraphs>
  <Slides>46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Tahoma</vt:lpstr>
      <vt:lpstr>Wingdings 3</vt:lpstr>
      <vt:lpstr>Webdings</vt:lpstr>
      <vt:lpstr>Calibri</vt:lpstr>
      <vt:lpstr>Default Design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General Conference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Swanson</dc:creator>
  <cp:lastModifiedBy>Julia Lisovaya</cp:lastModifiedBy>
  <cp:revision>350</cp:revision>
  <dcterms:created xsi:type="dcterms:W3CDTF">2004-03-26T16:27:22Z</dcterms:created>
  <dcterms:modified xsi:type="dcterms:W3CDTF">2012-05-03T13:37:02Z</dcterms:modified>
</cp:coreProperties>
</file>