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98" r:id="rId2"/>
    <p:sldId id="257" r:id="rId3"/>
    <p:sldId id="258" r:id="rId4"/>
    <p:sldId id="259" r:id="rId5"/>
    <p:sldId id="287" r:id="rId6"/>
    <p:sldId id="288" r:id="rId7"/>
    <p:sldId id="260" r:id="rId8"/>
    <p:sldId id="261" r:id="rId9"/>
    <p:sldId id="262" r:id="rId10"/>
    <p:sldId id="263" r:id="rId11"/>
    <p:sldId id="267" r:id="rId12"/>
    <p:sldId id="264" r:id="rId13"/>
    <p:sldId id="268" r:id="rId14"/>
    <p:sldId id="269" r:id="rId15"/>
    <p:sldId id="265" r:id="rId16"/>
    <p:sldId id="270" r:id="rId17"/>
    <p:sldId id="271" r:id="rId18"/>
    <p:sldId id="272" r:id="rId19"/>
    <p:sldId id="273" r:id="rId20"/>
    <p:sldId id="297" r:id="rId21"/>
    <p:sldId id="295" r:id="rId22"/>
    <p:sldId id="274" r:id="rId23"/>
    <p:sldId id="276" r:id="rId24"/>
    <p:sldId id="277" r:id="rId25"/>
    <p:sldId id="278" r:id="rId26"/>
    <p:sldId id="279" r:id="rId27"/>
    <p:sldId id="280" r:id="rId28"/>
    <p:sldId id="281" r:id="rId29"/>
    <p:sldId id="284" r:id="rId30"/>
    <p:sldId id="283" r:id="rId31"/>
    <p:sldId id="296" r:id="rId32"/>
  </p:sldIdLst>
  <p:sldSz cx="9144000" cy="6858000" type="screen4x3"/>
  <p:notesSz cx="6797675" cy="9928225"/>
  <p:defaultTextStyle>
    <a:defPPr>
      <a:defRPr lang="en-US"/>
    </a:defPPr>
    <a:lvl1pPr algn="l" rtl="0" eaLnBrk="0" fontAlgn="base" hangingPunct="0">
      <a:spcBef>
        <a:spcPct val="0"/>
      </a:spcBef>
      <a:spcAft>
        <a:spcPct val="0"/>
      </a:spcAft>
      <a:defRPr sz="1600" kern="1200">
        <a:solidFill>
          <a:schemeClr val="tx1"/>
        </a:solidFill>
        <a:latin typeface="BibleScrT" pitchFamily="34" charset="0"/>
        <a:ea typeface="+mn-ea"/>
        <a:cs typeface="+mn-cs"/>
      </a:defRPr>
    </a:lvl1pPr>
    <a:lvl2pPr marL="457200" algn="l" rtl="0" eaLnBrk="0" fontAlgn="base" hangingPunct="0">
      <a:spcBef>
        <a:spcPct val="0"/>
      </a:spcBef>
      <a:spcAft>
        <a:spcPct val="0"/>
      </a:spcAft>
      <a:defRPr sz="1600" kern="1200">
        <a:solidFill>
          <a:schemeClr val="tx1"/>
        </a:solidFill>
        <a:latin typeface="BibleScrT" pitchFamily="34" charset="0"/>
        <a:ea typeface="+mn-ea"/>
        <a:cs typeface="+mn-cs"/>
      </a:defRPr>
    </a:lvl2pPr>
    <a:lvl3pPr marL="914400" algn="l" rtl="0" eaLnBrk="0" fontAlgn="base" hangingPunct="0">
      <a:spcBef>
        <a:spcPct val="0"/>
      </a:spcBef>
      <a:spcAft>
        <a:spcPct val="0"/>
      </a:spcAft>
      <a:defRPr sz="1600" kern="1200">
        <a:solidFill>
          <a:schemeClr val="tx1"/>
        </a:solidFill>
        <a:latin typeface="BibleScrT"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BibleScrT"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BibleScrT" pitchFamily="34" charset="0"/>
        <a:ea typeface="+mn-ea"/>
        <a:cs typeface="+mn-cs"/>
      </a:defRPr>
    </a:lvl5pPr>
    <a:lvl6pPr marL="2286000" algn="l" defTabSz="914400" rtl="0" eaLnBrk="1" latinLnBrk="0" hangingPunct="1">
      <a:defRPr sz="1600" kern="1200">
        <a:solidFill>
          <a:schemeClr val="tx1"/>
        </a:solidFill>
        <a:latin typeface="BibleScrT" pitchFamily="34" charset="0"/>
        <a:ea typeface="+mn-ea"/>
        <a:cs typeface="+mn-cs"/>
      </a:defRPr>
    </a:lvl6pPr>
    <a:lvl7pPr marL="2743200" algn="l" defTabSz="914400" rtl="0" eaLnBrk="1" latinLnBrk="0" hangingPunct="1">
      <a:defRPr sz="1600" kern="1200">
        <a:solidFill>
          <a:schemeClr val="tx1"/>
        </a:solidFill>
        <a:latin typeface="BibleScrT" pitchFamily="34" charset="0"/>
        <a:ea typeface="+mn-ea"/>
        <a:cs typeface="+mn-cs"/>
      </a:defRPr>
    </a:lvl7pPr>
    <a:lvl8pPr marL="3200400" algn="l" defTabSz="914400" rtl="0" eaLnBrk="1" latinLnBrk="0" hangingPunct="1">
      <a:defRPr sz="1600" kern="1200">
        <a:solidFill>
          <a:schemeClr val="tx1"/>
        </a:solidFill>
        <a:latin typeface="BibleScrT" pitchFamily="34" charset="0"/>
        <a:ea typeface="+mn-ea"/>
        <a:cs typeface="+mn-cs"/>
      </a:defRPr>
    </a:lvl8pPr>
    <a:lvl9pPr marL="3657600" algn="l" defTabSz="914400" rtl="0" eaLnBrk="1" latinLnBrk="0" hangingPunct="1">
      <a:defRPr sz="1600" kern="1200">
        <a:solidFill>
          <a:schemeClr val="tx1"/>
        </a:solidFill>
        <a:latin typeface="BibleScr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9999"/>
    <a:srgbClr val="CCCCFF"/>
    <a:srgbClr val="FF99CC"/>
    <a:srgbClr val="FFFF66"/>
    <a:srgbClr val="00FFFF"/>
    <a:srgbClr val="66FF33"/>
    <a:srgbClr val="CCFF33"/>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59655" autoAdjust="0"/>
  </p:normalViewPr>
  <p:slideViewPr>
    <p:cSldViewPr>
      <p:cViewPr>
        <p:scale>
          <a:sx n="66" d="100"/>
          <a:sy n="66" d="100"/>
        </p:scale>
        <p:origin x="-2850" y="-5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75" d="100"/>
          <a:sy n="75" d="100"/>
        </p:scale>
        <p:origin x="-1404" y="582"/>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411"/>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02403" name="Rectangle 3"/>
          <p:cNvSpPr>
            <a:spLocks noGrp="1" noChangeArrowheads="1"/>
          </p:cNvSpPr>
          <p:nvPr>
            <p:ph type="dt" sz="quarter" idx="1"/>
          </p:nvPr>
        </p:nvSpPr>
        <p:spPr bwMode="auto">
          <a:xfrm>
            <a:off x="3852016" y="0"/>
            <a:ext cx="2945659" cy="496411"/>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02404" name="Rectangle 4"/>
          <p:cNvSpPr>
            <a:spLocks noGrp="1" noChangeArrowheads="1"/>
          </p:cNvSpPr>
          <p:nvPr>
            <p:ph type="ftr" sz="quarter" idx="2"/>
          </p:nvPr>
        </p:nvSpPr>
        <p:spPr bwMode="auto">
          <a:xfrm>
            <a:off x="0" y="9431814"/>
            <a:ext cx="2945659" cy="496411"/>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02405" name="Rectangle 5"/>
          <p:cNvSpPr>
            <a:spLocks noGrp="1" noChangeArrowheads="1"/>
          </p:cNvSpPr>
          <p:nvPr>
            <p:ph type="sldNum" sz="quarter" idx="3"/>
          </p:nvPr>
        </p:nvSpPr>
        <p:spPr bwMode="auto">
          <a:xfrm>
            <a:off x="3852016" y="9431814"/>
            <a:ext cx="2945659" cy="496411"/>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89071A4-2AA5-48B5-BFF6-DB2156085AD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33795" name="Rectangle 3"/>
          <p:cNvSpPr>
            <a:spLocks noGrp="1" noChangeArrowheads="1"/>
          </p:cNvSpPr>
          <p:nvPr>
            <p:ph type="body" idx="1"/>
          </p:nvPr>
        </p:nvSpPr>
        <p:spPr bwMode="auto">
          <a:xfrm>
            <a:off x="906463" y="4716463"/>
            <a:ext cx="4984750" cy="4467225"/>
          </a:xfrm>
          <a:prstGeom prst="rect">
            <a:avLst/>
          </a:prstGeom>
          <a:noFill/>
          <a:ln w="12700" cap="sq">
            <a:miter lim="800000"/>
            <a:headEnd type="none" w="sm" len="sm"/>
            <a:tailEnd type="none" w="sm" len="sm"/>
          </a:ln>
        </p:spPr>
        <p:txBody>
          <a:bodyPr/>
          <a:lstStyle/>
          <a:p>
            <a:endParaRPr lang="ru-RU" b="1" dirty="0" smtClean="0"/>
          </a:p>
          <a:p>
            <a:r>
              <a:rPr lang="ru-RU" b="1" dirty="0" smtClean="0"/>
              <a:t>В</a:t>
            </a:r>
            <a:r>
              <a:rPr lang="ru-RU" b="1" baseline="0" dirty="0" smtClean="0"/>
              <a:t> преподавании о</a:t>
            </a:r>
            <a:r>
              <a:rPr lang="ru-RU" b="1" dirty="0" smtClean="0"/>
              <a:t>чень важной частью является умение задавать «правильные» вопросы.</a:t>
            </a:r>
          </a:p>
          <a:p>
            <a:endParaRPr lang="ru-RU" b="1" dirty="0" smtClean="0"/>
          </a:p>
          <a:p>
            <a:r>
              <a:rPr lang="ru-RU" b="1" dirty="0" smtClean="0"/>
              <a:t>Работая с теми, кого мы</a:t>
            </a:r>
            <a:r>
              <a:rPr lang="ru-RU" b="1" baseline="0" dirty="0" smtClean="0"/>
              <a:t> обучаем</a:t>
            </a:r>
            <a:r>
              <a:rPr lang="ru-RU" b="1" dirty="0" smtClean="0"/>
              <a:t>, </a:t>
            </a:r>
            <a:r>
              <a:rPr lang="ru-RU" b="1" dirty="0" smtClean="0">
                <a:solidFill>
                  <a:schemeClr val="tx2"/>
                </a:solidFill>
              </a:rPr>
              <a:t>вместо того, чтобы</a:t>
            </a:r>
            <a:r>
              <a:rPr lang="ru-RU" b="1" baseline="0" dirty="0" smtClean="0">
                <a:solidFill>
                  <a:schemeClr val="tx2"/>
                </a:solidFill>
              </a:rPr>
              <a:t> восклицать</a:t>
            </a:r>
            <a:r>
              <a:rPr lang="ru-RU" b="1" dirty="0" smtClean="0">
                <a:solidFill>
                  <a:schemeClr val="tx2"/>
                </a:solidFill>
              </a:rPr>
              <a:t>: «КАК</a:t>
            </a:r>
            <a:r>
              <a:rPr lang="ru-RU" b="1" baseline="0" dirty="0" smtClean="0">
                <a:solidFill>
                  <a:schemeClr val="tx2"/>
                </a:solidFill>
              </a:rPr>
              <a:t> ЖЕ УМНЫ НАШИ УЧЕНИКИ</a:t>
            </a:r>
            <a:r>
              <a:rPr lang="ru-RU" b="1" dirty="0" smtClean="0">
                <a:solidFill>
                  <a:schemeClr val="tx2"/>
                </a:solidFill>
              </a:rPr>
              <a:t>?» мы должны мыслить</a:t>
            </a:r>
            <a:r>
              <a:rPr lang="ru-RU" b="1" baseline="0" dirty="0" smtClean="0">
                <a:solidFill>
                  <a:schemeClr val="tx2"/>
                </a:solidFill>
              </a:rPr>
              <a:t> в другом направлении и </a:t>
            </a:r>
            <a:r>
              <a:rPr lang="ru-RU" b="1" dirty="0" smtClean="0">
                <a:solidFill>
                  <a:schemeClr val="tx2"/>
                </a:solidFill>
              </a:rPr>
              <a:t>задаваться</a:t>
            </a:r>
            <a:r>
              <a:rPr lang="ru-RU" b="1" baseline="0" dirty="0" smtClean="0">
                <a:solidFill>
                  <a:schemeClr val="tx2"/>
                </a:solidFill>
              </a:rPr>
              <a:t> вопросом</a:t>
            </a:r>
            <a:r>
              <a:rPr lang="ru-RU" b="1" dirty="0" smtClean="0">
                <a:solidFill>
                  <a:schemeClr val="tx2"/>
                </a:solidFill>
              </a:rPr>
              <a:t>: «</a:t>
            </a:r>
            <a:r>
              <a:rPr lang="ru-RU" b="1" baseline="0" dirty="0" smtClean="0">
                <a:solidFill>
                  <a:schemeClr val="tx2"/>
                </a:solidFill>
              </a:rPr>
              <a:t>КАКИМИ СПОСОБНОСТЯМИ НАДЕЛЕНЫ ТЕ, КОГО МЫ ОБУЧАЕМ? ИЛИ ПО-ПРОСТУ </a:t>
            </a:r>
            <a:r>
              <a:rPr lang="ru-RU" b="1" dirty="0" smtClean="0">
                <a:solidFill>
                  <a:schemeClr val="tx2"/>
                </a:solidFill>
              </a:rPr>
              <a:t>«В ЧЁМ</a:t>
            </a:r>
            <a:r>
              <a:rPr lang="ru-RU" b="1" baseline="0" dirty="0" smtClean="0">
                <a:solidFill>
                  <a:schemeClr val="tx2"/>
                </a:solidFill>
              </a:rPr>
              <a:t> СИЛЬНЫ?»</a:t>
            </a:r>
            <a:endParaRPr lang="en-US" b="1" dirty="0" smtClean="0">
              <a:solidFill>
                <a:schemeClr val="tx2"/>
              </a:solidFill>
              <a:latin typeface="Tahoma" pitchFamily="34" charset="0"/>
            </a:endParaRPr>
          </a:p>
          <a:p>
            <a:endParaRPr lang="en-US" b="1" dirty="0" smtClean="0">
              <a:solidFill>
                <a:schemeClr val="tx2"/>
              </a:solidFill>
              <a:latin typeface="Tahoma" pitchFamily="34" charset="0"/>
            </a:endParaRPr>
          </a:p>
          <a:p>
            <a:endParaRPr lang="ru-RU" b="1" dirty="0" smtClean="0">
              <a:solidFill>
                <a:schemeClr val="tx2"/>
              </a:solidFill>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3011"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r>
              <a:rPr lang="ru-RU" b="1" dirty="0" smtClean="0">
                <a:latin typeface="Tahoma" pitchFamily="34" charset="0"/>
              </a:rPr>
              <a:t>Христос</a:t>
            </a:r>
            <a:r>
              <a:rPr lang="ru-RU" b="1" baseline="0" dirty="0" smtClean="0">
                <a:latin typeface="Tahoma" pitchFamily="34" charset="0"/>
              </a:rPr>
              <a:t>, когда жил </a:t>
            </a:r>
            <a:r>
              <a:rPr lang="ru-RU" b="1" baseline="0" dirty="0" smtClean="0">
                <a:latin typeface="Tahoma" pitchFamily="34" charset="0"/>
              </a:rPr>
              <a:t>и учил среди </a:t>
            </a:r>
            <a:r>
              <a:rPr lang="ru-RU" b="1" baseline="0" dirty="0" smtClean="0">
                <a:latin typeface="Tahoma" pitchFamily="34" charset="0"/>
              </a:rPr>
              <a:t>людей на земле, учитывал важность сути теории множественного </a:t>
            </a:r>
            <a:r>
              <a:rPr lang="ru-RU" b="1" baseline="0" dirty="0" smtClean="0">
                <a:latin typeface="Tahoma" pitchFamily="34" charset="0"/>
              </a:rPr>
              <a:t>интеллекта. </a:t>
            </a:r>
            <a:r>
              <a:rPr lang="ru-RU" b="1" baseline="0" dirty="0" smtClean="0">
                <a:latin typeface="Tahoma" pitchFamily="34" charset="0"/>
              </a:rPr>
              <a:t>И хотя эта теория впервые предложена </a:t>
            </a:r>
            <a:r>
              <a:rPr lang="ru-RU" b="1" baseline="0" dirty="0" err="1" smtClean="0">
                <a:latin typeface="Tahoma" pitchFamily="34" charset="0"/>
              </a:rPr>
              <a:t>Говардом</a:t>
            </a:r>
            <a:r>
              <a:rPr lang="ru-RU" b="1" baseline="0" dirty="0" smtClean="0">
                <a:latin typeface="Tahoma" pitchFamily="34" charset="0"/>
              </a:rPr>
              <a:t> </a:t>
            </a:r>
            <a:r>
              <a:rPr lang="ru-RU" b="1" baseline="0" dirty="0" err="1" smtClean="0">
                <a:latin typeface="Tahoma" pitchFamily="34" charset="0"/>
              </a:rPr>
              <a:t>Гарднером</a:t>
            </a:r>
            <a:r>
              <a:rPr lang="ru-RU" b="1" baseline="0" dirty="0" smtClean="0">
                <a:latin typeface="Tahoma" pitchFamily="34" charset="0"/>
              </a:rPr>
              <a:t> в </a:t>
            </a:r>
            <a:r>
              <a:rPr lang="ru-RU" b="1" dirty="0" smtClean="0"/>
              <a:t>1983 году,</a:t>
            </a:r>
            <a:r>
              <a:rPr lang="ru-RU" b="1" baseline="0" dirty="0" smtClean="0"/>
              <a:t> она </a:t>
            </a:r>
            <a:r>
              <a:rPr lang="ru-RU" b="1" baseline="0" dirty="0" smtClean="0">
                <a:latin typeface="Tahoma" pitchFamily="34" charset="0"/>
              </a:rPr>
              <a:t>не </a:t>
            </a:r>
            <a:r>
              <a:rPr lang="ru-RU" b="1" baseline="0" dirty="0" smtClean="0">
                <a:latin typeface="Tahoma" pitchFamily="34" charset="0"/>
              </a:rPr>
              <a:t>является </a:t>
            </a:r>
            <a:r>
              <a:rPr lang="ru-RU" b="1" baseline="0" dirty="0" smtClean="0">
                <a:latin typeface="Tahoma" pitchFamily="34" charset="0"/>
              </a:rPr>
              <a:t>оригинальной и революционной.</a:t>
            </a:r>
          </a:p>
          <a:p>
            <a:endParaRPr lang="ru-RU" b="1" baseline="0" dirty="0" smtClean="0">
              <a:latin typeface="Tahoma" pitchFamily="34" charset="0"/>
            </a:endParaRPr>
          </a:p>
          <a:p>
            <a:r>
              <a:rPr lang="ru-RU" b="1" baseline="0" dirty="0" smtClean="0">
                <a:latin typeface="Tahoma" pitchFamily="34" charset="0"/>
              </a:rPr>
              <a:t>Давайте </a:t>
            </a:r>
            <a:r>
              <a:rPr lang="ru-RU" b="1" baseline="0" dirty="0" smtClean="0">
                <a:latin typeface="Tahoma" pitchFamily="34" charset="0"/>
              </a:rPr>
              <a:t>взглянем на то, как </a:t>
            </a:r>
            <a:r>
              <a:rPr lang="ru-RU" b="1" baseline="0" dirty="0" smtClean="0">
                <a:latin typeface="Tahoma" pitchFamily="34" charset="0"/>
              </a:rPr>
              <a:t>Божий Сын принимал </a:t>
            </a:r>
            <a:r>
              <a:rPr lang="ru-RU" b="1" baseline="0" dirty="0" smtClean="0">
                <a:latin typeface="Tahoma" pitchFamily="34" charset="0"/>
              </a:rPr>
              <a:t>во внимание умственные способности </a:t>
            </a:r>
            <a:r>
              <a:rPr lang="ru-RU" b="1" baseline="0" dirty="0" smtClean="0">
                <a:latin typeface="Tahoma" pitchFamily="34" charset="0"/>
              </a:rPr>
              <a:t>каждого отдельного человека.</a:t>
            </a:r>
            <a:endParaRPr lang="ru-RU" b="1" dirty="0" smtClean="0">
              <a:latin typeface="Tahoma" pitchFamily="34" charset="0"/>
            </a:endParaRPr>
          </a:p>
          <a:p>
            <a:endParaRPr lang="ru-RU" b="1" dirty="0" smtClean="0">
              <a:latin typeface="Tahoma" pitchFamily="34" charset="0"/>
            </a:endParaRPr>
          </a:p>
          <a:p>
            <a:r>
              <a:rPr lang="en-US" dirty="0" smtClean="0"/>
              <a:t>(</a:t>
            </a:r>
            <a:r>
              <a:rPr lang="ru-RU" dirty="0" smtClean="0"/>
              <a:t>ДАЛЕЕ</a:t>
            </a:r>
            <a:r>
              <a:rPr lang="ru-RU" baseline="0" dirty="0" smtClean="0"/>
              <a:t> </a:t>
            </a:r>
            <a:r>
              <a:rPr lang="ru-RU" dirty="0" smtClean="0"/>
              <a:t>ЧИТАЙТЕ ТО, ЧТО НАПИСАНО НА СЛАЙДАХ ИЛИ </a:t>
            </a:r>
            <a:r>
              <a:rPr lang="ru-RU" dirty="0" smtClean="0"/>
              <a:t>ПРЕДЛОЖИТЕ РАЗДЕЛИТЬ </a:t>
            </a:r>
            <a:r>
              <a:rPr lang="ru-RU" dirty="0" smtClean="0"/>
              <a:t>КАЖДЫЙ</a:t>
            </a:r>
            <a:r>
              <a:rPr lang="ru-RU" baseline="0" dirty="0" smtClean="0"/>
              <a:t> </a:t>
            </a:r>
            <a:r>
              <a:rPr lang="ru-RU" baseline="0" dirty="0" smtClean="0"/>
              <a:t>СЛЕДУЮЩИЙ ПУНКТ </a:t>
            </a:r>
            <a:r>
              <a:rPr lang="ru-RU" baseline="0" dirty="0" smtClean="0"/>
              <a:t>МЕЖДУ УЧАСТНИКАМИ СЕМИНАРА</a:t>
            </a:r>
            <a:r>
              <a:rPr lang="en-US" dirty="0" smtClean="0"/>
              <a:t>)</a:t>
            </a:r>
          </a:p>
          <a:p>
            <a:endParaRPr lang="en-US" dirty="0" smtClean="0"/>
          </a:p>
          <a:p>
            <a:r>
              <a:rPr lang="ru-RU" dirty="0" smtClean="0"/>
              <a:t>Этот</a:t>
            </a:r>
            <a:r>
              <a:rPr lang="ru-RU" baseline="0" dirty="0" smtClean="0"/>
              <a:t> материал взят и адаптирован из </a:t>
            </a:r>
            <a:r>
              <a:rPr lang="en-US" i="1" dirty="0" smtClean="0"/>
              <a:t>Children’s Ministry Workshop. </a:t>
            </a:r>
            <a:r>
              <a:rPr lang="en-US" dirty="0" smtClean="0"/>
              <a:t>Group Publishing, Inc., 1995.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4035" name="Rectangle 3"/>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endParaRPr lang="ru-R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endParaRPr lang="ru-R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6083" name="Rectangle 1027"/>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endParaRPr lang="ru-R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7107" name="Rectangle 3"/>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8131" name="Rectangle 3"/>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9155" name="Rectangle 3"/>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endParaRPr lang="ru-R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51203"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r>
              <a:rPr lang="ru-RU" b="1" dirty="0" smtClean="0">
                <a:latin typeface="Tahoma" pitchFamily="34" charset="0"/>
              </a:rPr>
              <a:t>Как</a:t>
            </a:r>
            <a:r>
              <a:rPr lang="ru-RU" b="1" baseline="0" dirty="0" smtClean="0">
                <a:latin typeface="Tahoma" pitchFamily="34" charset="0"/>
              </a:rPr>
              <a:t> </a:t>
            </a:r>
            <a:r>
              <a:rPr lang="ru-RU" b="1" baseline="0" dirty="0" smtClean="0">
                <a:latin typeface="Tahoma" pitchFamily="34" charset="0"/>
              </a:rPr>
              <a:t>теорию множественного интеллекта можно применить на практике в преподавании Библии, </a:t>
            </a:r>
            <a:r>
              <a:rPr lang="ru-RU" b="1" baseline="0" dirty="0" smtClean="0">
                <a:latin typeface="Tahoma" pitchFamily="34" charset="0"/>
              </a:rPr>
              <a:t>чтобы ни один человек - ни ребёнок, ни взрослый </a:t>
            </a:r>
            <a:r>
              <a:rPr lang="ru-RU" b="1" baseline="0" dirty="0" smtClean="0">
                <a:latin typeface="Tahoma" pitchFamily="34" charset="0"/>
              </a:rPr>
              <a:t>–не упустили ничего важного?</a:t>
            </a:r>
          </a:p>
          <a:p>
            <a:endParaRPr lang="ru-RU" b="1" baseline="0" dirty="0" smtClean="0">
              <a:latin typeface="Tahoma" pitchFamily="34" charset="0"/>
            </a:endParaRPr>
          </a:p>
          <a:p>
            <a:r>
              <a:rPr lang="ru-RU" b="1" baseline="0" dirty="0" smtClean="0">
                <a:latin typeface="Tahoma" pitchFamily="34" charset="0"/>
              </a:rPr>
              <a:t>Для этого предлагаем </a:t>
            </a:r>
            <a:r>
              <a:rPr lang="ru-RU" b="1" baseline="0" dirty="0" smtClean="0">
                <a:latin typeface="Tahoma" pitchFamily="34" charset="0"/>
              </a:rPr>
              <a:t>вашему вниманию некоторые </a:t>
            </a:r>
            <a:r>
              <a:rPr lang="ru-RU" b="1" baseline="0" dirty="0" smtClean="0">
                <a:latin typeface="Tahoma" pitchFamily="34" charset="0"/>
              </a:rPr>
              <a:t>идеи.</a:t>
            </a:r>
            <a:endParaRPr lang="en-US" dirty="0" smtClean="0"/>
          </a:p>
          <a:p>
            <a:endParaRPr lang="en-US" dirty="0" smtClean="0"/>
          </a:p>
          <a:p>
            <a:r>
              <a:rPr lang="en-US" dirty="0" smtClean="0"/>
              <a:t> (</a:t>
            </a:r>
            <a:r>
              <a:rPr lang="ru-RU" dirty="0" smtClean="0"/>
              <a:t>РАЗДАЙТЕ</a:t>
            </a:r>
            <a:r>
              <a:rPr lang="ru-RU" baseline="0" dirty="0" smtClean="0"/>
              <a:t> «КРАТКОЕ ИЗЛОЖЕНИЕ ВОСЬМИ СПОСОБОВ ОБУЧЕНИЯ</a:t>
            </a:r>
            <a:r>
              <a:rPr lang="ru-RU" dirty="0" smtClean="0"/>
              <a:t>»)</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598613" y="661988"/>
            <a:ext cx="4960937" cy="3722687"/>
          </a:xfrm>
          <a:prstGeom prst="rect">
            <a:avLst/>
          </a:prstGeom>
          <a:noFill/>
          <a:ln>
            <a:solidFill>
              <a:srgbClr val="000000"/>
            </a:solidFill>
            <a:miter lim="800000"/>
            <a:headEnd/>
            <a:tailEnd/>
          </a:ln>
        </p:spPr>
      </p:sp>
      <p:sp>
        <p:nvSpPr>
          <p:cNvPr id="52227"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r>
              <a:rPr lang="ru-RU" b="1" dirty="0" smtClean="0">
                <a:latin typeface="Tahoma" pitchFamily="34" charset="0"/>
              </a:rPr>
              <a:t>А</a:t>
            </a:r>
            <a:r>
              <a:rPr lang="ru-RU" b="1" baseline="0" dirty="0" smtClean="0">
                <a:latin typeface="Tahoma" pitchFamily="34" charset="0"/>
              </a:rPr>
              <a:t> сейчас то, что уже обсуждали мы испытаем в действии</a:t>
            </a:r>
            <a:r>
              <a:rPr lang="ru-RU" b="1" baseline="0" dirty="0" smtClean="0">
                <a:latin typeface="Times New Roman" pitchFamily="18" charset="0"/>
              </a:rPr>
              <a:t>…</a:t>
            </a:r>
          </a:p>
          <a:p>
            <a:endParaRPr lang="ru-RU" b="1" dirty="0" smtClean="0"/>
          </a:p>
          <a:p>
            <a:r>
              <a:rPr lang="ru-RU" b="1" dirty="0" smtClean="0"/>
              <a:t>Новая (детская) учебная программа</a:t>
            </a:r>
            <a:r>
              <a:rPr lang="ru-RU" b="1" baseline="0" dirty="0" smtClean="0"/>
              <a:t> «Объединяющая благодать»</a:t>
            </a:r>
            <a:r>
              <a:rPr lang="ru-RU" b="1" dirty="0" smtClean="0"/>
              <a:t> разработана</a:t>
            </a:r>
            <a:r>
              <a:rPr lang="ru-RU" b="1" baseline="0" dirty="0" smtClean="0"/>
              <a:t> и построена на теории </a:t>
            </a:r>
            <a:r>
              <a:rPr lang="ru-RU" b="1" baseline="0" dirty="0" smtClean="0"/>
              <a:t>множественного </a:t>
            </a:r>
            <a:r>
              <a:rPr lang="ru-RU" b="1" baseline="0" dirty="0" smtClean="0"/>
              <a:t>интеллекта</a:t>
            </a:r>
            <a:r>
              <a:rPr lang="ru-RU" b="1" dirty="0" smtClean="0"/>
              <a:t>. </a:t>
            </a:r>
            <a:r>
              <a:rPr lang="ru-RU" b="1" baseline="0" dirty="0" smtClean="0">
                <a:latin typeface="Tahoma" pitchFamily="34" charset="0"/>
              </a:rPr>
              <a:t>Как на практике это работает можно увидеть на примере </a:t>
            </a:r>
            <a:r>
              <a:rPr lang="ru-RU" b="1" baseline="0" dirty="0" smtClean="0">
                <a:latin typeface="Times New Roman" pitchFamily="18" charset="0"/>
              </a:rPr>
              <a:t>самого</a:t>
            </a:r>
            <a:r>
              <a:rPr lang="ru-RU" b="1" baseline="0" dirty="0" smtClean="0"/>
              <a:t> первого урока первой </a:t>
            </a:r>
            <a:r>
              <a:rPr lang="ru-RU" b="1" dirty="0" smtClean="0"/>
              <a:t>части</a:t>
            </a:r>
            <a:r>
              <a:rPr lang="ru-RU" b="1" baseline="0" dirty="0" smtClean="0"/>
              <a:t> </a:t>
            </a:r>
            <a:r>
              <a:rPr lang="ru-RU" b="1" dirty="0" smtClean="0"/>
              <a:t>Руководства</a:t>
            </a:r>
            <a:r>
              <a:rPr lang="ru-RU" b="1" baseline="0" dirty="0" smtClean="0"/>
              <a:t> по изучению Библии для т.н. «</a:t>
            </a:r>
            <a:r>
              <a:rPr lang="ru-RU" b="1" baseline="0" dirty="0" err="1" smtClean="0"/>
              <a:t>Праймери</a:t>
            </a:r>
            <a:r>
              <a:rPr lang="ru-RU" b="1" baseline="0" dirty="0" smtClean="0"/>
              <a:t>» (детей в возрасте от 6 до 9 лет) - </a:t>
            </a:r>
            <a:r>
              <a:rPr lang="ru-RU" b="1" dirty="0" smtClean="0"/>
              <a:t>«Первый</a:t>
            </a:r>
            <a:r>
              <a:rPr lang="ru-RU" b="1" baseline="0" dirty="0" smtClean="0"/>
              <a:t> н</a:t>
            </a:r>
            <a:r>
              <a:rPr lang="ru-RU" b="1" dirty="0" smtClean="0"/>
              <a:t>ебоскрёб</a:t>
            </a:r>
            <a:r>
              <a:rPr lang="ru-RU" b="1" dirty="0" smtClean="0"/>
              <a:t>» </a:t>
            </a:r>
            <a:r>
              <a:rPr lang="en-US" b="1" dirty="0" smtClean="0">
                <a:latin typeface="Tahoma" pitchFamily="34" charset="0"/>
              </a:rPr>
              <a:t>(“The First Skyscraper”</a:t>
            </a:r>
            <a:r>
              <a:rPr lang="ru-RU" b="1" baseline="0" dirty="0" smtClean="0">
                <a:latin typeface="Tahoma" pitchFamily="34" charset="0"/>
              </a:rPr>
              <a:t> </a:t>
            </a:r>
            <a:r>
              <a:rPr lang="ru-RU" b="1" baseline="0" dirty="0" smtClean="0">
                <a:latin typeface="Tahoma" pitchFamily="34" charset="0"/>
              </a:rPr>
              <a:t>).</a:t>
            </a:r>
            <a:r>
              <a:rPr lang="ru-RU" b="1" dirty="0" smtClean="0"/>
              <a:t/>
            </a:r>
            <a:br>
              <a:rPr lang="ru-RU" b="1" dirty="0" smtClean="0"/>
            </a:br>
            <a:r>
              <a:rPr lang="ru-RU" b="1" dirty="0" smtClean="0"/>
              <a:t/>
            </a:r>
            <a:br>
              <a:rPr lang="ru-RU" b="1" dirty="0" smtClean="0"/>
            </a:br>
            <a:r>
              <a:rPr lang="ru-RU" b="1" dirty="0" smtClean="0"/>
              <a:t>После того, как </a:t>
            </a:r>
            <a:r>
              <a:rPr lang="ru-RU" b="1" dirty="0" smtClean="0"/>
              <a:t>мы</a:t>
            </a:r>
            <a:r>
              <a:rPr lang="ru-RU" b="1" baseline="0" dirty="0" smtClean="0"/>
              <a:t> завершим урок</a:t>
            </a:r>
            <a:r>
              <a:rPr lang="ru-RU" b="1" dirty="0" smtClean="0"/>
              <a:t>, </a:t>
            </a:r>
            <a:r>
              <a:rPr lang="ru-RU" sz="1200" b="1" i="0" kern="1200" dirty="0" smtClean="0">
                <a:solidFill>
                  <a:schemeClr val="tx1"/>
                </a:solidFill>
                <a:latin typeface="Times New Roman" pitchFamily="18" charset="0"/>
                <a:ea typeface="+mn-ea"/>
                <a:cs typeface="+mn-cs"/>
              </a:rPr>
              <a:t>попытаемся</a:t>
            </a:r>
            <a:r>
              <a:rPr lang="ru-RU" sz="1200" b="1" i="0" kern="1200" baseline="0" dirty="0" smtClean="0">
                <a:solidFill>
                  <a:schemeClr val="tx1"/>
                </a:solidFill>
                <a:latin typeface="Times New Roman" pitchFamily="18" charset="0"/>
                <a:ea typeface="+mn-ea"/>
                <a:cs typeface="+mn-cs"/>
              </a:rPr>
              <a:t> найти </a:t>
            </a:r>
            <a:r>
              <a:rPr lang="ru-RU" sz="1200" b="1" i="0" kern="1200" dirty="0" smtClean="0">
                <a:solidFill>
                  <a:schemeClr val="tx1"/>
                </a:solidFill>
                <a:latin typeface="Times New Roman" pitchFamily="18" charset="0"/>
                <a:ea typeface="+mn-ea"/>
                <a:cs typeface="+mn-cs"/>
              </a:rPr>
              <a:t>примеры </a:t>
            </a:r>
            <a:r>
              <a:rPr lang="ru-RU" b="1" baseline="0" dirty="0" smtClean="0"/>
              <a:t>того, как используются в данном уроке </a:t>
            </a:r>
            <a:r>
              <a:rPr lang="ru-RU" b="1" baseline="0" dirty="0" smtClean="0"/>
              <a:t>принципы </a:t>
            </a:r>
            <a:r>
              <a:rPr lang="ru-RU" b="1" baseline="0" dirty="0" smtClean="0"/>
              <a:t>теории </a:t>
            </a:r>
            <a:r>
              <a:rPr lang="ru-RU" b="1" baseline="0" dirty="0" smtClean="0"/>
              <a:t>множественного </a:t>
            </a:r>
            <a:r>
              <a:rPr lang="ru-RU" b="1" baseline="0" dirty="0" smtClean="0"/>
              <a:t>интеллекта </a:t>
            </a:r>
            <a:r>
              <a:rPr lang="ru-RU" b="1" dirty="0" smtClean="0"/>
              <a:t>в каждом </a:t>
            </a:r>
            <a:r>
              <a:rPr lang="ru-RU" b="1" dirty="0" smtClean="0"/>
              <a:t>его разделе, </a:t>
            </a:r>
            <a:r>
              <a:rPr lang="ru-RU" b="1" dirty="0" smtClean="0"/>
              <a:t>и выпишем на доске</a:t>
            </a:r>
            <a:r>
              <a:rPr lang="ru-RU" b="1" baseline="0" dirty="0" smtClean="0"/>
              <a:t> те действия или тот вид деятельности, который соответствует </a:t>
            </a:r>
            <a:r>
              <a:rPr lang="ru-RU" b="1" dirty="0" smtClean="0"/>
              <a:t>каждому</a:t>
            </a:r>
            <a:r>
              <a:rPr lang="ru-RU" b="1" baseline="0" dirty="0" smtClean="0"/>
              <a:t> виду интеллекта.</a:t>
            </a:r>
          </a:p>
          <a:p>
            <a:r>
              <a:rPr lang="ru-RU" dirty="0" smtClean="0"/>
              <a:t/>
            </a:r>
            <a:br>
              <a:rPr lang="ru-RU" dirty="0" smtClean="0"/>
            </a:br>
            <a:r>
              <a:rPr lang="ru-RU" dirty="0" smtClean="0"/>
              <a:t>(ПОСЛЕ</a:t>
            </a:r>
            <a:r>
              <a:rPr lang="ru-RU" baseline="0" dirty="0" smtClean="0"/>
              <a:t> ЭТОГО ПОДУМАЙТЕ</a:t>
            </a:r>
            <a:r>
              <a:rPr lang="ru-RU" dirty="0" smtClean="0"/>
              <a:t>, КАК МОЖНО ЭТИ</a:t>
            </a:r>
            <a:r>
              <a:rPr lang="ru-RU" baseline="0" dirty="0" smtClean="0"/>
              <a:t> ЖЕ ПРИНЦИПЫ ПРИМЕНИТЬ В ПРОВЕДЕНИИ УРОКА СУББОТНЕЙ ШКОЛЫ ДЛЯ </a:t>
            </a:r>
            <a:r>
              <a:rPr lang="ru-RU" dirty="0" smtClean="0"/>
              <a:t>ВЗРОСЛЫХ.</a:t>
            </a:r>
            <a:r>
              <a:rPr lang="ru-RU" baseline="0" dirty="0" smtClean="0"/>
              <a:t> ПРОВЕДИТЕ ДИСКУССИЮ И ВМЕСТЕ ОБСУДИТЕ РЕЗУЛЬТАТЫ</a:t>
            </a:r>
            <a:r>
              <a:rPr lang="ru-RU" dirty="0" smtClean="0"/>
              <a:t>).</a:t>
            </a:r>
            <a:endParaRPr lang="ru-RU" sz="1200" b="0" i="0" kern="1200" dirty="0" smtClean="0">
              <a:solidFill>
                <a:schemeClr val="tx1"/>
              </a:solidFill>
              <a:latin typeface="Times New Roman"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34819"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r>
              <a:rPr lang="ru-RU" b="1" dirty="0" smtClean="0"/>
              <a:t>Ледокол (?): </a:t>
            </a:r>
            <a:r>
              <a:rPr lang="ru-RU" b="1" dirty="0" smtClean="0"/>
              <a:t>«В погоне за интеллектом» </a:t>
            </a:r>
            <a:r>
              <a:rPr lang="ru-RU" b="0" dirty="0" smtClean="0"/>
              <a:t>(</a:t>
            </a:r>
            <a:r>
              <a:rPr lang="ru-RU" b="0" cap="all" baseline="0" dirty="0" smtClean="0"/>
              <a:t>раздаточный материал</a:t>
            </a:r>
            <a:r>
              <a:rPr lang="ru-RU" b="0" dirty="0" smtClean="0"/>
              <a:t>)</a:t>
            </a:r>
          </a:p>
          <a:p>
            <a:endParaRPr lang="en-US" dirty="0" smtClean="0"/>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919163" y="744538"/>
            <a:ext cx="4960937" cy="3722687"/>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906357" y="4715907"/>
            <a:ext cx="4984962" cy="4467701"/>
          </a:xfrm>
          <a:prstGeom prst="rect">
            <a:avLst/>
          </a:prstGeom>
          <a:solidFill>
            <a:srgbClr val="FFFFFF"/>
          </a:solidFill>
          <a:ln>
            <a:solidFill>
              <a:srgbClr val="000000"/>
            </a:solidFill>
            <a:miter lim="800000"/>
            <a:headEnd/>
            <a:tailEnd/>
          </a:ln>
        </p:spPr>
        <p:txBody>
          <a:bodyPr/>
          <a:lstStyle/>
          <a:p>
            <a:r>
              <a:rPr lang="ru-RU" sz="1200" b="1" i="0" kern="1200" dirty="0" smtClean="0">
                <a:solidFill>
                  <a:schemeClr val="tx1"/>
                </a:solidFill>
                <a:latin typeface="Times New Roman" pitchFamily="18" charset="0"/>
                <a:ea typeface="+mn-ea"/>
                <a:cs typeface="+mn-cs"/>
              </a:rPr>
              <a:t>Учителя облегчают</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процесс обучения. Они</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 не просто носители информации. Акцент строится на обучении, а не на преподавании.</a:t>
            </a:r>
            <a:r>
              <a:rPr lang="ru-RU" b="1" dirty="0" smtClean="0"/>
              <a:t/>
            </a:r>
            <a:br>
              <a:rPr lang="ru-RU" b="1" dirty="0" smtClean="0"/>
            </a:br>
            <a:r>
              <a:rPr lang="ru-RU" sz="1200" b="1" i="0" kern="1200" dirty="0" smtClean="0">
                <a:solidFill>
                  <a:schemeClr val="tx1"/>
                </a:solidFill>
                <a:latin typeface="Times New Roman" pitchFamily="18" charset="0"/>
                <a:ea typeface="+mn-ea"/>
                <a:cs typeface="+mn-cs"/>
              </a:rPr>
              <a:t>Это</a:t>
            </a:r>
            <a:r>
              <a:rPr lang="ru-RU" sz="1200" b="1" i="0" kern="1200" baseline="0" dirty="0" smtClean="0">
                <a:solidFill>
                  <a:schemeClr val="tx1"/>
                </a:solidFill>
                <a:latin typeface="Times New Roman" pitchFamily="18" charset="0"/>
                <a:ea typeface="+mn-ea"/>
                <a:cs typeface="+mn-cs"/>
              </a:rPr>
              <a:t> касается н</a:t>
            </a:r>
            <a:r>
              <a:rPr lang="ru-RU" sz="1200" b="1" i="0" kern="1200" dirty="0" smtClean="0">
                <a:solidFill>
                  <a:schemeClr val="tx1"/>
                </a:solidFill>
                <a:latin typeface="Times New Roman" pitchFamily="18" charset="0"/>
                <a:ea typeface="+mn-ea"/>
                <a:cs typeface="+mn-cs"/>
              </a:rPr>
              <a:t>е только каких-то для конкретных стилей</a:t>
            </a:r>
            <a:r>
              <a:rPr lang="ru-RU" sz="1200" b="1" i="0" kern="1200" baseline="0" dirty="0" smtClean="0">
                <a:solidFill>
                  <a:schemeClr val="tx1"/>
                </a:solidFill>
                <a:latin typeface="Times New Roman" pitchFamily="18" charset="0"/>
                <a:ea typeface="+mn-ea"/>
                <a:cs typeface="+mn-cs"/>
              </a:rPr>
              <a:t> обучения. В</a:t>
            </a:r>
            <a:r>
              <a:rPr lang="ru-RU" sz="1200" b="1" i="0" kern="1200" dirty="0" smtClean="0">
                <a:solidFill>
                  <a:schemeClr val="tx1"/>
                </a:solidFill>
                <a:latin typeface="Times New Roman" pitchFamily="18" charset="0"/>
                <a:ea typeface="+mn-ea"/>
                <a:cs typeface="+mn-cs"/>
              </a:rPr>
              <a:t>се мы учимся лучше, когда воспринимаем и обрабатываем</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информацию в каждом конкретном случае по-своему. Когда</a:t>
            </a:r>
            <a:r>
              <a:rPr lang="ru-RU" sz="1200" b="1" i="0" kern="1200" baseline="0" dirty="0" smtClean="0">
                <a:solidFill>
                  <a:schemeClr val="tx1"/>
                </a:solidFill>
                <a:latin typeface="Times New Roman" pitchFamily="18" charset="0"/>
                <a:ea typeface="+mn-ea"/>
                <a:cs typeface="+mn-cs"/>
              </a:rPr>
              <a:t> м</a:t>
            </a:r>
            <a:r>
              <a:rPr lang="ru-RU" sz="1200" b="1" i="0" kern="1200" dirty="0" smtClean="0">
                <a:solidFill>
                  <a:schemeClr val="tx1"/>
                </a:solidFill>
                <a:latin typeface="Times New Roman" pitchFamily="18" charset="0"/>
                <a:ea typeface="+mn-ea"/>
                <a:cs typeface="+mn-cs"/>
              </a:rPr>
              <a:t>ы отвечаем на все вопросы</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МЫ ПРОХОДИМ ПОЛНЫЙ ЦИКЛ ОБУЧЕНИЯ.</a:t>
            </a:r>
            <a:r>
              <a:rPr lang="ru-RU" b="1" dirty="0" smtClean="0"/>
              <a:t/>
            </a:r>
            <a:br>
              <a:rPr lang="ru-RU" b="1" dirty="0" smtClean="0"/>
            </a:br>
            <a:r>
              <a:rPr lang="ru-RU" b="1" dirty="0" smtClean="0"/>
              <a:t/>
            </a:r>
            <a:br>
              <a:rPr lang="ru-RU" b="1" dirty="0" smtClean="0"/>
            </a:br>
            <a:r>
              <a:rPr lang="ru-RU" sz="1200" b="1" i="0" kern="1200" dirty="0" smtClean="0">
                <a:solidFill>
                  <a:schemeClr val="tx1"/>
                </a:solidFill>
                <a:latin typeface="Times New Roman" pitchFamily="18" charset="0"/>
                <a:ea typeface="+mn-ea"/>
                <a:cs typeface="+mn-cs"/>
              </a:rPr>
              <a:t>Отношение будет расти из понятий, и</a:t>
            </a:r>
            <a:r>
              <a:rPr lang="ru-RU" sz="1200" b="1" i="0" kern="1200" baseline="0" dirty="0" smtClean="0">
                <a:solidFill>
                  <a:schemeClr val="tx1"/>
                </a:solidFill>
                <a:latin typeface="Times New Roman" pitchFamily="18" charset="0"/>
                <a:ea typeface="+mn-ea"/>
                <a:cs typeface="+mn-cs"/>
              </a:rPr>
              <a:t> они</a:t>
            </a:r>
            <a:r>
              <a:rPr lang="ru-RU" sz="1200" b="1" i="0" kern="1200" dirty="0" smtClean="0">
                <a:solidFill>
                  <a:schemeClr val="tx1"/>
                </a:solidFill>
                <a:latin typeface="Times New Roman" pitchFamily="18" charset="0"/>
                <a:ea typeface="+mn-ea"/>
                <a:cs typeface="+mn-cs"/>
              </a:rPr>
              <a:t>, в свою очередь</a:t>
            </a:r>
            <a:r>
              <a:rPr lang="ru-RU" sz="1200" b="1" i="0" kern="1200" baseline="0" dirty="0" smtClean="0">
                <a:solidFill>
                  <a:schemeClr val="tx1"/>
                </a:solidFill>
                <a:latin typeface="Times New Roman" pitchFamily="18" charset="0"/>
                <a:ea typeface="+mn-ea"/>
                <a:cs typeface="+mn-cs"/>
              </a:rPr>
              <a:t> найдут своё отражение</a:t>
            </a:r>
            <a:r>
              <a:rPr lang="ru-RU" sz="1200" b="1" i="0" kern="1200" dirty="0" smtClean="0">
                <a:solidFill>
                  <a:schemeClr val="tx1"/>
                </a:solidFill>
                <a:latin typeface="Times New Roman" pitchFamily="18" charset="0"/>
                <a:ea typeface="+mn-ea"/>
                <a:cs typeface="+mn-cs"/>
              </a:rPr>
              <a:t> в поведении. В ходе проведения урока СШ должен быть</a:t>
            </a:r>
            <a:r>
              <a:rPr lang="ru-RU" sz="1200" b="1" i="0" kern="1200" baseline="0" dirty="0" smtClean="0">
                <a:solidFill>
                  <a:schemeClr val="tx1"/>
                </a:solidFill>
                <a:latin typeface="Times New Roman" pitchFamily="18" charset="0"/>
                <a:ea typeface="+mn-ea"/>
                <a:cs typeface="+mn-cs"/>
              </a:rPr>
              <a:t> удовлетворён не </a:t>
            </a:r>
            <a:r>
              <a:rPr lang="ru-RU" sz="1200" b="1" i="0" kern="1200" dirty="0" smtClean="0">
                <a:solidFill>
                  <a:schemeClr val="tx1"/>
                </a:solidFill>
                <a:latin typeface="Times New Roman" pitchFamily="18" charset="0"/>
                <a:ea typeface="+mn-ea"/>
                <a:cs typeface="+mn-cs"/>
              </a:rPr>
              <a:t>учитель</a:t>
            </a:r>
            <a:r>
              <a:rPr lang="ru-RU" sz="1200" b="1" i="0" kern="1200" baseline="0" dirty="0" smtClean="0">
                <a:solidFill>
                  <a:schemeClr val="tx1"/>
                </a:solidFill>
                <a:latin typeface="Times New Roman" pitchFamily="18" charset="0"/>
                <a:ea typeface="+mn-ea"/>
                <a:cs typeface="+mn-cs"/>
              </a:rPr>
              <a:t> Субботней школы, </a:t>
            </a:r>
            <a:r>
              <a:rPr lang="ru-RU" sz="1200" b="1" i="0" kern="1200" dirty="0" smtClean="0">
                <a:solidFill>
                  <a:schemeClr val="tx1"/>
                </a:solidFill>
                <a:latin typeface="Times New Roman" pitchFamily="18" charset="0"/>
                <a:ea typeface="+mn-ea"/>
                <a:cs typeface="+mn-cs"/>
              </a:rPr>
              <a:t>представляя классу сухие факты,</a:t>
            </a:r>
            <a:r>
              <a:rPr lang="ru-RU" sz="1200" b="1" i="0" kern="1200" baseline="0" dirty="0" smtClean="0">
                <a:solidFill>
                  <a:schemeClr val="tx1"/>
                </a:solidFill>
                <a:latin typeface="Times New Roman" pitchFamily="18" charset="0"/>
                <a:ea typeface="+mn-ea"/>
                <a:cs typeface="+mn-cs"/>
              </a:rPr>
              <a:t> а участники этого класса</a:t>
            </a:r>
            <a:r>
              <a:rPr lang="ru-RU" sz="1200" b="1" i="0" kern="1200" dirty="0" smtClean="0">
                <a:solidFill>
                  <a:schemeClr val="tx1"/>
                </a:solidFill>
                <a:latin typeface="Times New Roman" pitchFamily="18" charset="0"/>
                <a:ea typeface="+mn-ea"/>
                <a:cs typeface="+mn-cs"/>
              </a:rPr>
              <a:t>. Именно</a:t>
            </a:r>
            <a:r>
              <a:rPr lang="ru-RU" sz="1200" b="1" i="0" kern="1200" baseline="0" dirty="0" smtClean="0">
                <a:solidFill>
                  <a:schemeClr val="tx1"/>
                </a:solidFill>
                <a:latin typeface="Times New Roman" pitchFamily="18" charset="0"/>
                <a:ea typeface="+mn-ea"/>
                <a:cs typeface="+mn-cs"/>
              </a:rPr>
              <a:t> это приведёт </a:t>
            </a:r>
            <a:r>
              <a:rPr lang="ru-RU" sz="1200" b="1" i="0" kern="1200" dirty="0" smtClean="0">
                <a:solidFill>
                  <a:schemeClr val="tx1"/>
                </a:solidFill>
                <a:latin typeface="Times New Roman" pitchFamily="18" charset="0"/>
                <a:ea typeface="+mn-ea"/>
                <a:cs typeface="+mn-cs"/>
              </a:rPr>
              <a:t>к существенным</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изменениям.</a:t>
            </a:r>
            <a:endParaRPr lang="ru-RU"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919163" y="744538"/>
            <a:ext cx="4960937" cy="3722687"/>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06357" y="4715907"/>
            <a:ext cx="4984962" cy="4467701"/>
          </a:xfrm>
          <a:prstGeom prst="rect">
            <a:avLst/>
          </a:prstGeom>
          <a:solidFill>
            <a:srgbClr val="FFFFFF"/>
          </a:solidFill>
          <a:ln>
            <a:solidFill>
              <a:srgbClr val="000000"/>
            </a:solidFill>
            <a:miter lim="800000"/>
            <a:headEnd/>
            <a:tailEnd/>
          </a:ln>
        </p:spPr>
        <p:txBody>
          <a:bodyPr/>
          <a:lstStyle/>
          <a:p>
            <a:pPr marL="228600" indent="-228600">
              <a:buFontTx/>
              <a:buAutoNum type="arabicPeriod"/>
            </a:pPr>
            <a:r>
              <a:rPr lang="ru-RU" sz="1200" b="0" i="0" kern="1200" dirty="0" smtClean="0">
                <a:solidFill>
                  <a:schemeClr val="tx1"/>
                </a:solidFill>
                <a:latin typeface="Times New Roman" pitchFamily="18" charset="0"/>
                <a:ea typeface="+mn-ea"/>
                <a:cs typeface="+mn-cs"/>
              </a:rPr>
              <a:t>Помогите почувствовать.</a:t>
            </a:r>
            <a:r>
              <a:rPr lang="ru-RU" sz="1200" b="0" i="0" kern="1200" baseline="0" dirty="0" smtClean="0">
                <a:solidFill>
                  <a:schemeClr val="tx1"/>
                </a:solidFill>
                <a:latin typeface="Times New Roman" pitchFamily="18" charset="0"/>
                <a:ea typeface="+mn-ea"/>
                <a:cs typeface="+mn-cs"/>
              </a:rPr>
              <a:t> В</a:t>
            </a:r>
            <a:r>
              <a:rPr lang="ru-RU" sz="1200" b="0" i="0" kern="1200" dirty="0" smtClean="0">
                <a:solidFill>
                  <a:schemeClr val="tx1"/>
                </a:solidFill>
                <a:latin typeface="Times New Roman" pitchFamily="18" charset="0"/>
                <a:ea typeface="+mn-ea"/>
                <a:cs typeface="+mn-cs"/>
              </a:rPr>
              <a:t>ы – МОТИВАТОР.</a:t>
            </a:r>
          </a:p>
          <a:p>
            <a:pPr marL="228600" indent="-228600">
              <a:buFontTx/>
              <a:buAutoNum type="arabicPeriod"/>
            </a:pPr>
            <a:r>
              <a:rPr lang="ru-RU" sz="1200" b="0" i="0" kern="1200" dirty="0" smtClean="0">
                <a:solidFill>
                  <a:schemeClr val="tx1"/>
                </a:solidFill>
                <a:latin typeface="Times New Roman" pitchFamily="18" charset="0"/>
                <a:ea typeface="+mn-ea"/>
                <a:cs typeface="+mn-cs"/>
              </a:rPr>
              <a:t>Помогите им понять.</a:t>
            </a:r>
            <a:r>
              <a:rPr lang="ru-RU" sz="1200" b="0" i="0" kern="1200" baseline="0" dirty="0" smtClean="0">
                <a:solidFill>
                  <a:schemeClr val="tx1"/>
                </a:solidFill>
                <a:latin typeface="Times New Roman" pitchFamily="18" charset="0"/>
                <a:ea typeface="+mn-ea"/>
                <a:cs typeface="+mn-cs"/>
              </a:rPr>
              <a:t> В</a:t>
            </a:r>
            <a:r>
              <a:rPr lang="ru-RU" sz="1200" b="0" i="0" kern="1200" dirty="0" smtClean="0">
                <a:solidFill>
                  <a:schemeClr val="tx1"/>
                </a:solidFill>
                <a:latin typeface="Times New Roman" pitchFamily="18" charset="0"/>
                <a:ea typeface="+mn-ea"/>
                <a:cs typeface="+mn-cs"/>
              </a:rPr>
              <a:t>ы – НОСИТЕЛЬ</a:t>
            </a:r>
            <a:r>
              <a:rPr lang="ru-RU" sz="1200" b="0" i="0" kern="1200" baseline="0" dirty="0" smtClean="0">
                <a:solidFill>
                  <a:schemeClr val="tx1"/>
                </a:solidFill>
                <a:latin typeface="Times New Roman" pitchFamily="18" charset="0"/>
                <a:ea typeface="+mn-ea"/>
                <a:cs typeface="+mn-cs"/>
              </a:rPr>
              <a:t>, ИСТОЧНИК </a:t>
            </a:r>
            <a:r>
              <a:rPr lang="ru-RU" sz="1200" b="0" i="0" kern="1200" dirty="0" smtClean="0">
                <a:solidFill>
                  <a:schemeClr val="tx1"/>
                </a:solidFill>
                <a:latin typeface="Times New Roman" pitchFamily="18" charset="0"/>
                <a:ea typeface="+mn-ea"/>
                <a:cs typeface="+mn-cs"/>
              </a:rPr>
              <a:t>ИНФОРМАЦИИ.</a:t>
            </a:r>
          </a:p>
          <a:p>
            <a:pPr marL="228600" indent="-228600">
              <a:buFontTx/>
              <a:buAutoNum type="arabicPeriod"/>
            </a:pPr>
            <a:r>
              <a:rPr lang="ru-RU" sz="1200" b="0" i="0" kern="1200" dirty="0" smtClean="0">
                <a:solidFill>
                  <a:schemeClr val="tx1"/>
                </a:solidFill>
                <a:latin typeface="Times New Roman" pitchFamily="18" charset="0"/>
                <a:ea typeface="+mn-ea"/>
                <a:cs typeface="+mn-cs"/>
              </a:rPr>
              <a:t>Покажите</a:t>
            </a:r>
            <a:r>
              <a:rPr lang="ru-RU" sz="1200" b="0" i="0" kern="1200" baseline="0" dirty="0" smtClean="0">
                <a:solidFill>
                  <a:schemeClr val="tx1"/>
                </a:solidFill>
                <a:latin typeface="Times New Roman" pitchFamily="18" charset="0"/>
                <a:ea typeface="+mn-ea"/>
                <a:cs typeface="+mn-cs"/>
              </a:rPr>
              <a:t>, как это работает на практике, ведь в</a:t>
            </a:r>
            <a:r>
              <a:rPr lang="ru-RU" sz="1200" b="0" i="0" kern="1200" dirty="0" smtClean="0">
                <a:solidFill>
                  <a:schemeClr val="tx1"/>
                </a:solidFill>
                <a:latin typeface="Times New Roman" pitchFamily="18" charset="0"/>
                <a:ea typeface="+mn-ea"/>
                <a:cs typeface="+mn-cs"/>
              </a:rPr>
              <a:t>ы – НАСТАВНИК.</a:t>
            </a:r>
            <a:endParaRPr lang="ru-RU" sz="1200" b="0" i="0" kern="1200" baseline="0" dirty="0" smtClean="0">
              <a:solidFill>
                <a:schemeClr val="tx1"/>
              </a:solidFill>
              <a:latin typeface="Times New Roman" pitchFamily="18" charset="0"/>
              <a:ea typeface="+mn-ea"/>
              <a:cs typeface="+mn-cs"/>
            </a:endParaRPr>
          </a:p>
          <a:p>
            <a:pPr marL="228600" indent="-228600">
              <a:buFontTx/>
              <a:buAutoNum type="arabicPeriod"/>
            </a:pPr>
            <a:r>
              <a:rPr lang="ru-RU" sz="1200" b="0" i="0" kern="1200" dirty="0" smtClean="0">
                <a:solidFill>
                  <a:schemeClr val="tx1"/>
                </a:solidFill>
                <a:latin typeface="Times New Roman" pitchFamily="18" charset="0"/>
                <a:ea typeface="+mn-ea"/>
                <a:cs typeface="+mn-cs"/>
              </a:rPr>
              <a:t>Вдохновите</a:t>
            </a:r>
            <a:r>
              <a:rPr lang="ru-RU" sz="1200" b="0" i="0" kern="1200" baseline="0" dirty="0" smtClean="0">
                <a:solidFill>
                  <a:schemeClr val="tx1"/>
                </a:solidFill>
                <a:latin typeface="Times New Roman" pitchFamily="18" charset="0"/>
                <a:ea typeface="+mn-ea"/>
                <a:cs typeface="+mn-cs"/>
              </a:rPr>
              <a:t> на то, как это </a:t>
            </a:r>
            <a:r>
              <a:rPr lang="ru-RU" sz="1200" b="0" i="0" kern="1200" dirty="0" smtClean="0">
                <a:solidFill>
                  <a:schemeClr val="tx1"/>
                </a:solidFill>
                <a:latin typeface="Times New Roman" pitchFamily="18" charset="0"/>
                <a:ea typeface="+mn-ea"/>
                <a:cs typeface="+mn-cs"/>
              </a:rPr>
              <a:t>практиковать</a:t>
            </a:r>
            <a:r>
              <a:rPr lang="ru-RU" sz="1200" b="0" i="0" kern="1200" baseline="0" dirty="0" smtClean="0">
                <a:solidFill>
                  <a:schemeClr val="tx1"/>
                </a:solidFill>
                <a:latin typeface="Times New Roman" pitchFamily="18" charset="0"/>
                <a:ea typeface="+mn-ea"/>
                <a:cs typeface="+mn-cs"/>
              </a:rPr>
              <a:t>, как этим жить, ведь в</a:t>
            </a:r>
            <a:r>
              <a:rPr lang="ru-RU" sz="1200" b="0" i="0" kern="1200" dirty="0" smtClean="0">
                <a:solidFill>
                  <a:schemeClr val="tx1"/>
                </a:solidFill>
                <a:latin typeface="Times New Roman" pitchFamily="18" charset="0"/>
                <a:ea typeface="+mn-ea"/>
                <a:cs typeface="+mn-cs"/>
              </a:rPr>
              <a:t>ы – ВДОХНОВИТЕЛЬ.</a:t>
            </a:r>
          </a:p>
          <a:p>
            <a:pPr marL="228600" indent="-228600"/>
            <a:endParaRPr lang="en-US" dirty="0" smtClean="0"/>
          </a:p>
          <a:p>
            <a:pPr marL="228600" indent="-228600"/>
            <a:r>
              <a:rPr lang="en-US" dirty="0" smtClean="0"/>
              <a:t>2 </a:t>
            </a:r>
            <a:r>
              <a:rPr lang="ru-RU" dirty="0" err="1" smtClean="0"/>
              <a:t>Цар</a:t>
            </a:r>
            <a:r>
              <a:rPr lang="ru-RU" dirty="0" smtClean="0"/>
              <a:t>.</a:t>
            </a:r>
            <a:r>
              <a:rPr lang="en-US" dirty="0" smtClean="0"/>
              <a:t> 4:1-7  </a:t>
            </a:r>
            <a:r>
              <a:rPr lang="ru-RU" dirty="0" smtClean="0"/>
              <a:t>Выберите центральную идею </a:t>
            </a:r>
            <a:r>
              <a:rPr lang="en-US" dirty="0" smtClean="0"/>
              <a:t>–</a:t>
            </a:r>
            <a:r>
              <a:rPr lang="ru-RU" dirty="0" smtClean="0"/>
              <a:t> подумайте</a:t>
            </a:r>
            <a:r>
              <a:rPr lang="ru-RU" baseline="0" dirty="0" smtClean="0"/>
              <a:t>, каким видом деятельности или методом может быть представлен каждый раздел</a:t>
            </a:r>
            <a:r>
              <a:rPr lang="en-US" dirty="0" smtClean="0"/>
              <a:t>.</a:t>
            </a:r>
          </a:p>
          <a:p>
            <a:pPr marL="228600" indent="-228600"/>
            <a:endParaRPr lang="en-US" dirty="0" smtClean="0"/>
          </a:p>
          <a:p>
            <a:pPr marL="228600" indent="-228600"/>
            <a:endParaRPr lang="en-US" dirty="0" smtClean="0"/>
          </a:p>
          <a:p>
            <a:pPr marL="228600" indent="-228600"/>
            <a:r>
              <a:rPr lang="en-US" b="1" dirty="0" smtClean="0"/>
              <a:t>BTW</a:t>
            </a:r>
            <a:r>
              <a:rPr lang="ru-RU" b="1" dirty="0" smtClean="0"/>
              <a:t> (?)</a:t>
            </a:r>
            <a:r>
              <a:rPr lang="en-US" dirty="0" smtClean="0"/>
              <a:t>, </a:t>
            </a:r>
            <a:r>
              <a:rPr lang="ru-RU" dirty="0" smtClean="0"/>
              <a:t>Это как раздел из обучающего курса</a:t>
            </a:r>
            <a:r>
              <a:rPr lang="ru-RU" baseline="0" dirty="0" smtClean="0"/>
              <a:t> «Объединяющая благодать» соотносятся к </a:t>
            </a:r>
            <a:r>
              <a:rPr lang="en-US" dirty="0" smtClean="0"/>
              <a:t>4 </a:t>
            </a:r>
            <a:r>
              <a:rPr lang="ru-RU" dirty="0" smtClean="0"/>
              <a:t>стилям</a:t>
            </a:r>
            <a:r>
              <a:rPr lang="ru-RU" baseline="0" dirty="0" smtClean="0"/>
              <a:t> обучения</a:t>
            </a:r>
            <a:r>
              <a:rPr lang="en-US" dirty="0"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55299"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endParaRPr lang="ru-RU" dirty="0" smtClean="0"/>
          </a:p>
          <a:p>
            <a:r>
              <a:rPr lang="ru-RU" sz="1200" b="1" i="0" kern="1200" dirty="0" smtClean="0">
                <a:solidFill>
                  <a:schemeClr val="tx1"/>
                </a:solidFill>
                <a:latin typeface="Times New Roman" pitchFamily="18" charset="0"/>
                <a:ea typeface="+mn-ea"/>
                <a:cs typeface="+mn-cs"/>
              </a:rPr>
              <a:t>Вчера </a:t>
            </a:r>
            <a:r>
              <a:rPr lang="ru-RU" sz="1200" b="1" i="0" kern="1200" dirty="0" err="1" smtClean="0">
                <a:solidFill>
                  <a:schemeClr val="tx1"/>
                </a:solidFill>
                <a:latin typeface="Times New Roman" pitchFamily="18" charset="0"/>
                <a:ea typeface="+mn-ea"/>
                <a:cs typeface="+mn-cs"/>
              </a:rPr>
              <a:t>Кэти</a:t>
            </a:r>
            <a:r>
              <a:rPr lang="ru-RU" sz="1200" b="1" i="0" kern="1200" dirty="0" smtClean="0">
                <a:solidFill>
                  <a:schemeClr val="tx1"/>
                </a:solidFill>
                <a:latin typeface="Times New Roman" pitchFamily="18" charset="0"/>
                <a:ea typeface="+mn-ea"/>
                <a:cs typeface="+mn-cs"/>
              </a:rPr>
              <a:t> </a:t>
            </a:r>
            <a:r>
              <a:rPr lang="ru-RU" sz="1200" b="1" i="0" kern="1200" dirty="0" err="1" smtClean="0">
                <a:solidFill>
                  <a:schemeClr val="tx1"/>
                </a:solidFill>
                <a:latin typeface="Times New Roman" pitchFamily="18" charset="0"/>
                <a:ea typeface="+mn-ea"/>
                <a:cs typeface="+mn-cs"/>
              </a:rPr>
              <a:t>Биглс</a:t>
            </a:r>
            <a:r>
              <a:rPr lang="ru-RU" sz="1200" b="1" i="0" kern="1200" dirty="0" smtClean="0">
                <a:solidFill>
                  <a:schemeClr val="tx1"/>
                </a:solidFill>
                <a:latin typeface="Times New Roman" pitchFamily="18" charset="0"/>
                <a:ea typeface="+mn-ea"/>
                <a:cs typeface="+mn-cs"/>
              </a:rPr>
              <a:t> обсуждала</a:t>
            </a:r>
            <a:r>
              <a:rPr lang="ru-RU" sz="1200" b="1" i="0" kern="1200" baseline="0" dirty="0" smtClean="0">
                <a:solidFill>
                  <a:schemeClr val="tx1"/>
                </a:solidFill>
                <a:latin typeface="Times New Roman" pitchFamily="18" charset="0"/>
                <a:ea typeface="+mn-ea"/>
                <a:cs typeface="+mn-cs"/>
              </a:rPr>
              <a:t> ч</a:t>
            </a:r>
            <a:r>
              <a:rPr lang="ru-RU" sz="1200" b="1" i="0" kern="1200" dirty="0" smtClean="0">
                <a:solidFill>
                  <a:schemeClr val="tx1"/>
                </a:solidFill>
                <a:latin typeface="Times New Roman" pitchFamily="18" charset="0"/>
                <a:ea typeface="+mn-ea"/>
                <a:cs typeface="+mn-cs"/>
              </a:rPr>
              <a:t>етыре стиля обучения. </a:t>
            </a:r>
            <a:r>
              <a:rPr lang="ru-RU" sz="1200" b="0" i="0" kern="1200" dirty="0" smtClean="0">
                <a:solidFill>
                  <a:schemeClr val="tx1"/>
                </a:solidFill>
                <a:latin typeface="Times New Roman" pitchFamily="18" charset="0"/>
                <a:ea typeface="+mn-ea"/>
                <a:cs typeface="+mn-cs"/>
              </a:rPr>
              <a:t>(ОБЗОР ТОГО, ЧТО ОНИ ИЗ</a:t>
            </a:r>
            <a:r>
              <a:rPr lang="ru-RU" sz="1200" b="0" i="0" kern="1200" baseline="0" dirty="0" smtClean="0">
                <a:solidFill>
                  <a:schemeClr val="tx1"/>
                </a:solidFill>
                <a:latin typeface="Times New Roman" pitchFamily="18" charset="0"/>
                <a:ea typeface="+mn-ea"/>
                <a:cs typeface="+mn-cs"/>
              </a:rPr>
              <a:t> СЕБЯ ПРЕДСТАВЛЯЮТ</a:t>
            </a:r>
            <a:r>
              <a:rPr lang="ru-RU" sz="1200" b="0" i="0" kern="1200" dirty="0" smtClean="0">
                <a:solidFill>
                  <a:schemeClr val="tx1"/>
                </a:solidFill>
                <a:latin typeface="Times New Roman" pitchFamily="18" charset="0"/>
                <a:ea typeface="+mn-ea"/>
                <a:cs typeface="+mn-cs"/>
              </a:rPr>
              <a:t>.)</a:t>
            </a:r>
            <a:r>
              <a:rPr lang="ru-RU" dirty="0" smtClean="0"/>
              <a:t/>
            </a:r>
            <a:br>
              <a:rPr lang="ru-RU" dirty="0" smtClean="0"/>
            </a:br>
            <a:r>
              <a:rPr lang="ru-RU" dirty="0" smtClean="0"/>
              <a:t/>
            </a:r>
            <a:br>
              <a:rPr lang="ru-RU" dirty="0" smtClean="0"/>
            </a:br>
            <a:r>
              <a:rPr lang="ru-RU" sz="1200" b="1" i="0" kern="1200" dirty="0" smtClean="0">
                <a:solidFill>
                  <a:schemeClr val="tx1"/>
                </a:solidFill>
                <a:latin typeface="Times New Roman" pitchFamily="18" charset="0"/>
                <a:ea typeface="+mn-ea"/>
                <a:cs typeface="+mn-cs"/>
              </a:rPr>
              <a:t>Один учитель спросил: «А можете ли вы использовать обе модели (теорию</a:t>
            </a:r>
            <a:r>
              <a:rPr lang="ru-RU" sz="1200" b="1" i="0" kern="1200" baseline="0" dirty="0" smtClean="0">
                <a:solidFill>
                  <a:schemeClr val="tx1"/>
                </a:solidFill>
                <a:latin typeface="Times New Roman" pitchFamily="18" charset="0"/>
                <a:ea typeface="+mn-ea"/>
                <a:cs typeface="+mn-cs"/>
              </a:rPr>
              <a:t> Множественного интеллекта</a:t>
            </a:r>
            <a:r>
              <a:rPr lang="ru-RU" sz="1200" b="1" i="0" kern="1200" dirty="0" smtClean="0">
                <a:solidFill>
                  <a:schemeClr val="tx1"/>
                </a:solidFill>
                <a:latin typeface="Times New Roman" pitchFamily="18" charset="0"/>
                <a:ea typeface="+mn-ea"/>
                <a:cs typeface="+mn-cs"/>
              </a:rPr>
              <a:t> и стили обучения) </a:t>
            </a:r>
            <a:r>
              <a:rPr lang="ru-RU" sz="1200" b="1" i="0" kern="1200" dirty="0" smtClean="0">
                <a:solidFill>
                  <a:schemeClr val="tx1"/>
                </a:solidFill>
                <a:latin typeface="Times New Roman" pitchFamily="18" charset="0"/>
                <a:ea typeface="+mn-ea"/>
                <a:cs typeface="+mn-cs"/>
              </a:rPr>
              <a:t>вместе? </a:t>
            </a:r>
            <a:r>
              <a:rPr lang="ru-RU" sz="1200" b="1" i="0" kern="1200" dirty="0" smtClean="0">
                <a:solidFill>
                  <a:schemeClr val="tx1"/>
                </a:solidFill>
                <a:latin typeface="Times New Roman" pitchFamily="18" charset="0"/>
                <a:ea typeface="+mn-ea"/>
                <a:cs typeface="+mn-cs"/>
              </a:rPr>
              <a:t>Обе</a:t>
            </a:r>
            <a:r>
              <a:rPr lang="ru-RU" sz="1200" b="1" i="0" kern="1200" baseline="0" dirty="0" smtClean="0">
                <a:solidFill>
                  <a:schemeClr val="tx1"/>
                </a:solidFill>
                <a:latin typeface="Times New Roman" pitchFamily="18" charset="0"/>
                <a:ea typeface="+mn-ea"/>
                <a:cs typeface="+mn-cs"/>
              </a:rPr>
              <a:t> эти модели очень </a:t>
            </a:r>
            <a:r>
              <a:rPr lang="ru-RU" sz="1200" b="1" i="0" kern="1200" dirty="0" smtClean="0">
                <a:solidFill>
                  <a:schemeClr val="tx1"/>
                </a:solidFill>
                <a:latin typeface="Times New Roman" pitchFamily="18" charset="0"/>
                <a:ea typeface="+mn-ea"/>
                <a:cs typeface="+mn-cs"/>
              </a:rPr>
              <a:t>ценны, но я всегда </a:t>
            </a:r>
            <a:r>
              <a:rPr lang="ru-RU" sz="1200" b="1" i="0" kern="1200" dirty="0" smtClean="0">
                <a:solidFill>
                  <a:schemeClr val="tx1"/>
                </a:solidFill>
                <a:latin typeface="Times New Roman" pitchFamily="18" charset="0"/>
                <a:ea typeface="+mn-ea"/>
                <a:cs typeface="+mn-cs"/>
              </a:rPr>
              <a:t>замечаю,</a:t>
            </a:r>
            <a:r>
              <a:rPr lang="ru-RU" sz="1200" b="1" i="0" kern="1200" baseline="0" dirty="0" smtClean="0">
                <a:solidFill>
                  <a:schemeClr val="tx1"/>
                </a:solidFill>
                <a:latin typeface="Times New Roman" pitchFamily="18" charset="0"/>
                <a:ea typeface="+mn-ea"/>
                <a:cs typeface="+mn-cs"/>
              </a:rPr>
              <a:t> что выбирая одну, другую отставляю в </a:t>
            </a:r>
            <a:r>
              <a:rPr lang="ru-RU" sz="1200" b="1" i="0" kern="1200" dirty="0" smtClean="0">
                <a:solidFill>
                  <a:schemeClr val="tx1"/>
                </a:solidFill>
                <a:latin typeface="Times New Roman" pitchFamily="18" charset="0"/>
                <a:ea typeface="+mn-ea"/>
                <a:cs typeface="+mn-cs"/>
              </a:rPr>
              <a:t>сторону</a:t>
            </a:r>
            <a:r>
              <a:rPr lang="ru-RU" sz="1200" b="1" i="0" kern="1200" dirty="0" smtClean="0">
                <a:solidFill>
                  <a:schemeClr val="tx1"/>
                </a:solidFill>
                <a:latin typeface="Times New Roman" pitchFamily="18" charset="0"/>
                <a:ea typeface="+mn-ea"/>
                <a:cs typeface="+mn-cs"/>
              </a:rPr>
              <a:t>. Мне кажется, что эти две модели. . . нужно как-то друг друга. Там должен быть лучший путь, чем один конкурировать с </a:t>
            </a:r>
            <a:r>
              <a:rPr lang="ru-RU" sz="1200" b="1" i="0" kern="1200" dirty="0" smtClean="0">
                <a:solidFill>
                  <a:schemeClr val="tx1"/>
                </a:solidFill>
                <a:latin typeface="Times New Roman" pitchFamily="18" charset="0"/>
                <a:ea typeface="+mn-ea"/>
                <a:cs typeface="+mn-cs"/>
              </a:rPr>
              <a:t>другими». </a:t>
            </a:r>
            <a:r>
              <a:rPr lang="ru-RU" sz="1200" b="0" i="0" kern="1200" dirty="0" smtClean="0">
                <a:solidFill>
                  <a:schemeClr val="tx1"/>
                </a:solidFill>
                <a:latin typeface="Times New Roman" pitchFamily="18" charset="0"/>
                <a:ea typeface="+mn-ea"/>
                <a:cs typeface="+mn-cs"/>
              </a:rPr>
              <a:t>(</a:t>
            </a:r>
            <a:r>
              <a:rPr lang="en-US" sz="1200" b="0" i="0" kern="1200" dirty="0" smtClean="0">
                <a:solidFill>
                  <a:schemeClr val="tx1"/>
                </a:solidFill>
                <a:latin typeface="Times New Roman" pitchFamily="18" charset="0"/>
                <a:ea typeface="+mn-ea"/>
                <a:cs typeface="+mn-cs"/>
              </a:rPr>
              <a:t>Silver</a:t>
            </a:r>
            <a:r>
              <a:rPr lang="en-US" sz="1200" b="0" i="0" kern="1200" baseline="0" dirty="0" smtClean="0">
                <a:solidFill>
                  <a:schemeClr val="tx1"/>
                </a:solidFill>
                <a:latin typeface="Times New Roman" pitchFamily="18" charset="0"/>
                <a:ea typeface="+mn-ea"/>
                <a:cs typeface="+mn-cs"/>
              </a:rPr>
              <a:t> at al p.2 - </a:t>
            </a:r>
            <a:r>
              <a:rPr lang="ru-RU" sz="1200" b="0" i="0" kern="1200" dirty="0" err="1" smtClean="0">
                <a:solidFill>
                  <a:schemeClr val="tx1"/>
                </a:solidFill>
                <a:latin typeface="Times New Roman" pitchFamily="18" charset="0"/>
                <a:ea typeface="+mn-ea"/>
                <a:cs typeface="+mn-cs"/>
              </a:rPr>
              <a:t>Силвер</a:t>
            </a:r>
            <a:r>
              <a:rPr lang="ru-RU" sz="1200" b="0" i="0" kern="1200" baseline="0" dirty="0" smtClean="0">
                <a:solidFill>
                  <a:schemeClr val="tx1"/>
                </a:solidFill>
                <a:latin typeface="Times New Roman" pitchFamily="18" charset="0"/>
                <a:ea typeface="+mn-ea"/>
                <a:cs typeface="+mn-cs"/>
              </a:rPr>
              <a:t> </a:t>
            </a:r>
            <a:r>
              <a:rPr lang="ru-RU" sz="1200" b="0" i="0" kern="1200" baseline="0" dirty="0" err="1" smtClean="0">
                <a:solidFill>
                  <a:schemeClr val="tx1"/>
                </a:solidFill>
                <a:latin typeface="Times New Roman" pitchFamily="18" charset="0"/>
                <a:ea typeface="+mn-ea"/>
                <a:cs typeface="+mn-cs"/>
              </a:rPr>
              <a:t>эт</a:t>
            </a:r>
            <a:r>
              <a:rPr lang="ru-RU" sz="1200" b="0" i="0" kern="1200" baseline="0" dirty="0" smtClean="0">
                <a:solidFill>
                  <a:schemeClr val="tx1"/>
                </a:solidFill>
                <a:latin typeface="Times New Roman" pitchFamily="18" charset="0"/>
                <a:ea typeface="+mn-ea"/>
                <a:cs typeface="+mn-cs"/>
              </a:rPr>
              <a:t> </a:t>
            </a:r>
            <a:r>
              <a:rPr lang="ru-RU" sz="1200" b="0" i="0" kern="1200" baseline="0" dirty="0" err="1" smtClean="0">
                <a:solidFill>
                  <a:schemeClr val="tx1"/>
                </a:solidFill>
                <a:latin typeface="Times New Roman" pitchFamily="18" charset="0"/>
                <a:ea typeface="+mn-ea"/>
                <a:cs typeface="+mn-cs"/>
              </a:rPr>
              <a:t>ол</a:t>
            </a:r>
            <a:r>
              <a:rPr lang="ru-RU" sz="1200" b="0" i="0" kern="1200" baseline="0" dirty="0" smtClean="0">
                <a:solidFill>
                  <a:schemeClr val="tx1"/>
                </a:solidFill>
                <a:latin typeface="Times New Roman" pitchFamily="18" charset="0"/>
                <a:ea typeface="+mn-ea"/>
                <a:cs typeface="+mn-cs"/>
              </a:rPr>
              <a:t>, стр.</a:t>
            </a:r>
            <a:r>
              <a:rPr lang="ru-RU" sz="1200" b="0" i="0" kern="1200" dirty="0" smtClean="0">
                <a:solidFill>
                  <a:schemeClr val="tx1"/>
                </a:solidFill>
                <a:latin typeface="Times New Roman" pitchFamily="18" charset="0"/>
                <a:ea typeface="+mn-ea"/>
                <a:cs typeface="+mn-cs"/>
              </a:rPr>
              <a:t> </a:t>
            </a:r>
            <a:r>
              <a:rPr lang="ru-RU" sz="1200" b="0" i="0" kern="1200" dirty="0" smtClean="0">
                <a:solidFill>
                  <a:schemeClr val="tx1"/>
                </a:solidFill>
                <a:latin typeface="Times New Roman" pitchFamily="18" charset="0"/>
                <a:ea typeface="+mn-ea"/>
                <a:cs typeface="+mn-cs"/>
              </a:rPr>
              <a:t>2)</a:t>
            </a:r>
            <a:r>
              <a:rPr lang="ru-RU" dirty="0" smtClean="0"/>
              <a:t/>
            </a:r>
            <a:br>
              <a:rPr lang="ru-RU" dirty="0" smtClean="0"/>
            </a:br>
            <a:r>
              <a:rPr lang="ru-RU" dirty="0" smtClean="0"/>
              <a:t/>
            </a:r>
            <a:br>
              <a:rPr lang="ru-RU" dirty="0" smtClean="0"/>
            </a:br>
            <a:r>
              <a:rPr lang="ru-RU" sz="1200" b="1" i="0" kern="1200" dirty="0" smtClean="0">
                <a:solidFill>
                  <a:schemeClr val="tx1"/>
                </a:solidFill>
                <a:latin typeface="Times New Roman" pitchFamily="18" charset="0"/>
                <a:ea typeface="+mn-ea"/>
                <a:cs typeface="+mn-cs"/>
              </a:rPr>
              <a:t>«…Обе</a:t>
            </a:r>
            <a:r>
              <a:rPr lang="ru-RU" sz="1200" b="1" i="0" kern="1200" baseline="0" dirty="0" smtClean="0">
                <a:solidFill>
                  <a:schemeClr val="tx1"/>
                </a:solidFill>
                <a:latin typeface="Times New Roman" pitchFamily="18" charset="0"/>
                <a:ea typeface="+mn-ea"/>
                <a:cs typeface="+mn-cs"/>
              </a:rPr>
              <a:t> модели: как теория</a:t>
            </a:r>
            <a:r>
              <a:rPr lang="ru-RU" sz="1200" b="1" i="0" kern="1200" dirty="0" smtClean="0">
                <a:solidFill>
                  <a:schemeClr val="tx1"/>
                </a:solidFill>
                <a:latin typeface="Times New Roman" pitchFamily="18" charset="0"/>
                <a:ea typeface="+mn-ea"/>
                <a:cs typeface="+mn-cs"/>
              </a:rPr>
              <a:t> Множественного интеллекта,</a:t>
            </a:r>
            <a:r>
              <a:rPr lang="ru-RU" sz="1200" b="1" i="0" kern="1200" baseline="0" dirty="0" smtClean="0">
                <a:solidFill>
                  <a:schemeClr val="tx1"/>
                </a:solidFill>
                <a:latin typeface="Times New Roman" pitchFamily="18" charset="0"/>
                <a:ea typeface="+mn-ea"/>
                <a:cs typeface="+mn-cs"/>
              </a:rPr>
              <a:t> так </a:t>
            </a:r>
            <a:r>
              <a:rPr lang="ru-RU" sz="1200" b="1" i="0" kern="1200" dirty="0" smtClean="0">
                <a:solidFill>
                  <a:schemeClr val="tx1"/>
                </a:solidFill>
                <a:latin typeface="Times New Roman" pitchFamily="18" charset="0"/>
                <a:ea typeface="+mn-ea"/>
                <a:cs typeface="+mn-cs"/>
              </a:rPr>
              <a:t>и стили </a:t>
            </a:r>
            <a:r>
              <a:rPr lang="ru-RU" sz="1200" b="1" i="0" kern="1200" dirty="0" smtClean="0">
                <a:solidFill>
                  <a:schemeClr val="tx1"/>
                </a:solidFill>
                <a:latin typeface="Times New Roman" pitchFamily="18" charset="0"/>
                <a:ea typeface="+mn-ea"/>
                <a:cs typeface="+mn-cs"/>
              </a:rPr>
              <a:t>обучения, имеют </a:t>
            </a:r>
            <a:r>
              <a:rPr lang="ru-RU" sz="1200" b="1" i="0" kern="1200" dirty="0" smtClean="0">
                <a:solidFill>
                  <a:schemeClr val="tx1"/>
                </a:solidFill>
                <a:latin typeface="Times New Roman" pitchFamily="18" charset="0"/>
                <a:ea typeface="+mn-ea"/>
                <a:cs typeface="+mn-cs"/>
              </a:rPr>
              <a:t>свои особенные как сильные,</a:t>
            </a:r>
            <a:r>
              <a:rPr lang="ru-RU" sz="1200" b="1" i="0" kern="1200" baseline="0" dirty="0" smtClean="0">
                <a:solidFill>
                  <a:schemeClr val="tx1"/>
                </a:solidFill>
                <a:latin typeface="Times New Roman" pitchFamily="18" charset="0"/>
                <a:ea typeface="+mn-ea"/>
                <a:cs typeface="+mn-cs"/>
              </a:rPr>
              <a:t> так </a:t>
            </a:r>
            <a:r>
              <a:rPr lang="ru-RU" sz="1200" b="1" i="0" kern="1200" dirty="0" smtClean="0">
                <a:solidFill>
                  <a:schemeClr val="tx1"/>
                </a:solidFill>
                <a:latin typeface="Times New Roman" pitchFamily="18" charset="0"/>
                <a:ea typeface="+mn-ea"/>
                <a:cs typeface="+mn-cs"/>
              </a:rPr>
              <a:t>и </a:t>
            </a:r>
            <a:r>
              <a:rPr lang="ru-RU" sz="1200" b="1" i="0" kern="1200" dirty="0" smtClean="0">
                <a:solidFill>
                  <a:schemeClr val="tx1"/>
                </a:solidFill>
                <a:latin typeface="Times New Roman" pitchFamily="18" charset="0"/>
                <a:ea typeface="+mn-ea"/>
                <a:cs typeface="+mn-cs"/>
              </a:rPr>
              <a:t>слабые стороны, </a:t>
            </a:r>
            <a:r>
              <a:rPr lang="ru-RU" sz="1200" b="1" i="0" kern="1200" dirty="0" smtClean="0">
                <a:solidFill>
                  <a:schemeClr val="tx1"/>
                </a:solidFill>
                <a:latin typeface="Times New Roman" pitchFamily="18" charset="0"/>
                <a:ea typeface="+mn-ea"/>
                <a:cs typeface="+mn-cs"/>
              </a:rPr>
              <a:t>которые</a:t>
            </a:r>
            <a:r>
              <a:rPr lang="ru-RU" sz="1200" b="1" i="0" kern="1200" baseline="0" dirty="0" smtClean="0">
                <a:solidFill>
                  <a:schemeClr val="tx1"/>
                </a:solidFill>
                <a:latin typeface="Times New Roman" pitchFamily="18" charset="0"/>
                <a:ea typeface="+mn-ea"/>
                <a:cs typeface="+mn-cs"/>
              </a:rPr>
              <a:t> </a:t>
            </a:r>
            <a:r>
              <a:rPr lang="ru-RU" sz="1200" b="1" i="0" kern="1200" baseline="0" dirty="0" err="1" smtClean="0">
                <a:solidFill>
                  <a:schemeClr val="tx1"/>
                </a:solidFill>
                <a:latin typeface="Times New Roman" pitchFamily="18" charset="0"/>
                <a:ea typeface="+mn-ea"/>
                <a:cs typeface="+mn-cs"/>
              </a:rPr>
              <a:t>взаимозаменяют</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соответственно</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сильные </a:t>
            </a:r>
            <a:r>
              <a:rPr lang="ru-RU" sz="1200" b="1" i="0" kern="1200" dirty="0" smtClean="0">
                <a:solidFill>
                  <a:schemeClr val="tx1"/>
                </a:solidFill>
                <a:latin typeface="Times New Roman" pitchFamily="18" charset="0"/>
                <a:ea typeface="+mn-ea"/>
                <a:cs typeface="+mn-cs"/>
              </a:rPr>
              <a:t>и </a:t>
            </a:r>
            <a:r>
              <a:rPr lang="ru-RU" sz="1200" b="1" i="0" kern="1200" dirty="0" smtClean="0">
                <a:solidFill>
                  <a:schemeClr val="tx1"/>
                </a:solidFill>
                <a:latin typeface="Times New Roman" pitchFamily="18" charset="0"/>
                <a:ea typeface="+mn-ea"/>
                <a:cs typeface="+mn-cs"/>
              </a:rPr>
              <a:t>слабые стороны другой</a:t>
            </a:r>
            <a:r>
              <a:rPr lang="ru-RU" sz="1200" b="1" i="0" kern="1200" baseline="0" dirty="0" smtClean="0">
                <a:solidFill>
                  <a:schemeClr val="tx1"/>
                </a:solidFill>
                <a:latin typeface="Times New Roman" pitchFamily="18" charset="0"/>
                <a:ea typeface="+mn-ea"/>
                <a:cs typeface="+mn-cs"/>
              </a:rPr>
              <a:t> модели</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Это означает, что по-настоящему целостный подход к </a:t>
            </a:r>
            <a:r>
              <a:rPr lang="ru-RU" sz="1200" b="1" i="0" kern="1200" dirty="0" smtClean="0">
                <a:solidFill>
                  <a:schemeClr val="tx1"/>
                </a:solidFill>
                <a:latin typeface="Times New Roman" pitchFamily="18" charset="0"/>
                <a:ea typeface="+mn-ea"/>
                <a:cs typeface="+mn-cs"/>
              </a:rPr>
              <a:t>обучению один,</a:t>
            </a:r>
            <a:r>
              <a:rPr lang="ru-RU" sz="1200" b="1" i="0" kern="1200" baseline="0" dirty="0" smtClean="0">
                <a:solidFill>
                  <a:schemeClr val="tx1"/>
                </a:solidFill>
                <a:latin typeface="Times New Roman" pitchFamily="18" charset="0"/>
                <a:ea typeface="+mn-ea"/>
                <a:cs typeface="+mn-cs"/>
              </a:rPr>
              <a:t> тот, который</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позволяет </a:t>
            </a:r>
            <a:r>
              <a:rPr lang="ru-RU" sz="1200" b="1" i="0" kern="1200" dirty="0" smtClean="0">
                <a:solidFill>
                  <a:schemeClr val="tx1"/>
                </a:solidFill>
                <a:latin typeface="Times New Roman" pitchFamily="18" charset="0"/>
                <a:ea typeface="+mn-ea"/>
                <a:cs typeface="+mn-cs"/>
              </a:rPr>
              <a:t>учит</a:t>
            </a:r>
            <a:r>
              <a:rPr lang="ru-RU" sz="1200" b="1" i="0" kern="1200" baseline="0" dirty="0" smtClean="0">
                <a:solidFill>
                  <a:schemeClr val="tx1"/>
                </a:solidFill>
                <a:latin typeface="Times New Roman" pitchFamily="18" charset="0"/>
                <a:ea typeface="+mn-ea"/>
                <a:cs typeface="+mn-cs"/>
              </a:rPr>
              <a:t>елям </a:t>
            </a:r>
            <a:r>
              <a:rPr lang="ru-RU" sz="1200" b="1" i="0" kern="1200" dirty="0" smtClean="0">
                <a:solidFill>
                  <a:schemeClr val="tx1"/>
                </a:solidFill>
                <a:latin typeface="Times New Roman" pitchFamily="18" charset="0"/>
                <a:ea typeface="+mn-ea"/>
                <a:cs typeface="+mn-cs"/>
              </a:rPr>
              <a:t>задействовать </a:t>
            </a:r>
            <a:r>
              <a:rPr lang="ru-RU" sz="1200" b="1" i="0" kern="1200" dirty="0" smtClean="0">
                <a:solidFill>
                  <a:schemeClr val="tx1"/>
                </a:solidFill>
                <a:latin typeface="Times New Roman" pitchFamily="18" charset="0"/>
                <a:ea typeface="+mn-ea"/>
                <a:cs typeface="+mn-cs"/>
              </a:rPr>
              <a:t>весь спектр </a:t>
            </a:r>
            <a:r>
              <a:rPr lang="ru-RU" sz="1200" b="1" i="0" kern="1200" dirty="0" smtClean="0">
                <a:solidFill>
                  <a:schemeClr val="tx1"/>
                </a:solidFill>
                <a:latin typeface="Times New Roman" pitchFamily="18" charset="0"/>
                <a:ea typeface="+mn-ea"/>
                <a:cs typeface="+mn-cs"/>
              </a:rPr>
              <a:t>многообразия человеческого восприятия</a:t>
            </a:r>
            <a:r>
              <a:rPr lang="ru-RU" sz="1200" b="1" i="0" kern="1200" baseline="0" dirty="0" smtClean="0">
                <a:solidFill>
                  <a:schemeClr val="tx1"/>
                </a:solidFill>
                <a:latin typeface="Times New Roman" pitchFamily="18" charset="0"/>
                <a:ea typeface="+mn-ea"/>
                <a:cs typeface="+mn-cs"/>
              </a:rPr>
              <a:t> и интеллекта </a:t>
            </a:r>
            <a:r>
              <a:rPr lang="ru-RU" sz="1200" b="1" i="0" kern="1200" dirty="0" smtClean="0">
                <a:solidFill>
                  <a:schemeClr val="tx1"/>
                </a:solidFill>
                <a:latin typeface="Times New Roman" pitchFamily="18" charset="0"/>
                <a:ea typeface="+mn-ea"/>
                <a:cs typeface="+mn-cs"/>
              </a:rPr>
              <a:t>и </a:t>
            </a:r>
            <a:r>
              <a:rPr lang="ru-RU" sz="1200" b="1" i="0" kern="1200" dirty="0" smtClean="0">
                <a:solidFill>
                  <a:schemeClr val="tx1"/>
                </a:solidFill>
                <a:latin typeface="Times New Roman" pitchFamily="18" charset="0"/>
                <a:ea typeface="+mn-ea"/>
                <a:cs typeface="+mn-cs"/>
              </a:rPr>
              <a:t>отвечают самым строгим академическим </a:t>
            </a:r>
            <a:r>
              <a:rPr lang="ru-RU" sz="1200" b="1" i="0" kern="1200" dirty="0" smtClean="0">
                <a:solidFill>
                  <a:schemeClr val="tx1"/>
                </a:solidFill>
                <a:latin typeface="Times New Roman" pitchFamily="18" charset="0"/>
                <a:ea typeface="+mn-ea"/>
                <a:cs typeface="+mn-cs"/>
              </a:rPr>
              <a:t>стандартам.</a:t>
            </a:r>
            <a:r>
              <a:rPr lang="ru-RU" sz="1200" b="1" i="0" kern="1200" baseline="0" dirty="0" smtClean="0">
                <a:solidFill>
                  <a:schemeClr val="tx1"/>
                </a:solidFill>
                <a:latin typeface="Times New Roman" pitchFamily="18" charset="0"/>
                <a:ea typeface="+mn-ea"/>
                <a:cs typeface="+mn-cs"/>
              </a:rPr>
              <a:t> Такой целостный подход </a:t>
            </a:r>
            <a:r>
              <a:rPr lang="ru-RU" sz="1200" b="1" i="0" kern="1200" dirty="0" smtClean="0">
                <a:solidFill>
                  <a:schemeClr val="tx1"/>
                </a:solidFill>
                <a:latin typeface="Times New Roman" pitchFamily="18" charset="0"/>
                <a:ea typeface="+mn-ea"/>
                <a:cs typeface="+mn-cs"/>
              </a:rPr>
              <a:t>возникает </a:t>
            </a:r>
            <a:r>
              <a:rPr lang="ru-RU" sz="1200" b="1" i="0" kern="1200" dirty="0" smtClean="0">
                <a:solidFill>
                  <a:schemeClr val="tx1"/>
                </a:solidFill>
                <a:latin typeface="Times New Roman" pitchFamily="18" charset="0"/>
                <a:ea typeface="+mn-ea"/>
                <a:cs typeface="+mn-cs"/>
              </a:rPr>
              <a:t>только </a:t>
            </a:r>
            <a:r>
              <a:rPr lang="ru-RU" sz="1200" b="1" i="0" kern="1200" dirty="0" smtClean="0">
                <a:solidFill>
                  <a:schemeClr val="tx1"/>
                </a:solidFill>
                <a:latin typeface="Times New Roman" pitchFamily="18" charset="0"/>
                <a:ea typeface="+mn-ea"/>
                <a:cs typeface="+mn-cs"/>
              </a:rPr>
              <a:t>при смешении, соединении </a:t>
            </a:r>
            <a:r>
              <a:rPr lang="ru-RU" sz="1200" b="1" i="0" kern="1200" dirty="0" smtClean="0">
                <a:solidFill>
                  <a:schemeClr val="tx1"/>
                </a:solidFill>
                <a:latin typeface="Times New Roman" pitchFamily="18" charset="0"/>
                <a:ea typeface="+mn-ea"/>
                <a:cs typeface="+mn-cs"/>
              </a:rPr>
              <a:t>этих двух </a:t>
            </a:r>
            <a:r>
              <a:rPr lang="ru-RU" sz="1200" b="1" i="0" kern="1200" dirty="0" smtClean="0">
                <a:solidFill>
                  <a:schemeClr val="tx1"/>
                </a:solidFill>
                <a:latin typeface="Times New Roman" pitchFamily="18" charset="0"/>
                <a:ea typeface="+mn-ea"/>
                <a:cs typeface="+mn-cs"/>
              </a:rPr>
              <a:t>моделей»</a:t>
            </a:r>
            <a:r>
              <a:rPr lang="ru-RU" sz="1200" b="0" i="0" kern="120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Silver</a:t>
            </a:r>
            <a:r>
              <a:rPr lang="en-US" sz="1200" b="0" i="0" kern="1200" baseline="0" dirty="0" smtClean="0">
                <a:solidFill>
                  <a:schemeClr val="tx1"/>
                </a:solidFill>
                <a:latin typeface="Times New Roman" pitchFamily="18" charset="0"/>
                <a:ea typeface="+mn-ea"/>
                <a:cs typeface="+mn-cs"/>
              </a:rPr>
              <a:t> at al p.2 - </a:t>
            </a:r>
            <a:r>
              <a:rPr lang="ru-RU" sz="1200" b="0" i="0" kern="1200" dirty="0" err="1" smtClean="0">
                <a:solidFill>
                  <a:schemeClr val="tx1"/>
                </a:solidFill>
                <a:latin typeface="Times New Roman" pitchFamily="18" charset="0"/>
                <a:ea typeface="+mn-ea"/>
                <a:cs typeface="+mn-cs"/>
              </a:rPr>
              <a:t>Силвер</a:t>
            </a:r>
            <a:r>
              <a:rPr lang="ru-RU" sz="1200" b="0" i="0" kern="1200" baseline="0" dirty="0" smtClean="0">
                <a:solidFill>
                  <a:schemeClr val="tx1"/>
                </a:solidFill>
                <a:latin typeface="Times New Roman" pitchFamily="18" charset="0"/>
                <a:ea typeface="+mn-ea"/>
                <a:cs typeface="+mn-cs"/>
              </a:rPr>
              <a:t> </a:t>
            </a:r>
            <a:r>
              <a:rPr lang="ru-RU" sz="1200" b="0" i="0" kern="1200" baseline="0" dirty="0" err="1" smtClean="0">
                <a:solidFill>
                  <a:schemeClr val="tx1"/>
                </a:solidFill>
                <a:latin typeface="Times New Roman" pitchFamily="18" charset="0"/>
                <a:ea typeface="+mn-ea"/>
                <a:cs typeface="+mn-cs"/>
              </a:rPr>
              <a:t>эт</a:t>
            </a:r>
            <a:r>
              <a:rPr lang="ru-RU" sz="1200" b="0" i="0" kern="1200" baseline="0" dirty="0" smtClean="0">
                <a:solidFill>
                  <a:schemeClr val="tx1"/>
                </a:solidFill>
                <a:latin typeface="Times New Roman" pitchFamily="18" charset="0"/>
                <a:ea typeface="+mn-ea"/>
                <a:cs typeface="+mn-cs"/>
              </a:rPr>
              <a:t> </a:t>
            </a:r>
            <a:r>
              <a:rPr lang="ru-RU" sz="1200" b="0" i="0" kern="1200" baseline="0" dirty="0" err="1" smtClean="0">
                <a:solidFill>
                  <a:schemeClr val="tx1"/>
                </a:solidFill>
                <a:latin typeface="Times New Roman" pitchFamily="18" charset="0"/>
                <a:ea typeface="+mn-ea"/>
                <a:cs typeface="+mn-cs"/>
              </a:rPr>
              <a:t>ол</a:t>
            </a:r>
            <a:r>
              <a:rPr lang="ru-RU" sz="1200" b="0" i="0" kern="1200" baseline="0" dirty="0" smtClean="0">
                <a:solidFill>
                  <a:schemeClr val="tx1"/>
                </a:solidFill>
                <a:latin typeface="Times New Roman" pitchFamily="18" charset="0"/>
                <a:ea typeface="+mn-ea"/>
                <a:cs typeface="+mn-cs"/>
              </a:rPr>
              <a:t>, стр.</a:t>
            </a:r>
            <a:r>
              <a:rPr lang="ru-RU" sz="1200" b="0" i="0" kern="1200" dirty="0" smtClean="0">
                <a:solidFill>
                  <a:schemeClr val="tx1"/>
                </a:solidFill>
                <a:latin typeface="Times New Roman" pitchFamily="18" charset="0"/>
                <a:ea typeface="+mn-ea"/>
                <a:cs typeface="+mn-cs"/>
              </a:rPr>
              <a:t> 2)</a:t>
            </a:r>
            <a:endParaRPr lang="en-US" dirty="0" smtClean="0"/>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56323"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endParaRPr lang="ru-RU" dirty="0" smtClean="0"/>
          </a:p>
          <a:p>
            <a:r>
              <a:rPr lang="ru-RU" sz="1200" b="1" i="0" kern="1200" dirty="0" smtClean="0">
                <a:solidFill>
                  <a:schemeClr val="tx1"/>
                </a:solidFill>
                <a:latin typeface="Times New Roman" pitchFamily="18" charset="0"/>
                <a:ea typeface="+mn-ea"/>
                <a:cs typeface="+mn-cs"/>
              </a:rPr>
              <a:t>Вновь</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мы видим </a:t>
            </a:r>
            <a:r>
              <a:rPr lang="ru-RU" sz="1200" b="1" i="0" kern="1200" dirty="0" smtClean="0">
                <a:solidFill>
                  <a:schemeClr val="tx1"/>
                </a:solidFill>
                <a:latin typeface="Times New Roman" pitchFamily="18" charset="0"/>
                <a:ea typeface="+mn-ea"/>
                <a:cs typeface="+mn-cs"/>
              </a:rPr>
              <a:t>(на</a:t>
            </a:r>
            <a:r>
              <a:rPr lang="ru-RU" sz="1200" b="1" i="0" kern="1200" baseline="0" dirty="0" smtClean="0">
                <a:solidFill>
                  <a:schemeClr val="tx1"/>
                </a:solidFill>
                <a:latin typeface="Times New Roman" pitchFamily="18" charset="0"/>
                <a:ea typeface="+mn-ea"/>
                <a:cs typeface="+mn-cs"/>
              </a:rPr>
              <a:t> слайде) </a:t>
            </a:r>
            <a:r>
              <a:rPr lang="ru-RU" sz="1200" b="1" i="0" kern="1200" dirty="0" smtClean="0">
                <a:solidFill>
                  <a:schemeClr val="tx1"/>
                </a:solidFill>
                <a:latin typeface="Times New Roman" pitchFamily="18" charset="0"/>
                <a:ea typeface="+mn-ea"/>
                <a:cs typeface="+mn-cs"/>
              </a:rPr>
              <a:t>изображение</a:t>
            </a:r>
            <a:r>
              <a:rPr lang="ru-RU" sz="1200" b="1" i="0" kern="1200" baseline="0" dirty="0" smtClean="0">
                <a:solidFill>
                  <a:schemeClr val="tx1"/>
                </a:solidFill>
                <a:latin typeface="Times New Roman" pitchFamily="18" charset="0"/>
                <a:ea typeface="+mn-ea"/>
                <a:cs typeface="+mn-cs"/>
              </a:rPr>
              <a:t>, представляющее собой рядом </a:t>
            </a:r>
            <a:r>
              <a:rPr lang="ru-RU" sz="1200" b="1" i="0" kern="1200" dirty="0" smtClean="0">
                <a:solidFill>
                  <a:schemeClr val="tx1"/>
                </a:solidFill>
                <a:latin typeface="Times New Roman" pitchFamily="18" charset="0"/>
                <a:ea typeface="+mn-ea"/>
                <a:cs typeface="+mn-cs"/>
              </a:rPr>
              <a:t>две теории, две</a:t>
            </a:r>
            <a:r>
              <a:rPr lang="ru-RU" sz="1200" b="1" i="0" kern="1200" baseline="0" dirty="0" smtClean="0">
                <a:solidFill>
                  <a:schemeClr val="tx1"/>
                </a:solidFill>
                <a:latin typeface="Times New Roman" pitchFamily="18" charset="0"/>
                <a:ea typeface="+mn-ea"/>
                <a:cs typeface="+mn-cs"/>
              </a:rPr>
              <a:t> модели обучения</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Соединение этих двух моделей </a:t>
            </a:r>
            <a:r>
              <a:rPr lang="ru-RU" sz="1200" b="1" i="0" kern="1200" dirty="0" smtClean="0">
                <a:solidFill>
                  <a:schemeClr val="tx1"/>
                </a:solidFill>
                <a:latin typeface="Times New Roman" pitchFamily="18" charset="0"/>
                <a:ea typeface="+mn-ea"/>
                <a:cs typeface="+mn-cs"/>
              </a:rPr>
              <a:t>способствует</a:t>
            </a:r>
            <a:r>
              <a:rPr lang="ru-RU" sz="1200" b="1" i="0" kern="1200" baseline="0" dirty="0" smtClean="0">
                <a:solidFill>
                  <a:schemeClr val="tx1"/>
                </a:solidFill>
                <a:latin typeface="Times New Roman" pitchFamily="18" charset="0"/>
                <a:ea typeface="+mn-ea"/>
                <a:cs typeface="+mn-cs"/>
              </a:rPr>
              <a:t> тому, что процесс обучения может стать </a:t>
            </a:r>
            <a:r>
              <a:rPr lang="ru-RU" sz="1200" b="1" i="0" kern="1200" dirty="0" smtClean="0">
                <a:solidFill>
                  <a:schemeClr val="tx1"/>
                </a:solidFill>
                <a:latin typeface="Times New Roman" pitchFamily="18" charset="0"/>
                <a:ea typeface="+mn-ea"/>
                <a:cs typeface="+mn-cs"/>
              </a:rPr>
              <a:t>более лёгким</a:t>
            </a:r>
            <a:r>
              <a:rPr lang="ru-RU" sz="1200" b="1" i="0" kern="1200" baseline="0" dirty="0" smtClean="0">
                <a:solidFill>
                  <a:schemeClr val="tx1"/>
                </a:solidFill>
                <a:latin typeface="Times New Roman" pitchFamily="18" charset="0"/>
                <a:ea typeface="+mn-ea"/>
                <a:cs typeface="+mn-cs"/>
              </a:rPr>
              <a:t>, привлекательным </a:t>
            </a:r>
            <a:r>
              <a:rPr lang="ru-RU" sz="1200" b="1" i="0" kern="1200" dirty="0" smtClean="0">
                <a:solidFill>
                  <a:schemeClr val="tx1"/>
                </a:solidFill>
                <a:latin typeface="Times New Roman" pitchFamily="18" charset="0"/>
                <a:ea typeface="+mn-ea"/>
                <a:cs typeface="+mn-cs"/>
              </a:rPr>
              <a:t>и </a:t>
            </a:r>
            <a:r>
              <a:rPr lang="ru-RU" sz="1200" b="1" i="0" kern="1200" dirty="0" smtClean="0">
                <a:solidFill>
                  <a:schemeClr val="tx1"/>
                </a:solidFill>
                <a:latin typeface="Times New Roman" pitchFamily="18" charset="0"/>
                <a:ea typeface="+mn-ea"/>
                <a:cs typeface="+mn-cs"/>
              </a:rPr>
              <a:t>продуктивным.</a:t>
            </a:r>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57347"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endParaRPr lang="ru-RU" sz="1200" b="1" i="0" kern="1200" dirty="0" smtClean="0">
              <a:solidFill>
                <a:schemeClr val="tx1"/>
              </a:solidFill>
              <a:latin typeface="Times New Roman" pitchFamily="18" charset="0"/>
              <a:ea typeface="+mn-ea"/>
              <a:cs typeface="+mn-cs"/>
            </a:endParaRPr>
          </a:p>
          <a:p>
            <a:r>
              <a:rPr lang="ru-RU" sz="1200" b="1" i="0" kern="1200" dirty="0" smtClean="0">
                <a:solidFill>
                  <a:schemeClr val="tx1"/>
                </a:solidFill>
                <a:latin typeface="Times New Roman" pitchFamily="18" charset="0"/>
                <a:ea typeface="+mn-ea"/>
                <a:cs typeface="+mn-cs"/>
              </a:rPr>
              <a:t>«Для </a:t>
            </a:r>
            <a:r>
              <a:rPr lang="ru-RU" sz="1200" b="1" i="0" kern="1200" dirty="0" smtClean="0">
                <a:solidFill>
                  <a:schemeClr val="tx1"/>
                </a:solidFill>
                <a:latin typeface="Times New Roman" pitchFamily="18" charset="0"/>
                <a:ea typeface="+mn-ea"/>
                <a:cs typeface="+mn-cs"/>
              </a:rPr>
              <a:t>каждого типа</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мышления, для каждого вида интеллекта </a:t>
            </a:r>
            <a:r>
              <a:rPr lang="ru-RU" sz="1200" b="1" i="0" kern="1200" dirty="0" smtClean="0">
                <a:solidFill>
                  <a:schemeClr val="tx1"/>
                </a:solidFill>
                <a:latin typeface="Times New Roman" pitchFamily="18" charset="0"/>
                <a:ea typeface="+mn-ea"/>
                <a:cs typeface="+mn-cs"/>
              </a:rPr>
              <a:t>мы </a:t>
            </a:r>
            <a:r>
              <a:rPr lang="ru-RU" sz="1200" b="1" i="0" kern="1200" dirty="0" smtClean="0">
                <a:solidFill>
                  <a:schemeClr val="tx1"/>
                </a:solidFill>
                <a:latin typeface="Times New Roman" pitchFamily="18" charset="0"/>
                <a:ea typeface="+mn-ea"/>
                <a:cs typeface="+mn-cs"/>
              </a:rPr>
              <a:t>находим </a:t>
            </a:r>
            <a:r>
              <a:rPr lang="ru-RU" sz="1200" b="1" i="0" kern="1200" dirty="0" smtClean="0">
                <a:solidFill>
                  <a:schemeClr val="tx1"/>
                </a:solidFill>
                <a:latin typeface="Times New Roman" pitchFamily="18" charset="0"/>
                <a:ea typeface="+mn-ea"/>
                <a:cs typeface="+mn-cs"/>
              </a:rPr>
              <a:t>четыре </a:t>
            </a:r>
            <a:r>
              <a:rPr lang="ru-RU" sz="1200" b="1" i="0" kern="1200" dirty="0" smtClean="0">
                <a:solidFill>
                  <a:schemeClr val="tx1"/>
                </a:solidFill>
                <a:latin typeface="Times New Roman" pitchFamily="18" charset="0"/>
                <a:ea typeface="+mn-ea"/>
                <a:cs typeface="+mn-cs"/>
              </a:rPr>
              <a:t>различных способа того интеллекта, который</a:t>
            </a:r>
            <a:r>
              <a:rPr lang="ru-RU" sz="1200" b="1" i="0" kern="1200" baseline="0" dirty="0" smtClean="0">
                <a:solidFill>
                  <a:schemeClr val="tx1"/>
                </a:solidFill>
                <a:latin typeface="Times New Roman" pitchFamily="18" charset="0"/>
                <a:ea typeface="+mn-ea"/>
                <a:cs typeface="+mn-cs"/>
              </a:rPr>
              <a:t> соответствует  четырём стилям обучения»</a:t>
            </a:r>
            <a:r>
              <a:rPr lang="ru-RU" sz="1200" b="1" i="0" kern="1200" dirty="0" smtClean="0">
                <a:solidFill>
                  <a:schemeClr val="tx1"/>
                </a:solidFill>
                <a:latin typeface="Times New Roman" pitchFamily="18" charset="0"/>
                <a:ea typeface="+mn-ea"/>
                <a:cs typeface="+mn-cs"/>
              </a:rPr>
              <a:t> </a:t>
            </a:r>
            <a:r>
              <a:rPr lang="ru-RU" sz="1200" b="0" i="0" kern="1200" dirty="0" smtClean="0">
                <a:solidFill>
                  <a:schemeClr val="tx1"/>
                </a:solidFill>
                <a:latin typeface="Times New Roman" pitchFamily="18" charset="0"/>
                <a:ea typeface="+mn-ea"/>
                <a:cs typeface="+mn-cs"/>
              </a:rPr>
              <a:t>(</a:t>
            </a:r>
            <a:r>
              <a:rPr lang="en-US" sz="1200" b="0" i="0" kern="1200" dirty="0" smtClean="0">
                <a:solidFill>
                  <a:schemeClr val="tx1"/>
                </a:solidFill>
                <a:latin typeface="Times New Roman" pitchFamily="18" charset="0"/>
                <a:ea typeface="+mn-ea"/>
                <a:cs typeface="+mn-cs"/>
              </a:rPr>
              <a:t>Silver</a:t>
            </a:r>
            <a:r>
              <a:rPr lang="en-US" sz="1200" b="0" i="0" kern="1200" baseline="0" dirty="0" smtClean="0">
                <a:solidFill>
                  <a:schemeClr val="tx1"/>
                </a:solidFill>
                <a:latin typeface="Times New Roman" pitchFamily="18" charset="0"/>
                <a:ea typeface="+mn-ea"/>
                <a:cs typeface="+mn-cs"/>
              </a:rPr>
              <a:t> at al p.2 - </a:t>
            </a:r>
            <a:r>
              <a:rPr lang="ru-RU" sz="1200" b="0" i="0" kern="1200" dirty="0" err="1" smtClean="0">
                <a:solidFill>
                  <a:schemeClr val="tx1"/>
                </a:solidFill>
                <a:latin typeface="Times New Roman" pitchFamily="18" charset="0"/>
                <a:ea typeface="+mn-ea"/>
                <a:cs typeface="+mn-cs"/>
              </a:rPr>
              <a:t>Силвер</a:t>
            </a:r>
            <a:r>
              <a:rPr lang="ru-RU" sz="1200" b="0" i="0" kern="1200" baseline="0" dirty="0" smtClean="0">
                <a:solidFill>
                  <a:schemeClr val="tx1"/>
                </a:solidFill>
                <a:latin typeface="Times New Roman" pitchFamily="18" charset="0"/>
                <a:ea typeface="+mn-ea"/>
                <a:cs typeface="+mn-cs"/>
              </a:rPr>
              <a:t> </a:t>
            </a:r>
            <a:r>
              <a:rPr lang="ru-RU" sz="1200" b="0" i="0" kern="1200" baseline="0" dirty="0" err="1" smtClean="0">
                <a:solidFill>
                  <a:schemeClr val="tx1"/>
                </a:solidFill>
                <a:latin typeface="Times New Roman" pitchFamily="18" charset="0"/>
                <a:ea typeface="+mn-ea"/>
                <a:cs typeface="+mn-cs"/>
              </a:rPr>
              <a:t>эт</a:t>
            </a:r>
            <a:r>
              <a:rPr lang="ru-RU" sz="1200" b="0" i="0" kern="1200" baseline="0" dirty="0" smtClean="0">
                <a:solidFill>
                  <a:schemeClr val="tx1"/>
                </a:solidFill>
                <a:latin typeface="Times New Roman" pitchFamily="18" charset="0"/>
                <a:ea typeface="+mn-ea"/>
                <a:cs typeface="+mn-cs"/>
              </a:rPr>
              <a:t> </a:t>
            </a:r>
            <a:r>
              <a:rPr lang="ru-RU" sz="1200" b="0" i="0" kern="1200" baseline="0" dirty="0" err="1" smtClean="0">
                <a:solidFill>
                  <a:schemeClr val="tx1"/>
                </a:solidFill>
                <a:latin typeface="Times New Roman" pitchFamily="18" charset="0"/>
                <a:ea typeface="+mn-ea"/>
                <a:cs typeface="+mn-cs"/>
              </a:rPr>
              <a:t>ол</a:t>
            </a:r>
            <a:r>
              <a:rPr lang="ru-RU" sz="1200" b="0" i="0" kern="1200" baseline="0" dirty="0" smtClean="0">
                <a:solidFill>
                  <a:schemeClr val="tx1"/>
                </a:solidFill>
                <a:latin typeface="Times New Roman" pitchFamily="18" charset="0"/>
                <a:ea typeface="+mn-ea"/>
                <a:cs typeface="+mn-cs"/>
              </a:rPr>
              <a:t>, стр.</a:t>
            </a:r>
            <a:r>
              <a:rPr lang="ru-RU" sz="1200" b="0" i="0" kern="1200" dirty="0" smtClean="0">
                <a:solidFill>
                  <a:schemeClr val="tx1"/>
                </a:solidFill>
                <a:latin typeface="Times New Roman" pitchFamily="18" charset="0"/>
                <a:ea typeface="+mn-ea"/>
                <a:cs typeface="+mn-cs"/>
              </a:rPr>
              <a:t> 2) </a:t>
            </a:r>
            <a:r>
              <a:rPr lang="ru-RU" sz="1200" b="1" i="0" kern="1200" dirty="0" smtClean="0">
                <a:solidFill>
                  <a:schemeClr val="tx1"/>
                </a:solidFill>
                <a:latin typeface="Times New Roman" pitchFamily="18" charset="0"/>
                <a:ea typeface="+mn-ea"/>
                <a:cs typeface="+mn-cs"/>
              </a:rPr>
              <a:t>т.е</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какому</a:t>
            </a:r>
            <a:r>
              <a:rPr lang="ru-RU" sz="1200" b="1" i="0" kern="1200" baseline="0" dirty="0" smtClean="0">
                <a:solidFill>
                  <a:schemeClr val="tx1"/>
                </a:solidFill>
                <a:latin typeface="Times New Roman" pitchFamily="18" charset="0"/>
                <a:ea typeface="+mn-ea"/>
                <a:cs typeface="+mn-cs"/>
              </a:rPr>
              <a:t> из</a:t>
            </a:r>
            <a:r>
              <a:rPr lang="ru-RU" sz="1200" b="1" i="0" kern="1200" dirty="0" smtClean="0">
                <a:solidFill>
                  <a:schemeClr val="tx1"/>
                </a:solidFill>
                <a:latin typeface="Times New Roman" pitchFamily="18" charset="0"/>
                <a:ea typeface="+mn-ea"/>
                <a:cs typeface="+mn-cs"/>
              </a:rPr>
              <a:t> </a:t>
            </a:r>
            <a:r>
              <a:rPr lang="ru-RU" sz="1200" b="1" i="1" kern="1200" dirty="0" smtClean="0">
                <a:solidFill>
                  <a:schemeClr val="tx1"/>
                </a:solidFill>
                <a:latin typeface="Times New Roman" pitchFamily="18" charset="0"/>
                <a:ea typeface="+mn-ea"/>
                <a:cs typeface="+mn-cs"/>
              </a:rPr>
              <a:t>стилей (способов) </a:t>
            </a:r>
            <a:r>
              <a:rPr lang="ru-RU" sz="1200" b="1" i="0" kern="1200" dirty="0" smtClean="0">
                <a:solidFill>
                  <a:schemeClr val="tx1"/>
                </a:solidFill>
                <a:latin typeface="Times New Roman" pitchFamily="18" charset="0"/>
                <a:ea typeface="+mn-ea"/>
                <a:cs typeface="+mn-cs"/>
              </a:rPr>
              <a:t>словесно-лингвистического интеллекта (ученика</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творческого</a:t>
            </a:r>
            <a:r>
              <a:rPr lang="ru-RU" sz="1200" b="1" i="0" kern="1200" baseline="0" dirty="0" smtClean="0">
                <a:solidFill>
                  <a:schemeClr val="tx1"/>
                </a:solidFill>
                <a:latin typeface="Times New Roman" pitchFamily="18" charset="0"/>
                <a:ea typeface="+mn-ea"/>
                <a:cs typeface="+mn-cs"/>
              </a:rPr>
              <a:t> или реляционного типа</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аналитического, здравый </a:t>
            </a:r>
            <a:r>
              <a:rPr lang="ru-RU" sz="1200" b="1" i="0" kern="1200" dirty="0" smtClean="0">
                <a:solidFill>
                  <a:schemeClr val="tx1"/>
                </a:solidFill>
                <a:latin typeface="Times New Roman" pitchFamily="18" charset="0"/>
                <a:ea typeface="+mn-ea"/>
                <a:cs typeface="+mn-cs"/>
              </a:rPr>
              <a:t>смысла, </a:t>
            </a:r>
            <a:r>
              <a:rPr lang="ru-RU" sz="1200" b="1" i="0" kern="1200" dirty="0" smtClean="0">
                <a:solidFill>
                  <a:schemeClr val="tx1"/>
                </a:solidFill>
                <a:latin typeface="Times New Roman" pitchFamily="18" charset="0"/>
                <a:ea typeface="+mn-ea"/>
                <a:cs typeface="+mn-cs"/>
              </a:rPr>
              <a:t>или </a:t>
            </a:r>
            <a:r>
              <a:rPr lang="ru-RU" sz="1200" b="1" i="0" kern="1200" dirty="0" smtClean="0">
                <a:solidFill>
                  <a:schemeClr val="tx1"/>
                </a:solidFill>
                <a:latin typeface="Times New Roman" pitchFamily="18" charset="0"/>
                <a:ea typeface="+mn-ea"/>
                <a:cs typeface="+mn-cs"/>
              </a:rPr>
              <a:t>динамического) </a:t>
            </a:r>
            <a:r>
              <a:rPr lang="ru-RU" sz="1200" b="1" i="0" kern="1200" dirty="0" smtClean="0">
                <a:solidFill>
                  <a:schemeClr val="tx1"/>
                </a:solidFill>
                <a:latin typeface="Times New Roman" pitchFamily="18" charset="0"/>
                <a:ea typeface="+mn-ea"/>
                <a:cs typeface="+mn-cs"/>
              </a:rPr>
              <a:t>ИЛИ того, что является </a:t>
            </a:r>
            <a:r>
              <a:rPr lang="ru-RU" sz="1200" b="1" i="0" kern="1200" dirty="0" err="1" smtClean="0">
                <a:solidFill>
                  <a:schemeClr val="tx1"/>
                </a:solidFill>
                <a:latin typeface="Times New Roman" pitchFamily="18" charset="0"/>
                <a:ea typeface="+mn-ea"/>
                <a:cs typeface="+mn-cs"/>
              </a:rPr>
              <a:t>контентом</a:t>
            </a:r>
            <a:r>
              <a:rPr lang="ru-RU" sz="1200" b="1" i="0" kern="1200" baseline="0" dirty="0" smtClean="0">
                <a:solidFill>
                  <a:schemeClr val="tx1"/>
                </a:solidFill>
                <a:latin typeface="Times New Roman" pitchFamily="18" charset="0"/>
                <a:ea typeface="+mn-ea"/>
                <a:cs typeface="+mn-cs"/>
              </a:rPr>
              <a:t>, информационным материалом </a:t>
            </a:r>
            <a:r>
              <a:rPr lang="ru-RU" sz="1200" b="1" i="0" kern="1200" dirty="0" smtClean="0">
                <a:solidFill>
                  <a:schemeClr val="tx1"/>
                </a:solidFill>
                <a:latin typeface="Times New Roman" pitchFamily="18" charset="0"/>
                <a:ea typeface="+mn-ea"/>
                <a:cs typeface="+mn-cs"/>
              </a:rPr>
              <a:t>(собственно</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интеллектом) для каждого стиля </a:t>
            </a:r>
            <a:r>
              <a:rPr lang="ru-RU" sz="1200" b="1" i="0" kern="1200" dirty="0" smtClean="0">
                <a:solidFill>
                  <a:schemeClr val="tx1"/>
                </a:solidFill>
                <a:latin typeface="Times New Roman" pitchFamily="18" charset="0"/>
                <a:ea typeface="+mn-ea"/>
                <a:cs typeface="+mn-cs"/>
              </a:rPr>
              <a:t>обучения, </a:t>
            </a:r>
            <a:r>
              <a:rPr lang="ru-RU" sz="1200" b="1" i="0" kern="1200" dirty="0" smtClean="0">
                <a:solidFill>
                  <a:schemeClr val="tx1"/>
                </a:solidFill>
                <a:latin typeface="Times New Roman" pitchFamily="18" charset="0"/>
                <a:ea typeface="+mn-ea"/>
                <a:cs typeface="+mn-cs"/>
              </a:rPr>
              <a:t>используемого </a:t>
            </a:r>
            <a:r>
              <a:rPr lang="ru-RU" sz="1200" b="1" i="0" kern="1200" dirty="0" smtClean="0">
                <a:solidFill>
                  <a:schemeClr val="tx1"/>
                </a:solidFill>
                <a:latin typeface="Times New Roman" pitchFamily="18" charset="0"/>
                <a:ea typeface="+mn-ea"/>
                <a:cs typeface="+mn-cs"/>
              </a:rPr>
              <a:t>на уроке?</a:t>
            </a:r>
            <a:endParaRPr lang="en-US" b="1" dirty="0" smtClean="0">
              <a:latin typeface="Tahoma" pitchFamily="34" charset="0"/>
            </a:endParaRPr>
          </a:p>
          <a:p>
            <a:endParaRPr lang="ru-RU" dirty="0" smtClean="0"/>
          </a:p>
          <a:p>
            <a:r>
              <a:rPr lang="en-US" dirty="0" smtClean="0"/>
              <a:t>(</a:t>
            </a:r>
            <a:r>
              <a:rPr lang="ru-RU" dirty="0" smtClean="0"/>
              <a:t>СЛЕДУЮЩИЙ СЛАЙД</a:t>
            </a:r>
            <a:r>
              <a:rPr lang="en-US" dirty="0" smtClean="0"/>
              <a:t>.)</a:t>
            </a: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endParaRPr lang="ru-RU" dirty="0" smtClean="0"/>
          </a:p>
          <a:p>
            <a:r>
              <a:rPr lang="ru-RU" sz="1200" b="1" i="0" kern="1200" dirty="0" smtClean="0">
                <a:solidFill>
                  <a:schemeClr val="tx1"/>
                </a:solidFill>
                <a:latin typeface="Times New Roman" pitchFamily="18" charset="0"/>
                <a:ea typeface="+mn-ea"/>
                <a:cs typeface="+mn-cs"/>
              </a:rPr>
              <a:t>На </a:t>
            </a:r>
            <a:r>
              <a:rPr lang="ru-RU" sz="1200" b="1" i="0" kern="1200" dirty="0" smtClean="0">
                <a:solidFill>
                  <a:schemeClr val="tx1"/>
                </a:solidFill>
                <a:latin typeface="Times New Roman" pitchFamily="18" charset="0"/>
                <a:ea typeface="+mn-ea"/>
                <a:cs typeface="+mn-cs"/>
              </a:rPr>
              <a:t>графике,</a:t>
            </a:r>
            <a:r>
              <a:rPr lang="ru-RU" sz="1200" b="1" i="0" kern="1200" baseline="0" dirty="0" smtClean="0">
                <a:solidFill>
                  <a:schemeClr val="tx1"/>
                </a:solidFill>
                <a:latin typeface="Times New Roman" pitchFamily="18" charset="0"/>
                <a:ea typeface="+mn-ea"/>
                <a:cs typeface="+mn-cs"/>
              </a:rPr>
              <a:t> представленном на слайде можно увидеть</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графическое представление </a:t>
            </a:r>
            <a:r>
              <a:rPr lang="ru-RU" sz="1200" b="1" i="0" kern="1200" dirty="0" smtClean="0">
                <a:solidFill>
                  <a:schemeClr val="tx1"/>
                </a:solidFill>
                <a:latin typeface="Times New Roman" pitchFamily="18" charset="0"/>
                <a:ea typeface="+mn-ea"/>
                <a:cs typeface="+mn-cs"/>
              </a:rPr>
              <a:t>соединения теории</a:t>
            </a:r>
            <a:r>
              <a:rPr lang="ru-RU" sz="1200" b="1" i="0" kern="1200" baseline="0" dirty="0" smtClean="0">
                <a:solidFill>
                  <a:schemeClr val="tx1"/>
                </a:solidFill>
                <a:latin typeface="Times New Roman" pitchFamily="18" charset="0"/>
                <a:ea typeface="+mn-ea"/>
                <a:cs typeface="+mn-cs"/>
              </a:rPr>
              <a:t> Множественного интеллекта</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и </a:t>
            </a:r>
            <a:r>
              <a:rPr lang="ru-RU" sz="1200" b="1" i="0" kern="1200" dirty="0" smtClean="0">
                <a:solidFill>
                  <a:schemeClr val="tx1"/>
                </a:solidFill>
                <a:latin typeface="Times New Roman" pitchFamily="18" charset="0"/>
                <a:ea typeface="+mn-ea"/>
                <a:cs typeface="+mn-cs"/>
              </a:rPr>
              <a:t>четырёх стилей обучения</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Этот</a:t>
            </a:r>
            <a:r>
              <a:rPr lang="ru-RU" sz="1200" b="1" i="0" kern="1200" baseline="0" dirty="0" smtClean="0">
                <a:solidFill>
                  <a:schemeClr val="tx1"/>
                </a:solidFill>
                <a:latin typeface="Times New Roman" pitchFamily="18" charset="0"/>
                <a:ea typeface="+mn-ea"/>
                <a:cs typeface="+mn-cs"/>
              </a:rPr>
              <a:t> график будет особенно понятен и приятен </a:t>
            </a:r>
            <a:r>
              <a:rPr lang="ru-RU" sz="1200" b="1" i="0" kern="1200" dirty="0" smtClean="0">
                <a:solidFill>
                  <a:schemeClr val="tx1"/>
                </a:solidFill>
                <a:latin typeface="Times New Roman" pitchFamily="18" charset="0"/>
                <a:ea typeface="+mn-ea"/>
                <a:cs typeface="+mn-cs"/>
              </a:rPr>
              <a:t>людям, у которых</a:t>
            </a:r>
            <a:r>
              <a:rPr lang="ru-RU" sz="1200" b="1" i="0" kern="1200" baseline="0" dirty="0" smtClean="0">
                <a:solidFill>
                  <a:schemeClr val="tx1"/>
                </a:solidFill>
                <a:latin typeface="Times New Roman" pitchFamily="18" charset="0"/>
                <a:ea typeface="+mn-ea"/>
                <a:cs typeface="+mn-cs"/>
              </a:rPr>
              <a:t> развит </a:t>
            </a:r>
            <a:r>
              <a:rPr lang="ru-RU" sz="1200" b="1" i="0" kern="1200" dirty="0" smtClean="0">
                <a:solidFill>
                  <a:schemeClr val="tx1"/>
                </a:solidFill>
                <a:latin typeface="Times New Roman" pitchFamily="18" charset="0"/>
                <a:ea typeface="+mn-ea"/>
                <a:cs typeface="+mn-cs"/>
              </a:rPr>
              <a:t>логико-математическое</a:t>
            </a:r>
            <a:r>
              <a:rPr lang="ru-RU" sz="1200" b="1" i="0" kern="1200" baseline="0" dirty="0" smtClean="0">
                <a:solidFill>
                  <a:schemeClr val="tx1"/>
                </a:solidFill>
                <a:latin typeface="Times New Roman" pitchFamily="18" charset="0"/>
                <a:ea typeface="+mn-ea"/>
                <a:cs typeface="+mn-cs"/>
              </a:rPr>
              <a:t> мышление</a:t>
            </a:r>
            <a:r>
              <a:rPr lang="ru-RU" sz="1200" b="1" i="0" kern="1200" dirty="0" smtClean="0">
                <a:solidFill>
                  <a:schemeClr val="tx1"/>
                </a:solidFill>
                <a:latin typeface="Times New Roman" pitchFamily="18" charset="0"/>
                <a:ea typeface="+mn-ea"/>
                <a:cs typeface="+mn-cs"/>
              </a:rPr>
              <a:t>. Ведь таблицы</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базы </a:t>
            </a:r>
            <a:r>
              <a:rPr lang="ru-RU" sz="1200" b="1" i="0" kern="1200" dirty="0" smtClean="0">
                <a:solidFill>
                  <a:schemeClr val="tx1"/>
                </a:solidFill>
                <a:latin typeface="Times New Roman" pitchFamily="18" charset="0"/>
                <a:ea typeface="+mn-ea"/>
                <a:cs typeface="+mn-cs"/>
              </a:rPr>
              <a:t>данных, </a:t>
            </a:r>
            <a:r>
              <a:rPr lang="ru-RU" sz="1200" b="1" i="0" kern="1200" dirty="0" smtClean="0">
                <a:solidFill>
                  <a:schemeClr val="tx1"/>
                </a:solidFill>
                <a:latin typeface="Times New Roman" pitchFamily="18" charset="0"/>
                <a:ea typeface="+mn-ea"/>
                <a:cs typeface="+mn-cs"/>
              </a:rPr>
              <a:t>строгая организация информации, </a:t>
            </a:r>
            <a:r>
              <a:rPr lang="ru-RU" sz="1200" b="1" i="0" kern="1200" dirty="0" smtClean="0">
                <a:solidFill>
                  <a:schemeClr val="tx1"/>
                </a:solidFill>
                <a:latin typeface="Times New Roman" pitchFamily="18" charset="0"/>
                <a:ea typeface="+mn-ea"/>
                <a:cs typeface="+mn-cs"/>
              </a:rPr>
              <a:t>анализ </a:t>
            </a:r>
            <a:r>
              <a:rPr lang="ru-RU" sz="1200" b="1" i="0" kern="1200" dirty="0" smtClean="0">
                <a:solidFill>
                  <a:schemeClr val="tx1"/>
                </a:solidFill>
                <a:latin typeface="Times New Roman" pitchFamily="18" charset="0"/>
                <a:ea typeface="+mn-ea"/>
                <a:cs typeface="+mn-cs"/>
              </a:rPr>
              <a:t>–</a:t>
            </a:r>
            <a:r>
              <a:rPr lang="ru-RU" sz="1200" b="1" i="0" kern="1200" baseline="0" dirty="0" smtClean="0">
                <a:solidFill>
                  <a:schemeClr val="tx1"/>
                </a:solidFill>
                <a:latin typeface="Times New Roman" pitchFamily="18" charset="0"/>
                <a:ea typeface="+mn-ea"/>
                <a:cs typeface="+mn-cs"/>
              </a:rPr>
              <a:t> для них.</a:t>
            </a:r>
            <a:r>
              <a:rPr lang="ru-RU" b="1" dirty="0" smtClean="0"/>
              <a:t/>
            </a:r>
            <a:br>
              <a:rPr lang="ru-RU" b="1" dirty="0" smtClean="0"/>
            </a:br>
            <a:r>
              <a:rPr lang="ru-RU" b="1" dirty="0" smtClean="0"/>
              <a:t/>
            </a:r>
            <a:br>
              <a:rPr lang="ru-RU" b="1" dirty="0" smtClean="0"/>
            </a:br>
            <a:r>
              <a:rPr lang="ru-RU" sz="1200" b="1" i="0" kern="1200" dirty="0" smtClean="0">
                <a:solidFill>
                  <a:schemeClr val="tx1"/>
                </a:solidFill>
                <a:latin typeface="Times New Roman" pitchFamily="18" charset="0"/>
                <a:ea typeface="+mn-ea"/>
                <a:cs typeface="+mn-cs"/>
              </a:rPr>
              <a:t>Обратите </a:t>
            </a:r>
            <a:r>
              <a:rPr lang="ru-RU" sz="1200" b="1" i="0" kern="1200" dirty="0" smtClean="0">
                <a:solidFill>
                  <a:schemeClr val="tx1"/>
                </a:solidFill>
                <a:latin typeface="Times New Roman" pitchFamily="18" charset="0"/>
                <a:ea typeface="+mn-ea"/>
                <a:cs typeface="+mn-cs"/>
              </a:rPr>
              <a:t>внимание</a:t>
            </a:r>
            <a:r>
              <a:rPr lang="ru-RU" sz="1200" b="1" i="0" kern="1200" baseline="0" dirty="0" smtClean="0">
                <a:solidFill>
                  <a:schemeClr val="tx1"/>
                </a:solidFill>
                <a:latin typeface="Times New Roman" pitchFamily="18" charset="0"/>
                <a:ea typeface="+mn-ea"/>
                <a:cs typeface="+mn-cs"/>
              </a:rPr>
              <a:t> на то, </a:t>
            </a:r>
            <a:r>
              <a:rPr lang="ru-RU" sz="1200" b="1" i="0" kern="1200" dirty="0" smtClean="0">
                <a:solidFill>
                  <a:schemeClr val="tx1"/>
                </a:solidFill>
                <a:latin typeface="Times New Roman" pitchFamily="18" charset="0"/>
                <a:ea typeface="+mn-ea"/>
                <a:cs typeface="+mn-cs"/>
              </a:rPr>
              <a:t>что</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также как </a:t>
            </a:r>
            <a:r>
              <a:rPr lang="ru-RU" sz="1200" b="1" i="0" kern="1200" dirty="0" smtClean="0">
                <a:solidFill>
                  <a:schemeClr val="tx1"/>
                </a:solidFill>
                <a:latin typeface="Times New Roman" pitchFamily="18" charset="0"/>
                <a:ea typeface="+mn-ea"/>
                <a:cs typeface="+mn-cs"/>
              </a:rPr>
              <a:t>мы </a:t>
            </a:r>
            <a:r>
              <a:rPr lang="ru-RU" sz="1200" b="1" i="0" kern="1200" dirty="0" smtClean="0">
                <a:solidFill>
                  <a:schemeClr val="tx1"/>
                </a:solidFill>
                <a:latin typeface="Times New Roman" pitchFamily="18" charset="0"/>
                <a:ea typeface="+mn-ea"/>
                <a:cs typeface="+mn-cs"/>
              </a:rPr>
              <a:t>рассматривали</a:t>
            </a:r>
            <a:r>
              <a:rPr lang="ru-RU" sz="1200" b="1" i="0" kern="1200" baseline="0" dirty="0" smtClean="0">
                <a:solidFill>
                  <a:schemeClr val="tx1"/>
                </a:solidFill>
                <a:latin typeface="Times New Roman" pitchFamily="18" charset="0"/>
                <a:ea typeface="+mn-ea"/>
                <a:cs typeface="+mn-cs"/>
              </a:rPr>
              <a:t> с практической точки зрения уроки «Объединяющая благодать» для детей возраста 6-9 лет, </a:t>
            </a:r>
            <a:r>
              <a:rPr lang="ru-RU" sz="1200" b="1" i="0" kern="1200" dirty="0" smtClean="0">
                <a:solidFill>
                  <a:schemeClr val="tx1"/>
                </a:solidFill>
                <a:latin typeface="Times New Roman" pitchFamily="18" charset="0"/>
                <a:ea typeface="+mn-ea"/>
                <a:cs typeface="+mn-cs"/>
              </a:rPr>
              <a:t>мы охватили </a:t>
            </a:r>
            <a:r>
              <a:rPr lang="ru-RU" sz="1200" b="1" i="0" kern="1200" dirty="0" smtClean="0">
                <a:solidFill>
                  <a:schemeClr val="tx1"/>
                </a:solidFill>
                <a:latin typeface="Times New Roman" pitchFamily="18" charset="0"/>
                <a:ea typeface="+mn-ea"/>
                <a:cs typeface="+mn-cs"/>
              </a:rPr>
              <a:t>все четыре </a:t>
            </a:r>
            <a:r>
              <a:rPr lang="ru-RU" sz="1200" b="1" i="0" kern="1200" dirty="0" smtClean="0">
                <a:solidFill>
                  <a:schemeClr val="tx1"/>
                </a:solidFill>
                <a:latin typeface="Times New Roman" pitchFamily="18" charset="0"/>
                <a:ea typeface="+mn-ea"/>
                <a:cs typeface="+mn-cs"/>
              </a:rPr>
              <a:t>стиля </a:t>
            </a:r>
            <a:r>
              <a:rPr lang="ru-RU" sz="1200" b="1" i="0" kern="1200" dirty="0" smtClean="0">
                <a:solidFill>
                  <a:schemeClr val="tx1"/>
                </a:solidFill>
                <a:latin typeface="Times New Roman" pitchFamily="18" charset="0"/>
                <a:ea typeface="+mn-ea"/>
                <a:cs typeface="+mn-cs"/>
              </a:rPr>
              <a:t>обучения </a:t>
            </a:r>
            <a:r>
              <a:rPr lang="ru-RU" sz="1200" b="1" i="0" kern="1200" dirty="0" smtClean="0">
                <a:solidFill>
                  <a:schemeClr val="tx1"/>
                </a:solidFill>
                <a:latin typeface="Times New Roman" pitchFamily="18" charset="0"/>
                <a:ea typeface="+mn-ea"/>
                <a:cs typeface="+mn-cs"/>
              </a:rPr>
              <a:t>(на </a:t>
            </a:r>
            <a:r>
              <a:rPr lang="ru-RU" sz="1200" b="1" i="0" kern="1200" dirty="0" smtClean="0">
                <a:solidFill>
                  <a:schemeClr val="tx1"/>
                </a:solidFill>
                <a:latin typeface="Times New Roman" pitchFamily="18" charset="0"/>
                <a:ea typeface="+mn-ea"/>
                <a:cs typeface="+mn-cs"/>
              </a:rPr>
              <a:t>графике), </a:t>
            </a:r>
            <a:r>
              <a:rPr lang="ru-RU" sz="1200" b="1" i="0" kern="1200" dirty="0" smtClean="0">
                <a:solidFill>
                  <a:schemeClr val="tx1"/>
                </a:solidFill>
                <a:latin typeface="Times New Roman" pitchFamily="18" charset="0"/>
                <a:ea typeface="+mn-ea"/>
                <a:cs typeface="+mn-cs"/>
              </a:rPr>
              <a:t>каждый</a:t>
            </a:r>
            <a:r>
              <a:rPr lang="ru-RU" sz="1200" b="1" i="0" kern="1200" baseline="0" dirty="0" smtClean="0">
                <a:solidFill>
                  <a:schemeClr val="tx1"/>
                </a:solidFill>
                <a:latin typeface="Times New Roman" pitchFamily="18" charset="0"/>
                <a:ea typeface="+mn-ea"/>
                <a:cs typeface="+mn-cs"/>
              </a:rPr>
              <a:t> из которых </a:t>
            </a:r>
            <a:r>
              <a:rPr lang="ru-RU" sz="1200" b="1" i="0" kern="1200" dirty="0" smtClean="0">
                <a:solidFill>
                  <a:schemeClr val="tx1"/>
                </a:solidFill>
                <a:latin typeface="Times New Roman" pitchFamily="18" charset="0"/>
                <a:ea typeface="+mn-ea"/>
                <a:cs typeface="+mn-cs"/>
              </a:rPr>
              <a:t>соответствует 8 способам</a:t>
            </a:r>
            <a:r>
              <a:rPr lang="ru-RU" sz="1200" b="1" i="0" kern="1200" baseline="0" dirty="0" smtClean="0">
                <a:solidFill>
                  <a:schemeClr val="tx1"/>
                </a:solidFill>
                <a:latin typeface="Times New Roman" pitchFamily="18" charset="0"/>
                <a:ea typeface="+mn-ea"/>
                <a:cs typeface="+mn-cs"/>
              </a:rPr>
              <a:t> мышления по теории Множественного интеллекта</a:t>
            </a:r>
            <a:r>
              <a:rPr lang="ru-RU" sz="1200" b="1" i="0" kern="1200" dirty="0" smtClean="0">
                <a:solidFill>
                  <a:schemeClr val="tx1"/>
                </a:solidFill>
                <a:latin typeface="Times New Roman" pitchFamily="18" charset="0"/>
                <a:ea typeface="+mn-ea"/>
                <a:cs typeface="+mn-cs"/>
              </a:rPr>
              <a:t>. И</a:t>
            </a:r>
            <a:r>
              <a:rPr lang="ru-RU" sz="1200" b="1" i="0" kern="1200" baseline="0" dirty="0" smtClean="0">
                <a:solidFill>
                  <a:schemeClr val="tx1"/>
                </a:solidFill>
                <a:latin typeface="Times New Roman" pitchFamily="18" charset="0"/>
                <a:ea typeface="+mn-ea"/>
                <a:cs typeface="+mn-cs"/>
              </a:rPr>
              <a:t> всё это легло в основу уроков «Объединяющая благодать».</a:t>
            </a:r>
            <a:endParaRPr lang="ru-RU" sz="1200" b="1" i="0" kern="1200" dirty="0" smtClean="0">
              <a:solidFill>
                <a:schemeClr val="tx1"/>
              </a:solidFill>
              <a:latin typeface="Times New Roman" pitchFamily="18" charset="0"/>
              <a:ea typeface="+mn-ea"/>
              <a:cs typeface="+mn-cs"/>
            </a:endParaRPr>
          </a:p>
          <a:p>
            <a:r>
              <a:rPr lang="ru-RU" dirty="0" smtClean="0"/>
              <a:t/>
            </a:r>
            <a:br>
              <a:rPr lang="ru-RU" dirty="0" smtClean="0"/>
            </a:br>
            <a:r>
              <a:rPr lang="ru-RU" sz="1200" b="0" i="0" kern="1200" dirty="0" smtClean="0">
                <a:solidFill>
                  <a:schemeClr val="tx1"/>
                </a:solidFill>
                <a:latin typeface="Times New Roman" pitchFamily="18" charset="0"/>
                <a:ea typeface="+mn-ea"/>
                <a:cs typeface="+mn-cs"/>
              </a:rPr>
              <a:t>(</a:t>
            </a:r>
            <a:r>
              <a:rPr lang="ru-RU" sz="1200" b="0" i="0" kern="1200" dirty="0" smtClean="0">
                <a:solidFill>
                  <a:schemeClr val="tx1"/>
                </a:solidFill>
                <a:latin typeface="Times New Roman" pitchFamily="18" charset="0"/>
                <a:ea typeface="+mn-ea"/>
                <a:cs typeface="+mn-cs"/>
              </a:rPr>
              <a:t>УКАЖИТЕ</a:t>
            </a:r>
            <a:r>
              <a:rPr lang="ru-RU" sz="1200" b="0" i="0" kern="1200" baseline="0" dirty="0" smtClean="0">
                <a:solidFill>
                  <a:schemeClr val="tx1"/>
                </a:solidFill>
                <a:latin typeface="Times New Roman" pitchFamily="18" charset="0"/>
                <a:ea typeface="+mn-ea"/>
                <a:cs typeface="+mn-cs"/>
              </a:rPr>
              <a:t> НА ДОСКУ, </a:t>
            </a:r>
            <a:r>
              <a:rPr lang="ru-RU" sz="1200" b="0" i="0" kern="1200" dirty="0" smtClean="0">
                <a:solidFill>
                  <a:schemeClr val="tx1"/>
                </a:solidFill>
                <a:latin typeface="Times New Roman" pitchFamily="18" charset="0"/>
                <a:ea typeface="+mn-ea"/>
                <a:cs typeface="+mn-cs"/>
              </a:rPr>
              <a:t>ПОДЧЕРКИВАЯ </a:t>
            </a:r>
            <a:r>
              <a:rPr lang="ru-RU" sz="1200" b="0" i="0" kern="1200" dirty="0" smtClean="0">
                <a:solidFill>
                  <a:schemeClr val="tx1"/>
                </a:solidFill>
                <a:latin typeface="Times New Roman" pitchFamily="18" charset="0"/>
                <a:ea typeface="+mn-ea"/>
                <a:cs typeface="+mn-cs"/>
              </a:rPr>
              <a:t>ЧАСТИ УРОКА И </a:t>
            </a:r>
            <a:r>
              <a:rPr lang="ru-RU" sz="1200" b="0" i="0" kern="1200" dirty="0" smtClean="0">
                <a:solidFill>
                  <a:schemeClr val="tx1"/>
                </a:solidFill>
                <a:latin typeface="Times New Roman" pitchFamily="18" charset="0"/>
                <a:ea typeface="+mn-ea"/>
                <a:cs typeface="+mn-cs"/>
              </a:rPr>
              <a:t>СВЯЗАННЫЕ С</a:t>
            </a:r>
            <a:r>
              <a:rPr lang="ru-RU" sz="1200" b="0" i="0" kern="1200" baseline="0" dirty="0" smtClean="0">
                <a:solidFill>
                  <a:schemeClr val="tx1"/>
                </a:solidFill>
                <a:latin typeface="Times New Roman" pitchFamily="18" charset="0"/>
                <a:ea typeface="+mn-ea"/>
                <a:cs typeface="+mn-cs"/>
              </a:rPr>
              <a:t> НИМ</a:t>
            </a:r>
            <a:r>
              <a:rPr lang="ru-RU" sz="1200" b="0" i="0" kern="1200" dirty="0" smtClean="0">
                <a:solidFill>
                  <a:schemeClr val="tx1"/>
                </a:solidFill>
                <a:latin typeface="Times New Roman" pitchFamily="18" charset="0"/>
                <a:ea typeface="+mn-ea"/>
                <a:cs typeface="+mn-cs"/>
              </a:rPr>
              <a:t> СТИЛИ </a:t>
            </a:r>
            <a:r>
              <a:rPr lang="ru-RU" sz="1200" b="0" i="0" kern="1200" dirty="0" smtClean="0">
                <a:solidFill>
                  <a:schemeClr val="tx1"/>
                </a:solidFill>
                <a:latin typeface="Times New Roman" pitchFamily="18" charset="0"/>
                <a:ea typeface="+mn-ea"/>
                <a:cs typeface="+mn-cs"/>
              </a:rPr>
              <a:t>ОБУЧЕНИЯ.)</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59395"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endParaRPr lang="ru-RU" b="1" dirty="0" smtClean="0">
              <a:latin typeface="Tahoma" pitchFamily="34" charset="0"/>
            </a:endParaRPr>
          </a:p>
          <a:p>
            <a:r>
              <a:rPr lang="ru-RU" sz="1200" b="1" i="0" kern="1200" dirty="0" smtClean="0">
                <a:solidFill>
                  <a:schemeClr val="tx1"/>
                </a:solidFill>
                <a:latin typeface="Times New Roman" pitchFamily="18" charset="0"/>
                <a:ea typeface="+mn-ea"/>
                <a:cs typeface="+mn-cs"/>
              </a:rPr>
              <a:t>Когда мы объединяем стили обучения и теорию множественного интеллекта, мы объединяем всё лучшее, что есть в нашем распоряжении для </a:t>
            </a:r>
            <a:r>
              <a:rPr lang="ru-RU" sz="1200" b="1" i="0" kern="1200" dirty="0" smtClean="0">
                <a:solidFill>
                  <a:schemeClr val="tx1"/>
                </a:solidFill>
                <a:latin typeface="Times New Roman" pitchFamily="18" charset="0"/>
                <a:ea typeface="+mn-ea"/>
                <a:cs typeface="+mn-cs"/>
              </a:rPr>
              <a:t>привлечения </a:t>
            </a:r>
            <a:r>
              <a:rPr lang="ru-RU" sz="1200" b="1" i="0" kern="1200" dirty="0" smtClean="0">
                <a:solidFill>
                  <a:schemeClr val="tx1"/>
                </a:solidFill>
                <a:latin typeface="Times New Roman" pitchFamily="18" charset="0"/>
                <a:ea typeface="+mn-ea"/>
                <a:cs typeface="+mn-cs"/>
              </a:rPr>
              <a:t>ВСЕХ обучающихся со</a:t>
            </a:r>
            <a:r>
              <a:rPr lang="ru-RU" sz="1200" b="1" i="0" kern="1200" baseline="0" dirty="0" smtClean="0">
                <a:solidFill>
                  <a:schemeClr val="tx1"/>
                </a:solidFill>
                <a:latin typeface="Times New Roman" pitchFamily="18" charset="0"/>
                <a:ea typeface="+mn-ea"/>
                <a:cs typeface="+mn-cs"/>
              </a:rPr>
              <a:t> ВСЕМИ их </a:t>
            </a:r>
            <a:r>
              <a:rPr lang="ru-RU" sz="1200" b="1" i="0" kern="1200" dirty="0" smtClean="0">
                <a:solidFill>
                  <a:schemeClr val="tx1"/>
                </a:solidFill>
                <a:latin typeface="Times New Roman" pitchFamily="18" charset="0"/>
                <a:ea typeface="+mn-ea"/>
                <a:cs typeface="+mn-cs"/>
              </a:rPr>
              <a:t>различными</a:t>
            </a:r>
            <a:r>
              <a:rPr lang="ru-RU" sz="1200" b="1" i="0" kern="1200" baseline="0" dirty="0" smtClean="0">
                <a:solidFill>
                  <a:schemeClr val="tx1"/>
                </a:solidFill>
                <a:latin typeface="Times New Roman" pitchFamily="18" charset="0"/>
                <a:ea typeface="+mn-ea"/>
                <a:cs typeface="+mn-cs"/>
              </a:rPr>
              <a:t> точками </a:t>
            </a:r>
            <a:r>
              <a:rPr lang="ru-RU" sz="1200" b="1" i="0" kern="1200" dirty="0" smtClean="0">
                <a:solidFill>
                  <a:schemeClr val="tx1"/>
                </a:solidFill>
                <a:latin typeface="Times New Roman" pitchFamily="18" charset="0"/>
                <a:ea typeface="+mn-ea"/>
                <a:cs typeface="+mn-cs"/>
              </a:rPr>
              <a:t>зрения </a:t>
            </a:r>
            <a:r>
              <a:rPr lang="ru-RU" sz="1200" b="1" i="0" kern="1200" dirty="0" smtClean="0">
                <a:solidFill>
                  <a:schemeClr val="tx1"/>
                </a:solidFill>
                <a:latin typeface="Times New Roman" pitchFamily="18" charset="0"/>
                <a:ea typeface="+mn-ea"/>
                <a:cs typeface="+mn-cs"/>
              </a:rPr>
              <a:t>«за стол</a:t>
            </a:r>
            <a:r>
              <a:rPr lang="ru-RU" sz="1200" b="1" i="0" kern="1200" baseline="0" dirty="0" smtClean="0">
                <a:solidFill>
                  <a:schemeClr val="tx1"/>
                </a:solidFill>
                <a:latin typeface="Times New Roman" pitchFamily="18" charset="0"/>
                <a:ea typeface="+mn-ea"/>
                <a:cs typeface="+mn-cs"/>
              </a:rPr>
              <a:t> переговоров</a:t>
            </a:r>
            <a:r>
              <a:rPr lang="ru-RU" sz="1200" b="1" i="0" kern="1200" baseline="0" dirty="0" smtClean="0">
                <a:solidFill>
                  <a:schemeClr val="tx1"/>
                </a:solidFill>
                <a:latin typeface="Times New Roman" pitchFamily="18" charset="0"/>
                <a:ea typeface="+mn-ea"/>
                <a:cs typeface="+mn-cs"/>
              </a:rPr>
              <a:t>»</a:t>
            </a:r>
            <a:r>
              <a:rPr lang="ru-RU" sz="1200" b="1" i="0" kern="1200" dirty="0" smtClean="0">
                <a:solidFill>
                  <a:schemeClr val="tx1"/>
                </a:solidFill>
                <a:latin typeface="Times New Roman" pitchFamily="18" charset="0"/>
                <a:ea typeface="+mn-ea"/>
                <a:cs typeface="+mn-cs"/>
              </a:rPr>
              <a:t> в </a:t>
            </a:r>
            <a:r>
              <a:rPr lang="ru-RU" sz="1200" b="1" i="0" kern="1200" dirty="0" smtClean="0">
                <a:solidFill>
                  <a:schemeClr val="tx1"/>
                </a:solidFill>
                <a:latin typeface="Times New Roman" pitchFamily="18" charset="0"/>
                <a:ea typeface="+mn-ea"/>
                <a:cs typeface="+mn-cs"/>
              </a:rPr>
              <a:t>нашем доме </a:t>
            </a:r>
            <a:r>
              <a:rPr lang="ru-RU" sz="1200" b="1" i="0" kern="1200" dirty="0" smtClean="0">
                <a:solidFill>
                  <a:schemeClr val="tx1"/>
                </a:solidFill>
                <a:latin typeface="Times New Roman" pitchFamily="18" charset="0"/>
                <a:ea typeface="+mn-ea"/>
                <a:cs typeface="+mn-cs"/>
              </a:rPr>
              <a:t>изучения Слова Божья.</a:t>
            </a:r>
            <a:r>
              <a:rPr lang="ru-RU" b="1" dirty="0" smtClean="0"/>
              <a:t/>
            </a:r>
            <a:br>
              <a:rPr lang="ru-RU" b="1" dirty="0" smtClean="0"/>
            </a:br>
            <a:r>
              <a:rPr lang="ru-RU" b="1" dirty="0" smtClean="0"/>
              <a:t/>
            </a:r>
            <a:br>
              <a:rPr lang="ru-RU" b="1" dirty="0" smtClean="0"/>
            </a:br>
            <a:r>
              <a:rPr lang="ru-RU" sz="1200" b="1" i="0" kern="1200" dirty="0" smtClean="0">
                <a:solidFill>
                  <a:schemeClr val="tx1"/>
                </a:solidFill>
                <a:latin typeface="Times New Roman" pitchFamily="18" charset="0"/>
                <a:ea typeface="+mn-ea"/>
                <a:cs typeface="+mn-cs"/>
              </a:rPr>
              <a:t>Этот</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сплав, соединение стилей </a:t>
            </a:r>
            <a:r>
              <a:rPr lang="ru-RU" sz="1200" b="1" i="0" kern="1200" dirty="0" smtClean="0">
                <a:solidFill>
                  <a:schemeClr val="tx1"/>
                </a:solidFill>
                <a:latin typeface="Times New Roman" pitchFamily="18" charset="0"/>
                <a:ea typeface="+mn-ea"/>
                <a:cs typeface="+mn-cs"/>
              </a:rPr>
              <a:t>поможет </a:t>
            </a:r>
            <a:r>
              <a:rPr lang="ru-RU" sz="1200" b="1" i="0" kern="1200" dirty="0" smtClean="0">
                <a:solidFill>
                  <a:schemeClr val="tx1"/>
                </a:solidFill>
                <a:latin typeface="Times New Roman" pitchFamily="18" charset="0"/>
                <a:ea typeface="+mn-ea"/>
                <a:cs typeface="+mn-cs"/>
              </a:rPr>
              <a:t>учителям понимать </a:t>
            </a:r>
            <a:r>
              <a:rPr lang="ru-RU" sz="1200" b="1" i="0" kern="1200" dirty="0" smtClean="0">
                <a:solidFill>
                  <a:schemeClr val="tx1"/>
                </a:solidFill>
                <a:latin typeface="Times New Roman" pitchFamily="18" charset="0"/>
                <a:ea typeface="+mn-ea"/>
                <a:cs typeface="+mn-cs"/>
              </a:rPr>
              <a:t>важность различия </a:t>
            </a:r>
            <a:r>
              <a:rPr lang="ru-RU" sz="1200" b="1" i="0" kern="1200" dirty="0" smtClean="0">
                <a:solidFill>
                  <a:schemeClr val="tx1"/>
                </a:solidFill>
                <a:latin typeface="Times New Roman" pitchFamily="18" charset="0"/>
                <a:ea typeface="+mn-ea"/>
                <a:cs typeface="+mn-cs"/>
              </a:rPr>
              <a:t>между </a:t>
            </a:r>
            <a:r>
              <a:rPr lang="ru-RU" sz="1200" b="1" i="0" kern="1200" dirty="0" smtClean="0">
                <a:solidFill>
                  <a:schemeClr val="tx1"/>
                </a:solidFill>
                <a:latin typeface="Times New Roman" pitchFamily="18" charset="0"/>
                <a:ea typeface="+mn-ea"/>
                <a:cs typeface="+mn-cs"/>
              </a:rPr>
              <a:t>людьми,</a:t>
            </a:r>
            <a:r>
              <a:rPr lang="ru-RU" sz="1200" b="1" i="0" kern="1200" baseline="0" dirty="0" smtClean="0">
                <a:solidFill>
                  <a:schemeClr val="tx1"/>
                </a:solidFill>
                <a:latin typeface="Times New Roman" pitchFamily="18" charset="0"/>
                <a:ea typeface="+mn-ea"/>
                <a:cs typeface="+mn-cs"/>
              </a:rPr>
              <a:t> их восприятия </a:t>
            </a:r>
            <a:r>
              <a:rPr lang="ru-RU" sz="1200" b="1" i="0" kern="1200" dirty="0" smtClean="0">
                <a:solidFill>
                  <a:schemeClr val="tx1"/>
                </a:solidFill>
                <a:latin typeface="Times New Roman" pitchFamily="18" charset="0"/>
                <a:ea typeface="+mn-ea"/>
                <a:cs typeface="+mn-cs"/>
              </a:rPr>
              <a:t>и </a:t>
            </a:r>
            <a:r>
              <a:rPr lang="ru-RU" sz="1200" b="1" i="0" kern="1200" dirty="0" smtClean="0">
                <a:solidFill>
                  <a:schemeClr val="tx1"/>
                </a:solidFill>
                <a:latin typeface="Times New Roman" pitchFamily="18" charset="0"/>
                <a:ea typeface="+mn-ea"/>
                <a:cs typeface="+mn-cs"/>
              </a:rPr>
              <a:t>выработать серьёзный</a:t>
            </a:r>
            <a:r>
              <a:rPr lang="ru-RU" sz="1200" b="1" i="0" kern="1200" baseline="0" dirty="0" smtClean="0">
                <a:solidFill>
                  <a:schemeClr val="tx1"/>
                </a:solidFill>
                <a:latin typeface="Times New Roman" pitchFamily="18" charset="0"/>
                <a:ea typeface="+mn-ea"/>
                <a:cs typeface="+mn-cs"/>
              </a:rPr>
              <a:t> и</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самое главное взвешенный </a:t>
            </a:r>
            <a:r>
              <a:rPr lang="ru-RU" sz="1200" b="1" i="0" kern="1200" dirty="0" smtClean="0">
                <a:solidFill>
                  <a:schemeClr val="tx1"/>
                </a:solidFill>
                <a:latin typeface="Times New Roman" pitchFamily="18" charset="0"/>
                <a:ea typeface="+mn-ea"/>
                <a:cs typeface="+mn-cs"/>
              </a:rPr>
              <a:t>подход в</a:t>
            </a:r>
            <a:r>
              <a:rPr lang="ru-RU" sz="1200" b="1" i="0" kern="1200" baseline="0" dirty="0" smtClean="0">
                <a:solidFill>
                  <a:schemeClr val="tx1"/>
                </a:solidFill>
                <a:latin typeface="Times New Roman" pitchFamily="18" charset="0"/>
                <a:ea typeface="+mn-ea"/>
                <a:cs typeface="+mn-cs"/>
              </a:rPr>
              <a:t> служении каждому</a:t>
            </a:r>
            <a:r>
              <a:rPr lang="ru-RU" sz="1200" b="1" i="0" kern="1200" dirty="0" smtClean="0">
                <a:solidFill>
                  <a:schemeClr val="tx1"/>
                </a:solidFill>
                <a:latin typeface="Times New Roman" pitchFamily="18" charset="0"/>
                <a:ea typeface="+mn-ea"/>
                <a:cs typeface="+mn-cs"/>
              </a:rPr>
              <a:t> человеку.</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60419" name="Rectangle 1027"/>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r>
              <a:rPr lang="ru-RU" sz="1200" b="1" i="0" kern="1200" dirty="0" smtClean="0">
                <a:solidFill>
                  <a:schemeClr val="tx1"/>
                </a:solidFill>
                <a:latin typeface="Times New Roman" pitchFamily="18" charset="0"/>
                <a:ea typeface="+mn-ea"/>
                <a:cs typeface="+mn-cs"/>
              </a:rPr>
              <a:t>Один из лучших способов узнать, успешно ли мы внедрили четыре стиля обучения и идею</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множественного интеллекта </a:t>
            </a:r>
            <a:r>
              <a:rPr lang="ru-RU" sz="1200" b="1" i="0" kern="1200" dirty="0" smtClean="0">
                <a:solidFill>
                  <a:schemeClr val="tx1"/>
                </a:solidFill>
                <a:latin typeface="Times New Roman" pitchFamily="18" charset="0"/>
                <a:ea typeface="+mn-ea"/>
                <a:cs typeface="+mn-cs"/>
              </a:rPr>
              <a:t>в нашем </a:t>
            </a:r>
            <a:r>
              <a:rPr lang="ru-RU" sz="1200" b="1" i="0" kern="1200" dirty="0" smtClean="0">
                <a:solidFill>
                  <a:schemeClr val="tx1"/>
                </a:solidFill>
                <a:latin typeface="Times New Roman" pitchFamily="18" charset="0"/>
                <a:ea typeface="+mn-ea"/>
                <a:cs typeface="+mn-cs"/>
              </a:rPr>
              <a:t>служении обучения, </a:t>
            </a:r>
            <a:r>
              <a:rPr lang="ru-RU" sz="1200" b="1" i="0" kern="1200" dirty="0" smtClean="0">
                <a:solidFill>
                  <a:schemeClr val="tx1"/>
                </a:solidFill>
                <a:latin typeface="Times New Roman" pitchFamily="18" charset="0"/>
                <a:ea typeface="+mn-ea"/>
                <a:cs typeface="+mn-cs"/>
              </a:rPr>
              <a:t>если мы ответим</a:t>
            </a:r>
            <a:r>
              <a:rPr lang="ru-RU" sz="1200" b="1" i="0" kern="1200" baseline="0" dirty="0" smtClean="0">
                <a:solidFill>
                  <a:schemeClr val="tx1"/>
                </a:solidFill>
                <a:latin typeface="Times New Roman" pitchFamily="18" charset="0"/>
                <a:ea typeface="+mn-ea"/>
                <a:cs typeface="+mn-cs"/>
              </a:rPr>
              <a:t> на вопрос: «Нравится ли </a:t>
            </a:r>
            <a:r>
              <a:rPr lang="ru-RU" sz="1200" b="1" i="0" kern="1200" baseline="0" dirty="0" smtClean="0">
                <a:solidFill>
                  <a:schemeClr val="tx1"/>
                </a:solidFill>
                <a:latin typeface="Times New Roman" pitchFamily="18" charset="0"/>
                <a:ea typeface="+mn-ea"/>
                <a:cs typeface="+mn-cs"/>
              </a:rPr>
              <a:t>это тем, кого мы обучаем и </a:t>
            </a:r>
            <a:r>
              <a:rPr lang="ru-RU" sz="1200" b="1" i="0" kern="1200" baseline="0" dirty="0" smtClean="0">
                <a:solidFill>
                  <a:schemeClr val="tx1"/>
                </a:solidFill>
                <a:latin typeface="Times New Roman" pitchFamily="18" charset="0"/>
                <a:ea typeface="+mn-ea"/>
                <a:cs typeface="+mn-cs"/>
              </a:rPr>
              <a:t>интересно </a:t>
            </a:r>
            <a:r>
              <a:rPr lang="ru-RU" sz="1200" b="1" i="0" kern="1200" baseline="0" dirty="0" smtClean="0">
                <a:solidFill>
                  <a:schemeClr val="tx1"/>
                </a:solidFill>
                <a:latin typeface="Times New Roman" pitchFamily="18" charset="0"/>
                <a:ea typeface="+mn-ea"/>
                <a:cs typeface="+mn-cs"/>
              </a:rPr>
              <a:t>ли им?» </a:t>
            </a:r>
            <a:r>
              <a:rPr lang="ru-RU" sz="1200" b="1" i="0" kern="1200" dirty="0" smtClean="0">
                <a:solidFill>
                  <a:schemeClr val="tx1"/>
                </a:solidFill>
                <a:latin typeface="Times New Roman" pitchFamily="18" charset="0"/>
                <a:ea typeface="+mn-ea"/>
                <a:cs typeface="+mn-cs"/>
              </a:rPr>
              <a:t>(Конечно, мы не должны </a:t>
            </a:r>
            <a:r>
              <a:rPr lang="ru-RU" sz="1200" b="1" i="0" kern="1200" dirty="0" smtClean="0">
                <a:solidFill>
                  <a:schemeClr val="tx1"/>
                </a:solidFill>
                <a:latin typeface="Times New Roman" pitchFamily="18" charset="0"/>
                <a:ea typeface="+mn-ea"/>
                <a:cs typeface="+mn-cs"/>
              </a:rPr>
              <a:t>впадать в крайности:</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обеднять</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или каким-то образом умалять </a:t>
            </a:r>
            <a:r>
              <a:rPr lang="ru-RU" sz="1200" b="1" i="0" kern="1200" dirty="0" smtClean="0">
                <a:solidFill>
                  <a:schemeClr val="tx1"/>
                </a:solidFill>
                <a:latin typeface="Times New Roman" pitchFamily="18" charset="0"/>
                <a:ea typeface="+mn-ea"/>
                <a:cs typeface="+mn-cs"/>
              </a:rPr>
              <a:t>истину!)</a:t>
            </a:r>
            <a:r>
              <a:rPr lang="ru-RU" b="1" dirty="0" smtClean="0"/>
              <a:t/>
            </a:r>
            <a:br>
              <a:rPr lang="ru-RU" b="1" dirty="0" smtClean="0"/>
            </a:br>
            <a:r>
              <a:rPr lang="ru-RU" b="1" dirty="0" smtClean="0"/>
              <a:t/>
            </a:r>
            <a:br>
              <a:rPr lang="ru-RU" b="1" dirty="0" smtClean="0"/>
            </a:br>
            <a:r>
              <a:rPr lang="ru-RU" b="1" dirty="0" smtClean="0"/>
              <a:t>«</a:t>
            </a:r>
            <a:r>
              <a:rPr lang="ru-RU" sz="1200" b="1" i="0" kern="1200" dirty="0" smtClean="0">
                <a:solidFill>
                  <a:schemeClr val="tx1"/>
                </a:solidFill>
                <a:latin typeface="Times New Roman" pitchFamily="18" charset="0"/>
                <a:ea typeface="+mn-ea"/>
                <a:cs typeface="+mn-cs"/>
              </a:rPr>
              <a:t>ЗНАЯ», «ДЕЛАЯ», и «ЧУВСТВУЯ»</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 всё</a:t>
            </a:r>
            <a:r>
              <a:rPr lang="ru-RU" sz="1200" b="1" i="0" kern="1200" baseline="0" dirty="0" smtClean="0">
                <a:solidFill>
                  <a:schemeClr val="tx1"/>
                </a:solidFill>
                <a:latin typeface="Times New Roman" pitchFamily="18" charset="0"/>
                <a:ea typeface="+mn-ea"/>
                <a:cs typeface="+mn-cs"/>
              </a:rPr>
              <a:t> это</a:t>
            </a:r>
            <a:r>
              <a:rPr lang="ru-RU" sz="1200" b="1" i="0" kern="1200" dirty="0" smtClean="0">
                <a:solidFill>
                  <a:schemeClr val="tx1"/>
                </a:solidFill>
                <a:latin typeface="Times New Roman" pitchFamily="18" charset="0"/>
                <a:ea typeface="+mn-ea"/>
                <a:cs typeface="+mn-cs"/>
              </a:rPr>
              <a:t> важные составляющие обучения. Если наши участники</a:t>
            </a:r>
            <a:r>
              <a:rPr lang="ru-RU" sz="1200" b="1" i="0" kern="1200" baseline="0" dirty="0" smtClean="0">
                <a:solidFill>
                  <a:schemeClr val="tx1"/>
                </a:solidFill>
                <a:latin typeface="Times New Roman" pitchFamily="18" charset="0"/>
                <a:ea typeface="+mn-ea"/>
                <a:cs typeface="+mn-cs"/>
              </a:rPr>
              <a:t> класса</a:t>
            </a:r>
            <a:r>
              <a:rPr lang="ru-RU" sz="1200" b="1" i="0" kern="1200" dirty="0" smtClean="0">
                <a:solidFill>
                  <a:schemeClr val="tx1"/>
                </a:solidFill>
                <a:latin typeface="Times New Roman" pitchFamily="18" charset="0"/>
                <a:ea typeface="+mn-ea"/>
                <a:cs typeface="+mn-cs"/>
              </a:rPr>
              <a:t> чувствуют,</a:t>
            </a:r>
            <a:r>
              <a:rPr lang="ru-RU" sz="1200" b="1" i="0" kern="1200" baseline="0" dirty="0" smtClean="0">
                <a:solidFill>
                  <a:schemeClr val="tx1"/>
                </a:solidFill>
                <a:latin typeface="Times New Roman" pitchFamily="18" charset="0"/>
                <a:ea typeface="+mn-ea"/>
                <a:cs typeface="+mn-cs"/>
              </a:rPr>
              <a:t> что процесс </a:t>
            </a:r>
            <a:r>
              <a:rPr lang="ru-RU" sz="1200" b="1" i="0" kern="1200" dirty="0" smtClean="0">
                <a:solidFill>
                  <a:schemeClr val="tx1"/>
                </a:solidFill>
                <a:latin typeface="Times New Roman" pitchFamily="18" charset="0"/>
                <a:ea typeface="+mn-ea"/>
                <a:cs typeface="+mn-cs"/>
              </a:rPr>
              <a:t>обучения</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доставляет им удовольствие</a:t>
            </a:r>
            <a:r>
              <a:rPr lang="ru-RU" sz="1200" b="1" i="0" kern="1200" dirty="0" smtClean="0">
                <a:solidFill>
                  <a:schemeClr val="tx1"/>
                </a:solidFill>
                <a:latin typeface="Times New Roman" pitchFamily="18" charset="0"/>
                <a:ea typeface="+mn-ea"/>
                <a:cs typeface="+mn-cs"/>
              </a:rPr>
              <a:t>, значит</a:t>
            </a:r>
            <a:r>
              <a:rPr lang="ru-RU" sz="1200" b="1" i="0" kern="1200" baseline="0" dirty="0" smtClean="0">
                <a:solidFill>
                  <a:schemeClr val="tx1"/>
                </a:solidFill>
                <a:latin typeface="Times New Roman" pitchFamily="18" charset="0"/>
                <a:ea typeface="+mn-ea"/>
                <a:cs typeface="+mn-cs"/>
              </a:rPr>
              <a:t> как постижение истины участниками, так и её принятие будет проходить успешнее, л</a:t>
            </a:r>
            <a:r>
              <a:rPr lang="ru-RU" sz="1200" b="1" i="0" kern="1200" dirty="0" smtClean="0">
                <a:solidFill>
                  <a:schemeClr val="tx1"/>
                </a:solidFill>
                <a:latin typeface="Times New Roman" pitchFamily="18" charset="0"/>
                <a:ea typeface="+mn-ea"/>
                <a:cs typeface="+mn-cs"/>
              </a:rPr>
              <a:t>учше и легче.</a:t>
            </a:r>
            <a:r>
              <a:rPr lang="ru-RU" b="1" dirty="0" smtClean="0"/>
              <a:t/>
            </a:r>
            <a:br>
              <a:rPr lang="ru-RU" b="1" dirty="0" smtClean="0"/>
            </a:br>
            <a:r>
              <a:rPr lang="ru-RU" b="1" dirty="0" smtClean="0"/>
              <a:t/>
            </a:r>
            <a:br>
              <a:rPr lang="ru-RU" b="1" dirty="0" smtClean="0"/>
            </a:br>
            <a:r>
              <a:rPr lang="ru-RU" sz="1200" b="1" i="0" kern="1200" dirty="0" smtClean="0">
                <a:solidFill>
                  <a:schemeClr val="tx1"/>
                </a:solidFill>
                <a:latin typeface="Times New Roman" pitchFamily="18" charset="0"/>
                <a:ea typeface="+mn-ea"/>
                <a:cs typeface="+mn-cs"/>
              </a:rPr>
              <a:t>В спектре ощущений между болью и удовольствиями, люди естественным</a:t>
            </a:r>
            <a:r>
              <a:rPr lang="ru-RU" sz="1200" b="1" i="0" kern="1200" baseline="0" dirty="0" smtClean="0">
                <a:solidFill>
                  <a:schemeClr val="tx1"/>
                </a:solidFill>
                <a:latin typeface="Times New Roman" pitchFamily="18" charset="0"/>
                <a:ea typeface="+mn-ea"/>
                <a:cs typeface="+mn-cs"/>
              </a:rPr>
              <a:t> образом</a:t>
            </a:r>
            <a:r>
              <a:rPr lang="ru-RU" sz="1200" b="1" i="0" kern="1200" dirty="0" smtClean="0">
                <a:solidFill>
                  <a:schemeClr val="tx1"/>
                </a:solidFill>
                <a:latin typeface="Times New Roman" pitchFamily="18" charset="0"/>
                <a:ea typeface="+mn-ea"/>
                <a:cs typeface="+mn-cs"/>
              </a:rPr>
              <a:t> стремятся избежать первого, всячески стремясь к</a:t>
            </a:r>
            <a:r>
              <a:rPr lang="ru-RU" sz="1200" b="1" i="0" kern="1200" baseline="0" dirty="0" smtClean="0">
                <a:solidFill>
                  <a:schemeClr val="tx1"/>
                </a:solidFill>
                <a:latin typeface="Times New Roman" pitchFamily="18" charset="0"/>
                <a:ea typeface="+mn-ea"/>
                <a:cs typeface="+mn-cs"/>
              </a:rPr>
              <a:t> тому, что доставляет им </a:t>
            </a:r>
            <a:r>
              <a:rPr lang="ru-RU" sz="1200" b="1" i="0" kern="1200" dirty="0" smtClean="0">
                <a:solidFill>
                  <a:schemeClr val="tx1"/>
                </a:solidFill>
                <a:latin typeface="Times New Roman" pitchFamily="18" charset="0"/>
                <a:ea typeface="+mn-ea"/>
                <a:cs typeface="+mn-cs"/>
              </a:rPr>
              <a:t>удовольствие.</a:t>
            </a:r>
            <a:r>
              <a:rPr lang="ru-RU" sz="1200" b="1" i="0" kern="1200" baseline="0" dirty="0" smtClean="0">
                <a:solidFill>
                  <a:schemeClr val="tx1"/>
                </a:solidFill>
                <a:latin typeface="Times New Roman" pitchFamily="18" charset="0"/>
                <a:ea typeface="+mn-ea"/>
                <a:cs typeface="+mn-cs"/>
              </a:rPr>
              <a:t> И его они хотят продлить как можно дольше.</a:t>
            </a:r>
            <a:r>
              <a:rPr lang="ru-RU" b="1" dirty="0" smtClean="0"/>
              <a:t/>
            </a:r>
            <a:br>
              <a:rPr lang="ru-RU" b="1" dirty="0" smtClean="0"/>
            </a:br>
            <a:r>
              <a:rPr lang="ru-RU" b="1" dirty="0" smtClean="0"/>
              <a:t/>
            </a:r>
            <a:br>
              <a:rPr lang="ru-RU" b="1" dirty="0" smtClean="0"/>
            </a:br>
            <a:r>
              <a:rPr lang="ru-RU" b="1" dirty="0" smtClean="0"/>
              <a:t>Однако</a:t>
            </a:r>
            <a:r>
              <a:rPr lang="ru-RU" b="1" baseline="0" dirty="0" smtClean="0"/>
              <a:t> известно, что </a:t>
            </a:r>
            <a:r>
              <a:rPr lang="ru-RU" sz="1200" b="1" i="0" kern="1200" dirty="0" smtClean="0">
                <a:solidFill>
                  <a:schemeClr val="tx1"/>
                </a:solidFill>
                <a:latin typeface="Times New Roman" pitchFamily="18" charset="0"/>
                <a:ea typeface="+mn-ea"/>
                <a:cs typeface="+mn-cs"/>
              </a:rPr>
              <a:t>«без </a:t>
            </a:r>
            <a:r>
              <a:rPr lang="ru-RU" sz="1200" b="1" i="0" kern="1200" dirty="0" smtClean="0">
                <a:solidFill>
                  <a:schemeClr val="tx1"/>
                </a:solidFill>
                <a:latin typeface="Times New Roman" pitchFamily="18" charset="0"/>
                <a:ea typeface="+mn-ea"/>
                <a:cs typeface="+mn-cs"/>
              </a:rPr>
              <a:t>боли ничего</a:t>
            </a:r>
            <a:r>
              <a:rPr lang="ru-RU" sz="1200" b="1" i="0" kern="1200" baseline="0" dirty="0" smtClean="0">
                <a:solidFill>
                  <a:schemeClr val="tx1"/>
                </a:solidFill>
                <a:latin typeface="Times New Roman" pitchFamily="18" charset="0"/>
                <a:ea typeface="+mn-ea"/>
                <a:cs typeface="+mn-cs"/>
              </a:rPr>
              <a:t> нельзя </a:t>
            </a:r>
            <a:r>
              <a:rPr lang="ru-RU" sz="1200" b="1" i="0" kern="1200" baseline="0" dirty="0" smtClean="0">
                <a:solidFill>
                  <a:schemeClr val="tx1"/>
                </a:solidFill>
                <a:latin typeface="Times New Roman" pitchFamily="18" charset="0"/>
                <a:ea typeface="+mn-ea"/>
                <a:cs typeface="+mn-cs"/>
              </a:rPr>
              <a:t>достигнуть (без труда, без затрат с нашей стороны)». </a:t>
            </a:r>
            <a:r>
              <a:rPr lang="ru-RU" sz="1200" b="1" i="0" kern="1200" dirty="0" smtClean="0">
                <a:solidFill>
                  <a:schemeClr val="tx1"/>
                </a:solidFill>
                <a:latin typeface="Times New Roman" pitchFamily="18" charset="0"/>
                <a:ea typeface="+mn-ea"/>
                <a:cs typeface="+mn-cs"/>
              </a:rPr>
              <a:t>Мы готовы снести тяготы</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неудобств,</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труда</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каких-либо ограничений для себя,</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когда на кону – </a:t>
            </a:r>
            <a:r>
              <a:rPr lang="ru-RU" sz="1200" b="1" i="0" kern="1200" dirty="0" smtClean="0">
                <a:solidFill>
                  <a:schemeClr val="tx1"/>
                </a:solidFill>
                <a:latin typeface="Times New Roman" pitchFamily="18" charset="0"/>
                <a:ea typeface="+mn-ea"/>
                <a:cs typeface="+mn-cs"/>
              </a:rPr>
              <a:t>удовольствие </a:t>
            </a:r>
            <a:r>
              <a:rPr lang="ru-RU" sz="1200" b="1" i="0" kern="1200" dirty="0" smtClean="0">
                <a:solidFill>
                  <a:schemeClr val="tx1"/>
                </a:solidFill>
                <a:latin typeface="Times New Roman" pitchFamily="18" charset="0"/>
                <a:ea typeface="+mn-ea"/>
                <a:cs typeface="+mn-cs"/>
              </a:rPr>
              <a:t>достижения </a:t>
            </a:r>
            <a:r>
              <a:rPr lang="ru-RU" sz="1200" b="1" i="0" kern="1200" dirty="0" smtClean="0">
                <a:solidFill>
                  <a:schemeClr val="tx1"/>
                </a:solidFill>
                <a:latin typeface="Times New Roman" pitchFamily="18" charset="0"/>
                <a:ea typeface="+mn-ea"/>
                <a:cs typeface="+mn-cs"/>
              </a:rPr>
              <a:t>цели.</a:t>
            </a:r>
            <a:endParaRPr lang="ru-RU" b="1" dirty="0" smtClean="0">
              <a:latin typeface="Tahoma" pitchFamily="34" charset="0"/>
            </a:endParaRPr>
          </a:p>
          <a:p>
            <a:endParaRPr lang="en-US" b="1" dirty="0" smtClean="0">
              <a:latin typeface="Tahoma" pitchFamily="34" charset="0"/>
            </a:endParaRPr>
          </a:p>
          <a:p>
            <a:r>
              <a:rPr lang="ru-RU" b="1" dirty="0" smtClean="0">
                <a:latin typeface="Tahoma" pitchFamily="34" charset="0"/>
              </a:rPr>
              <a:t>«</a:t>
            </a:r>
            <a:r>
              <a:rPr lang="ru-RU" b="1" dirty="0" smtClean="0"/>
              <a:t>Наставь юношу при начале пути его: он не уклонится от него, когда и состарится».</a:t>
            </a:r>
            <a:r>
              <a:rPr lang="en-US" b="1" dirty="0" smtClean="0">
                <a:latin typeface="Tahoma" pitchFamily="34" charset="0"/>
              </a:rPr>
              <a:t> (</a:t>
            </a:r>
            <a:r>
              <a:rPr lang="ru-RU" b="1" dirty="0" smtClean="0">
                <a:latin typeface="Tahoma" pitchFamily="34" charset="0"/>
              </a:rPr>
              <a:t>Притч</a:t>
            </a:r>
            <a:r>
              <a:rPr lang="en-US" b="1" dirty="0" smtClean="0">
                <a:latin typeface="Tahoma" pitchFamily="34" charset="0"/>
              </a:rPr>
              <a:t>. 22:6)</a:t>
            </a:r>
            <a:r>
              <a:rPr lang="ru-RU" b="1" dirty="0" smtClean="0">
                <a:latin typeface="Tahoma" pitchFamily="34" charset="0"/>
              </a:rPr>
              <a:t> «Наставить»</a:t>
            </a:r>
            <a:r>
              <a:rPr lang="en-US" b="1" dirty="0" smtClean="0">
                <a:latin typeface="Tahoma" pitchFamily="34" charset="0"/>
              </a:rPr>
              <a:t> </a:t>
            </a:r>
            <a:r>
              <a:rPr lang="ru-RU" b="1" dirty="0" smtClean="0">
                <a:latin typeface="Tahoma" pitchFamily="34" charset="0"/>
              </a:rPr>
              <a:t>- значит </a:t>
            </a:r>
            <a:r>
              <a:rPr lang="ru-RU" b="1" dirty="0" smtClean="0">
                <a:latin typeface="Tahoma" pitchFamily="34" charset="0"/>
              </a:rPr>
              <a:t>привить </a:t>
            </a:r>
            <a:r>
              <a:rPr lang="ru-RU" b="1" dirty="0" smtClean="0">
                <a:latin typeface="Tahoma" pitchFamily="34" charset="0"/>
              </a:rPr>
              <a:t>«добрые</a:t>
            </a:r>
            <a:r>
              <a:rPr lang="ru-RU" b="1" baseline="0" dirty="0" smtClean="0">
                <a:latin typeface="Tahoma" pitchFamily="34" charset="0"/>
              </a:rPr>
              <a:t> наклонности».</a:t>
            </a:r>
            <a:endParaRPr lang="en-US" b="1" dirty="0" smtClean="0">
              <a:latin typeface="Tahoma" pitchFamily="34" charset="0"/>
            </a:endParaRPr>
          </a:p>
          <a:p>
            <a:endParaRPr lang="en-US" b="1" dirty="0" smtClean="0">
              <a:latin typeface="Tahoma" pitchFamily="34" charset="0"/>
            </a:endParaRPr>
          </a:p>
          <a:p>
            <a:r>
              <a:rPr lang="ru-RU" sz="1200" b="1" i="0" kern="1200" dirty="0" smtClean="0">
                <a:solidFill>
                  <a:schemeClr val="tx1"/>
                </a:solidFill>
                <a:latin typeface="Tahoma" pitchFamily="34" charset="0"/>
                <a:ea typeface="+mn-ea"/>
                <a:cs typeface="+mn-cs"/>
              </a:rPr>
              <a:t>«…</a:t>
            </a:r>
            <a:r>
              <a:rPr lang="ru-RU" sz="1200" b="1" i="0" kern="1200" dirty="0" smtClean="0">
                <a:solidFill>
                  <a:schemeClr val="tx1"/>
                </a:solidFill>
                <a:latin typeface="Times New Roman" pitchFamily="18" charset="0"/>
                <a:ea typeface="+mn-ea"/>
                <a:cs typeface="+mn-cs"/>
              </a:rPr>
              <a:t>невозможно достичь все умы одинаковыми методами».</a:t>
            </a:r>
            <a:r>
              <a:rPr lang="en-US" b="1" dirty="0" smtClean="0">
                <a:latin typeface="Tahoma" pitchFamily="34" charset="0"/>
              </a:rPr>
              <a:t> </a:t>
            </a:r>
            <a:r>
              <a:rPr lang="en-US" b="1" dirty="0" smtClean="0">
                <a:latin typeface="Tahoma" pitchFamily="34" charset="0"/>
              </a:rPr>
              <a:t>(</a:t>
            </a:r>
            <a:r>
              <a:rPr lang="ru-RU" b="1" dirty="0" smtClean="0">
                <a:latin typeface="Tahoma" pitchFamily="34" charset="0"/>
              </a:rPr>
              <a:t>«Свидетельства</a:t>
            </a:r>
            <a:r>
              <a:rPr lang="ru-RU" b="1" baseline="0" dirty="0" smtClean="0">
                <a:latin typeface="Tahoma" pitchFamily="34" charset="0"/>
              </a:rPr>
              <a:t> </a:t>
            </a:r>
            <a:r>
              <a:rPr lang="ru-RU" b="1" baseline="0" dirty="0" smtClean="0">
                <a:latin typeface="Tahoma" pitchFamily="34" charset="0"/>
              </a:rPr>
              <a:t>для </a:t>
            </a:r>
            <a:r>
              <a:rPr lang="ru-RU" b="1" baseline="0" dirty="0" smtClean="0">
                <a:latin typeface="Tahoma" pitchFamily="34" charset="0"/>
              </a:rPr>
              <a:t>церкви», </a:t>
            </a:r>
            <a:r>
              <a:rPr lang="ru-RU" b="1" baseline="0" dirty="0" smtClean="0">
                <a:latin typeface="Tahoma" pitchFamily="34" charset="0"/>
              </a:rPr>
              <a:t>том 6, стр.</a:t>
            </a:r>
            <a:r>
              <a:rPr lang="en-US" b="1" dirty="0" smtClean="0">
                <a:latin typeface="Tahoma" pitchFamily="34" charset="0"/>
              </a:rPr>
              <a:t> 116).</a:t>
            </a:r>
          </a:p>
          <a:p>
            <a:endParaRPr lang="en-US" dirty="0" smtClean="0"/>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61443" name="Rectangle 3"/>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r>
              <a:rPr lang="ru-RU" b="1" dirty="0" smtClean="0"/>
              <a:t>Эту</a:t>
            </a:r>
            <a:r>
              <a:rPr lang="ru-RU" b="1" baseline="0" dirty="0" smtClean="0"/>
              <a:t> </a:t>
            </a:r>
            <a:r>
              <a:rPr lang="ru-RU" b="1" dirty="0" smtClean="0"/>
              <a:t>высказывание</a:t>
            </a:r>
            <a:r>
              <a:rPr lang="ru-RU" b="1" baseline="0" dirty="0" smtClean="0"/>
              <a:t> Аристотеля</a:t>
            </a:r>
            <a:r>
              <a:rPr lang="ru-RU" b="1" dirty="0" smtClean="0"/>
              <a:t> цитирует</a:t>
            </a:r>
            <a:r>
              <a:rPr lang="ru-RU" b="1" baseline="0" dirty="0" smtClean="0"/>
              <a:t> </a:t>
            </a:r>
            <a:r>
              <a:rPr lang="ru-RU" b="1" baseline="0" dirty="0" err="1" smtClean="0"/>
              <a:t>Ларри</a:t>
            </a:r>
            <a:r>
              <a:rPr lang="ru-RU" b="1" baseline="0" dirty="0" smtClean="0"/>
              <a:t> А. Самовар и Ричард Портер в своей книге </a:t>
            </a:r>
            <a:r>
              <a:rPr lang="ru-RU" b="1" dirty="0" smtClean="0"/>
              <a:t>«</a:t>
            </a:r>
            <a:r>
              <a:rPr lang="en-US" b="1" dirty="0" smtClean="0"/>
              <a:t>Language Arts &amp; Disciplines, and in MANY other locations</a:t>
            </a:r>
            <a:r>
              <a:rPr lang="ru-RU" b="1" dirty="0" smtClean="0"/>
              <a:t>»</a:t>
            </a:r>
            <a:r>
              <a:rPr lang="en-US" dirty="0" smtClean="0"/>
              <a:t> </a:t>
            </a:r>
            <a:r>
              <a:rPr lang="ru-RU" baseline="0" dirty="0" smtClean="0"/>
              <a:t>(</a:t>
            </a:r>
            <a:r>
              <a:rPr lang="en-US" dirty="0" smtClean="0"/>
              <a:t>Larry </a:t>
            </a:r>
            <a:r>
              <a:rPr lang="en-US" b="1" dirty="0" smtClean="0"/>
              <a:t>A</a:t>
            </a:r>
            <a:r>
              <a:rPr lang="en-US" dirty="0" smtClean="0"/>
              <a:t>. Samovar, Richard E. Porter, Edwin R ... - 2009 – </a:t>
            </a:r>
            <a:r>
              <a:rPr lang="ru-RU" dirty="0" smtClean="0"/>
              <a:t>«</a:t>
            </a:r>
            <a:r>
              <a:rPr lang="en-US" dirty="0" smtClean="0"/>
              <a:t>Language Arts &amp; Disciplines, and in MANY other locations)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62467" name="Rectangle 3"/>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r>
              <a:rPr lang="ru-RU" b="1" dirty="0" smtClean="0">
                <a:latin typeface="Tahoma" pitchFamily="34" charset="0"/>
              </a:rPr>
              <a:t>А</a:t>
            </a:r>
            <a:r>
              <a:rPr lang="ru-RU" b="1" baseline="0" dirty="0" smtClean="0">
                <a:latin typeface="Tahoma" pitchFamily="34" charset="0"/>
              </a:rPr>
              <a:t> вот высказывание на этот счёт более современного автора.</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35843" name="Rectangle 3"/>
          <p:cNvSpPr>
            <a:spLocks noGrp="1" noChangeArrowheads="1"/>
          </p:cNvSpPr>
          <p:nvPr>
            <p:ph type="body" idx="1"/>
          </p:nvPr>
        </p:nvSpPr>
        <p:spPr bwMode="auto">
          <a:xfrm>
            <a:off x="906357" y="4715907"/>
            <a:ext cx="4984962" cy="4467701"/>
          </a:xfrm>
          <a:prstGeom prst="rect">
            <a:avLst/>
          </a:prstGeom>
          <a:ln w="12700">
            <a:miter lim="800000"/>
            <a:headEnd type="none" w="sm" len="sm"/>
            <a:tailEnd type="none" w="sm" len="sm"/>
          </a:ln>
        </p:spPr>
        <p:txBody>
          <a:bodyPr/>
          <a:lstStyle/>
          <a:p>
            <a:pPr>
              <a:defRPr/>
            </a:pPr>
            <a:r>
              <a:rPr lang="ru-RU" b="1" dirty="0" smtClean="0"/>
              <a:t>В нашем современном мире уже</a:t>
            </a:r>
            <a:r>
              <a:rPr lang="ru-RU" b="1" baseline="0" dirty="0" smtClean="0"/>
              <a:t> привычным стала</a:t>
            </a:r>
            <a:r>
              <a:rPr lang="ru-RU" b="1" dirty="0" smtClean="0"/>
              <a:t> гонка</a:t>
            </a:r>
            <a:r>
              <a:rPr lang="ru-RU" b="1" baseline="0" dirty="0" smtClean="0"/>
              <a:t> человечества</a:t>
            </a:r>
            <a:r>
              <a:rPr lang="ru-RU" b="1" dirty="0" smtClean="0"/>
              <a:t> за</a:t>
            </a:r>
            <a:r>
              <a:rPr lang="ru-RU" b="1" baseline="0" dirty="0" smtClean="0"/>
              <a:t> интеллектом. Однако </a:t>
            </a:r>
            <a:r>
              <a:rPr lang="ru-RU" b="1" dirty="0" smtClean="0"/>
              <a:t>существует </a:t>
            </a:r>
            <a:r>
              <a:rPr lang="ru-RU" b="1" dirty="0" smtClean="0"/>
              <a:t>много различных видов «ума» или </a:t>
            </a:r>
            <a:r>
              <a:rPr lang="ru-RU" b="1" dirty="0" smtClean="0"/>
              <a:t>«способности</a:t>
            </a:r>
            <a:r>
              <a:rPr lang="ru-RU" b="1" baseline="0" dirty="0" smtClean="0"/>
              <a:t> мыслить</a:t>
            </a:r>
            <a:r>
              <a:rPr lang="ru-RU" b="1" dirty="0" smtClean="0"/>
              <a:t>».</a:t>
            </a:r>
          </a:p>
          <a:p>
            <a:pPr>
              <a:defRPr/>
            </a:pPr>
            <a:endParaRPr lang="ru-RU" b="1" dirty="0" smtClean="0"/>
          </a:p>
          <a:p>
            <a:pPr>
              <a:defRPr/>
            </a:pPr>
            <a:r>
              <a:rPr lang="ru-RU" b="1" dirty="0" err="1" smtClean="0"/>
              <a:t>Говард</a:t>
            </a:r>
            <a:r>
              <a:rPr lang="ru-RU" b="1" dirty="0" smtClean="0"/>
              <a:t> </a:t>
            </a:r>
            <a:r>
              <a:rPr lang="ru-RU" b="1" dirty="0" err="1" smtClean="0"/>
              <a:t>Гарднер</a:t>
            </a:r>
            <a:r>
              <a:rPr lang="ru-RU" b="1" dirty="0" smtClean="0"/>
              <a:t> из Гарвардского университета разработал теорию, </a:t>
            </a:r>
            <a:r>
              <a:rPr lang="ru-RU" b="1" dirty="0" smtClean="0"/>
              <a:t>которая названа теорией </a:t>
            </a:r>
            <a:r>
              <a:rPr lang="ru-RU" b="1" dirty="0" smtClean="0"/>
              <a:t>множественного </a:t>
            </a:r>
            <a:r>
              <a:rPr lang="ru-RU" b="1" dirty="0" smtClean="0"/>
              <a:t>интеллекта.</a:t>
            </a:r>
          </a:p>
          <a:p>
            <a:pPr>
              <a:defRPr/>
            </a:pPr>
            <a:endParaRPr lang="ru-RU" b="1" dirty="0" smtClean="0"/>
          </a:p>
          <a:p>
            <a:pPr>
              <a:defRPr/>
            </a:pPr>
            <a:r>
              <a:rPr lang="ru-RU" b="1" dirty="0" smtClean="0"/>
              <a:t>Так </a:t>
            </a:r>
            <a:r>
              <a:rPr lang="ru-RU" b="1" dirty="0" smtClean="0"/>
              <a:t>что же такое «разум</a:t>
            </a:r>
            <a:r>
              <a:rPr lang="ru-RU" b="1" dirty="0" smtClean="0"/>
              <a:t>» или «интеллект»?</a:t>
            </a:r>
            <a:r>
              <a:rPr lang="en-US" dirty="0" smtClean="0"/>
              <a:t> </a:t>
            </a:r>
            <a:r>
              <a:rPr lang="en-US" dirty="0" smtClean="0"/>
              <a:t>(</a:t>
            </a:r>
            <a:r>
              <a:rPr lang="ru-RU" cap="all" dirty="0" smtClean="0"/>
              <a:t>читайте слайд</a:t>
            </a:r>
            <a:r>
              <a:rPr lang="en-US" dirty="0" smtClean="0"/>
              <a:t>)</a:t>
            </a:r>
            <a:endParaRPr lang="ru-RU" b="1" dirty="0" smtClean="0"/>
          </a:p>
          <a:p>
            <a:pPr>
              <a:defRPr/>
            </a:pPr>
            <a:endParaRPr lang="en-US" dirty="0" smtClean="0"/>
          </a:p>
          <a:p>
            <a:pPr>
              <a:defRPr/>
            </a:pPr>
            <a:r>
              <a:rPr lang="ru-RU" dirty="0" smtClean="0"/>
              <a:t>Источник</a:t>
            </a:r>
            <a:r>
              <a:rPr lang="en-US" dirty="0" smtClean="0"/>
              <a:t>:</a:t>
            </a:r>
            <a:r>
              <a:rPr lang="ru-RU" dirty="0" smtClean="0"/>
              <a:t> </a:t>
            </a:r>
            <a:r>
              <a:rPr lang="ru-RU" dirty="0" err="1" smtClean="0"/>
              <a:t>Говард</a:t>
            </a:r>
            <a:r>
              <a:rPr lang="ru-RU" dirty="0" smtClean="0"/>
              <a:t> </a:t>
            </a:r>
            <a:r>
              <a:rPr lang="ru-RU" dirty="0" err="1" smtClean="0"/>
              <a:t>Гарднер</a:t>
            </a:r>
            <a:r>
              <a:rPr lang="en-US" dirty="0" smtClean="0"/>
              <a:t>, </a:t>
            </a:r>
            <a:r>
              <a:rPr lang="ru-RU" dirty="0" smtClean="0"/>
              <a:t>«Размышления над теорией множественного интеллекта</a:t>
            </a:r>
            <a:r>
              <a:rPr lang="en-US" dirty="0" smtClean="0"/>
              <a:t>: </a:t>
            </a:r>
            <a:r>
              <a:rPr lang="ru-RU" dirty="0" smtClean="0"/>
              <a:t>мифы</a:t>
            </a:r>
            <a:r>
              <a:rPr lang="en-US" dirty="0" smtClean="0"/>
              <a:t> </a:t>
            </a:r>
            <a:r>
              <a:rPr lang="ru-RU" dirty="0" smtClean="0"/>
              <a:t>и</a:t>
            </a:r>
            <a:r>
              <a:rPr lang="en-US" dirty="0" smtClean="0"/>
              <a:t> </a:t>
            </a:r>
            <a:r>
              <a:rPr lang="ru-RU" dirty="0" smtClean="0"/>
              <a:t>идеи»,</a:t>
            </a:r>
            <a:r>
              <a:rPr lang="en-US" dirty="0" smtClean="0"/>
              <a:t> </a:t>
            </a:r>
            <a:r>
              <a:rPr lang="ru-RU" dirty="0" smtClean="0"/>
              <a:t>Фи Дельта </a:t>
            </a:r>
            <a:r>
              <a:rPr lang="ru-RU" dirty="0" err="1" smtClean="0"/>
              <a:t>Каппан</a:t>
            </a:r>
            <a:r>
              <a:rPr lang="en-US" i="1" dirty="0" smtClean="0"/>
              <a:t>, </a:t>
            </a:r>
            <a:r>
              <a:rPr lang="ru-RU" dirty="0" smtClean="0"/>
              <a:t>ноябрь</a:t>
            </a:r>
            <a:r>
              <a:rPr lang="en-US" dirty="0" smtClean="0"/>
              <a:t> 1995.</a:t>
            </a:r>
          </a:p>
          <a:p>
            <a:pPr>
              <a:defRPr/>
            </a:pPr>
            <a:endParaRPr lang="en-US" dirty="0" smtClean="0"/>
          </a:p>
          <a:p>
            <a:pPr>
              <a:defRPr/>
            </a:pPr>
            <a:r>
              <a:rPr lang="ru-RU" b="1" dirty="0" smtClean="0">
                <a:latin typeface="Tahoma" pitchFamily="34" charset="0"/>
              </a:rPr>
              <a:t>Вот такое </a:t>
            </a:r>
            <a:r>
              <a:rPr lang="ru-RU" b="1" dirty="0" smtClean="0">
                <a:latin typeface="Tahoma" pitchFamily="34" charset="0"/>
              </a:rPr>
              <a:t>определение интеллекта </a:t>
            </a:r>
            <a:r>
              <a:rPr lang="ru-RU" b="1" dirty="0" smtClean="0">
                <a:latin typeface="Tahoma" pitchFamily="34" charset="0"/>
              </a:rPr>
              <a:t>можно</a:t>
            </a:r>
            <a:r>
              <a:rPr lang="ru-RU" b="1" baseline="0" dirty="0" smtClean="0">
                <a:latin typeface="Tahoma" pitchFamily="34" charset="0"/>
              </a:rPr>
              <a:t> найти</a:t>
            </a:r>
            <a:r>
              <a:rPr lang="ru-RU" b="1" dirty="0" smtClean="0">
                <a:latin typeface="Tahoma" pitchFamily="34" charset="0"/>
              </a:rPr>
              <a:t> </a:t>
            </a:r>
            <a:r>
              <a:rPr lang="ru-RU" b="1" dirty="0" smtClean="0">
                <a:latin typeface="Tahoma" pitchFamily="34" charset="0"/>
              </a:rPr>
              <a:t>в словаре</a:t>
            </a:r>
            <a:r>
              <a:rPr lang="ru-RU" b="1" dirty="0" smtClean="0"/>
              <a:t>: Интеллект – это «способность приобретать и применять знания».</a:t>
            </a:r>
            <a:endParaRPr lang="en-US" b="1" dirty="0" smtClean="0"/>
          </a:p>
          <a:p>
            <a:pPr>
              <a:defRPr/>
            </a:pPr>
            <a:endParaRPr lang="en-US" dirty="0" smtClean="0"/>
          </a:p>
          <a:p>
            <a:pPr>
              <a:defRPr/>
            </a:pPr>
            <a:r>
              <a:rPr lang="ru-RU" b="1" u="sng" dirty="0" smtClean="0"/>
              <a:t>Справка:</a:t>
            </a:r>
            <a:r>
              <a:rPr lang="ru-RU" b="1" dirty="0" smtClean="0"/>
              <a:t/>
            </a:r>
            <a:br>
              <a:rPr lang="ru-RU" b="1" dirty="0" smtClean="0"/>
            </a:br>
            <a:endParaRPr lang="ru-RU" b="1" dirty="0" smtClean="0"/>
          </a:p>
          <a:p>
            <a:pPr>
              <a:defRPr/>
            </a:pPr>
            <a:r>
              <a:rPr lang="ru-RU" b="1" dirty="0" smtClean="0"/>
              <a:t>Теория множественного интеллекта</a:t>
            </a:r>
            <a:r>
              <a:rPr lang="ru-RU" dirty="0" smtClean="0"/>
              <a:t> — теория, предложенная </a:t>
            </a:r>
            <a:r>
              <a:rPr lang="ru-RU" dirty="0" err="1" smtClean="0"/>
              <a:t>Говардом</a:t>
            </a:r>
            <a:r>
              <a:rPr lang="ru-RU" dirty="0" smtClean="0"/>
              <a:t> </a:t>
            </a:r>
            <a:r>
              <a:rPr lang="ru-RU" dirty="0" err="1" smtClean="0"/>
              <a:t>Гарднером</a:t>
            </a:r>
            <a:r>
              <a:rPr lang="ru-RU" dirty="0" smtClean="0"/>
              <a:t> в 1983 году как модель интеллекта, которая рассматривает интеллект в различных конкретных (в первую очередь сенсорных) условиях, а не как доминирование одной общей способности к чему-либо.</a:t>
            </a:r>
          </a:p>
          <a:p>
            <a:pPr>
              <a:defRPr/>
            </a:pPr>
            <a:r>
              <a:rPr lang="ru-RU" dirty="0" err="1" smtClean="0"/>
              <a:t>Гарднер</a:t>
            </a:r>
            <a:r>
              <a:rPr lang="ru-RU" dirty="0" smtClean="0"/>
              <a:t> утверждает, что существует широкий спектр когнитивных способностей и есть лишь очень слабая корреляция между ними. Например, теория предсказывает, что ребёнок, который легко обучается умножению, не обязательно, как правило, более умный, чем ребёнок, который имеет большие трудности в обучении этому процессу. Ребёнок, который тратит больше времени, чтобы освоить простое умножение: 1) может лучше научиться умножению через другой подход; 2) может преуспеть в поле за пределами математики; или 3) возможно, даже смотрит на понимание процесса умножения на принципиально более глубоком уровне или, возможно, как на совершенно другой процесс. Такое принципиально более глубокое понимание может привести к тому, что внешне выглядит как медлительность, но на самом деле может скрыть математический интеллект потенциально выше, чем у ребёнка, который быстро запоминает таблицу умножения, несмотря на менее глубокое понимание процесса умножения как такового.</a:t>
            </a:r>
          </a:p>
          <a:p>
            <a:pPr>
              <a:defRPr/>
            </a:pPr>
            <a:r>
              <a:rPr lang="ru-RU" dirty="0" smtClean="0"/>
              <a:t>Теория была встречена со смешанной реакцией критики. Традиционные тесты интеллекта и психометрии, как правило обнаруживают высокую корреляцию между различными задачами и аспектами интеллекта, а не низкую корреляцию, которую предсказывает теория </a:t>
            </a:r>
            <a:r>
              <a:rPr lang="ru-RU" dirty="0" err="1" smtClean="0"/>
              <a:t>Гарднера</a:t>
            </a:r>
            <a:r>
              <a:rPr lang="ru-RU" dirty="0" smtClean="0"/>
              <a:t>. Тем не менее, многие педагоги поддерживают практическую ценность подходов, предложенных </a:t>
            </a:r>
            <a:r>
              <a:rPr lang="ru-RU" dirty="0" smtClean="0"/>
              <a:t>данной теорией</a:t>
            </a:r>
            <a:r>
              <a:rPr lang="ru-RU" dirty="0" smtClean="0"/>
              <a:t>.</a:t>
            </a:r>
          </a:p>
          <a:p>
            <a:pPr>
              <a:defRP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63491" name="Rectangle 1027"/>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r>
              <a:rPr lang="ru-RU" sz="1200" b="1" i="0" kern="1200" dirty="0" smtClean="0">
                <a:solidFill>
                  <a:schemeClr val="tx1"/>
                </a:solidFill>
                <a:latin typeface="Times New Roman" pitchFamily="18" charset="0"/>
                <a:ea typeface="+mn-ea"/>
                <a:cs typeface="+mn-cs"/>
              </a:rPr>
              <a:t>Христос следовал принципам, которыми мы делимся </a:t>
            </a:r>
            <a:r>
              <a:rPr lang="ru-RU" sz="1200" b="1" i="0" kern="1200" dirty="0" smtClean="0">
                <a:solidFill>
                  <a:schemeClr val="tx1"/>
                </a:solidFill>
                <a:latin typeface="Times New Roman" pitchFamily="18" charset="0"/>
                <a:ea typeface="+mn-ea"/>
                <a:cs typeface="+mn-cs"/>
              </a:rPr>
              <a:t>и сегодня</a:t>
            </a:r>
            <a:r>
              <a:rPr lang="ru-RU" sz="1200" b="1" i="0" kern="1200" dirty="0" smtClean="0">
                <a:solidFill>
                  <a:schemeClr val="tx1"/>
                </a:solidFill>
                <a:latin typeface="Times New Roman" pitchFamily="18" charset="0"/>
                <a:ea typeface="+mn-ea"/>
                <a:cs typeface="+mn-cs"/>
              </a:rPr>
              <a:t>. Он был Учителем. Он призывает нас насладиться результатами Его методов</a:t>
            </a:r>
            <a:r>
              <a:rPr lang="ru-RU" sz="1200" b="1" i="0" kern="1200" baseline="0" dirty="0" smtClean="0">
                <a:solidFill>
                  <a:schemeClr val="tx1"/>
                </a:solidFill>
                <a:latin typeface="Times New Roman" pitchFamily="18" charset="0"/>
                <a:ea typeface="+mn-ea"/>
                <a:cs typeface="+mn-cs"/>
              </a:rPr>
              <a:t>, все Его</a:t>
            </a:r>
            <a:r>
              <a:rPr lang="ru-RU" sz="1200" b="1" i="0" kern="1200" dirty="0" smtClean="0">
                <a:solidFill>
                  <a:schemeClr val="tx1"/>
                </a:solidFill>
                <a:latin typeface="Times New Roman" pitchFamily="18" charset="0"/>
                <a:ea typeface="+mn-ea"/>
                <a:cs typeface="+mn-cs"/>
              </a:rPr>
              <a:t> повеления </a:t>
            </a:r>
            <a:r>
              <a:rPr lang="ru-RU" sz="1200" b="1" i="0" kern="1200" baseline="0" dirty="0" smtClean="0">
                <a:solidFill>
                  <a:schemeClr val="tx1"/>
                </a:solidFill>
                <a:latin typeface="Times New Roman" pitchFamily="18" charset="0"/>
                <a:ea typeface="+mn-ea"/>
                <a:cs typeface="+mn-cs"/>
              </a:rPr>
              <a:t>достижимы, ведь сказано в Писании: </a:t>
            </a:r>
            <a:r>
              <a:rPr lang="ru-RU" b="1" dirty="0" smtClean="0">
                <a:latin typeface="Tahoma" pitchFamily="34" charset="0"/>
              </a:rPr>
              <a:t>«Всё могу в укрепляющем</a:t>
            </a:r>
            <a:r>
              <a:rPr lang="ru-RU" b="1" baseline="0" dirty="0" smtClean="0">
                <a:latin typeface="Tahoma" pitchFamily="34" charset="0"/>
              </a:rPr>
              <a:t> меня Иисусе Христе»</a:t>
            </a:r>
            <a:r>
              <a:rPr lang="en-US" b="1" dirty="0" smtClean="0">
                <a:latin typeface="Tahoma" pitchFamily="34" charset="0"/>
              </a:rPr>
              <a:t> (</a:t>
            </a:r>
            <a:r>
              <a:rPr lang="ru-RU" b="1" dirty="0" err="1" smtClean="0">
                <a:latin typeface="Tahoma" pitchFamily="34" charset="0"/>
              </a:rPr>
              <a:t>Флп</a:t>
            </a:r>
            <a:r>
              <a:rPr lang="ru-RU" b="1" dirty="0" smtClean="0">
                <a:latin typeface="Tahoma" pitchFamily="34" charset="0"/>
              </a:rPr>
              <a:t>.</a:t>
            </a:r>
            <a:r>
              <a:rPr lang="en-US" b="1" dirty="0" smtClean="0">
                <a:latin typeface="Tahoma" pitchFamily="34" charset="0"/>
              </a:rPr>
              <a:t> 4:13).</a:t>
            </a:r>
          </a:p>
          <a:p>
            <a:endParaRPr lang="en-US" b="1" dirty="0" smtClean="0">
              <a:latin typeface="Tahoma" pitchFamily="34" charset="0"/>
            </a:endParaRPr>
          </a:p>
          <a:p>
            <a:r>
              <a:rPr lang="ru-RU" sz="1200" b="1" i="0" kern="1200" dirty="0" smtClean="0">
                <a:solidFill>
                  <a:schemeClr val="tx1"/>
                </a:solidFill>
                <a:latin typeface="Times New Roman" pitchFamily="18" charset="0"/>
                <a:ea typeface="+mn-ea"/>
                <a:cs typeface="+mn-cs"/>
              </a:rPr>
              <a:t>Если вы думаете, что над</a:t>
            </a:r>
            <a:r>
              <a:rPr lang="ru-RU" sz="1200" b="1" i="0" kern="1200" baseline="0" dirty="0" smtClean="0">
                <a:solidFill>
                  <a:schemeClr val="tx1"/>
                </a:solidFill>
                <a:latin typeface="Times New Roman" pitchFamily="18" charset="0"/>
                <a:ea typeface="+mn-ea"/>
                <a:cs typeface="+mn-cs"/>
              </a:rPr>
              <a:t>о пройти слишком </a:t>
            </a:r>
            <a:r>
              <a:rPr lang="ru-RU" sz="1200" b="1" i="0" kern="1200" dirty="0" smtClean="0">
                <a:solidFill>
                  <a:schemeClr val="tx1"/>
                </a:solidFill>
                <a:latin typeface="Times New Roman" pitchFamily="18" charset="0"/>
                <a:ea typeface="+mn-ea"/>
                <a:cs typeface="+mn-cs"/>
              </a:rPr>
              <a:t>длинный путь</a:t>
            </a:r>
            <a:r>
              <a:rPr lang="ru-RU" sz="1200" b="1" i="0" kern="1200" dirty="0" smtClean="0">
                <a:solidFill>
                  <a:schemeClr val="tx1"/>
                </a:solidFill>
                <a:latin typeface="Times New Roman" pitchFamily="18" charset="0"/>
                <a:ea typeface="+mn-ea"/>
                <a:cs typeface="+mn-cs"/>
              </a:rPr>
              <a:t>,</a:t>
            </a:r>
            <a:r>
              <a:rPr lang="ru-RU" sz="1200" b="1" i="0" kern="1200" baseline="0" dirty="0" smtClean="0">
                <a:solidFill>
                  <a:schemeClr val="tx1"/>
                </a:solidFill>
                <a:latin typeface="Times New Roman" pitchFamily="18" charset="0"/>
                <a:ea typeface="+mn-ea"/>
                <a:cs typeface="+mn-cs"/>
              </a:rPr>
              <a:t> прежде чем подойти</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к этому стилю</a:t>
            </a:r>
            <a:r>
              <a:rPr lang="ru-RU" sz="1200" b="1" i="0" kern="1200" baseline="0" dirty="0" smtClean="0">
                <a:solidFill>
                  <a:schemeClr val="tx1"/>
                </a:solidFill>
                <a:latin typeface="Times New Roman" pitchFamily="18" charset="0"/>
                <a:ea typeface="+mn-ea"/>
                <a:cs typeface="+mn-cs"/>
              </a:rPr>
              <a:t> обучения</a:t>
            </a:r>
            <a:r>
              <a:rPr lang="ru-RU" sz="1200" b="1" i="0" kern="1200" dirty="0" smtClean="0">
                <a:solidFill>
                  <a:schemeClr val="tx1"/>
                </a:solidFill>
                <a:latin typeface="Times New Roman" pitchFamily="18" charset="0"/>
                <a:ea typeface="+mn-ea"/>
                <a:cs typeface="+mn-cs"/>
              </a:rPr>
              <a:t>, подумайте</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о том, </a:t>
            </a:r>
            <a:r>
              <a:rPr lang="ru-RU" sz="1200" b="1" i="0" kern="1200" baseline="0" dirty="0" smtClean="0">
                <a:solidFill>
                  <a:schemeClr val="tx1"/>
                </a:solidFill>
                <a:latin typeface="Times New Roman" pitchFamily="18" charset="0"/>
                <a:ea typeface="+mn-ea"/>
                <a:cs typeface="+mn-cs"/>
              </a:rPr>
              <a:t>что</a:t>
            </a:r>
            <a:r>
              <a:rPr lang="ru-RU" sz="1200" b="1" i="0" kern="1200" dirty="0" smtClean="0">
                <a:solidFill>
                  <a:schemeClr val="tx1"/>
                </a:solidFill>
                <a:latin typeface="Times New Roman" pitchFamily="18" charset="0"/>
                <a:ea typeface="+mn-ea"/>
                <a:cs typeface="+mn-cs"/>
              </a:rPr>
              <a:t> реконструкция, это –</a:t>
            </a:r>
            <a:r>
              <a:rPr lang="ru-RU" sz="1200" b="1" i="0" kern="1200" baseline="0" dirty="0" smtClean="0">
                <a:solidFill>
                  <a:schemeClr val="tx1"/>
                </a:solidFill>
                <a:latin typeface="Times New Roman" pitchFamily="18" charset="0"/>
                <a:ea typeface="+mn-ea"/>
                <a:cs typeface="+mn-cs"/>
              </a:rPr>
              <a:t> вовсе </a:t>
            </a:r>
            <a:r>
              <a:rPr lang="ru-RU" sz="1200" b="1" i="0" kern="1200" dirty="0" smtClean="0">
                <a:solidFill>
                  <a:schemeClr val="tx1"/>
                </a:solidFill>
                <a:latin typeface="Times New Roman" pitchFamily="18" charset="0"/>
                <a:ea typeface="+mn-ea"/>
                <a:cs typeface="+mn-cs"/>
              </a:rPr>
              <a:t>не снос. Использование идеи</a:t>
            </a:r>
            <a:r>
              <a:rPr lang="ru-RU" sz="1200" b="1" i="0" kern="1200" baseline="0" dirty="0" smtClean="0">
                <a:solidFill>
                  <a:schemeClr val="tx1"/>
                </a:solidFill>
                <a:latin typeface="Times New Roman" pitchFamily="18" charset="0"/>
                <a:ea typeface="+mn-ea"/>
                <a:cs typeface="+mn-cs"/>
              </a:rPr>
              <a:t> множественного интеллекта</a:t>
            </a:r>
            <a:r>
              <a:rPr lang="ru-RU" sz="1200" b="1" i="0" kern="1200" dirty="0" smtClean="0">
                <a:solidFill>
                  <a:schemeClr val="tx1"/>
                </a:solidFill>
                <a:latin typeface="Times New Roman" pitchFamily="18" charset="0"/>
                <a:ea typeface="+mn-ea"/>
                <a:cs typeface="+mn-cs"/>
              </a:rPr>
              <a:t> и стилей обучения</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не всегда подразумевает снос старых</a:t>
            </a:r>
            <a:r>
              <a:rPr lang="ru-RU" sz="1200" b="1" i="0" kern="1200" baseline="0" dirty="0" smtClean="0">
                <a:solidFill>
                  <a:schemeClr val="tx1"/>
                </a:solidFill>
                <a:latin typeface="Times New Roman" pitchFamily="18" charset="0"/>
                <a:ea typeface="+mn-ea"/>
                <a:cs typeface="+mn-cs"/>
              </a:rPr>
              <a:t> основ, </a:t>
            </a:r>
            <a:r>
              <a:rPr lang="ru-RU" sz="1200" b="1" i="0" kern="1200" baseline="0" dirty="0" smtClean="0">
                <a:solidFill>
                  <a:schemeClr val="tx1"/>
                </a:solidFill>
                <a:latin typeface="Times New Roman" pitchFamily="18" charset="0"/>
                <a:ea typeface="+mn-ea"/>
                <a:cs typeface="+mn-cs"/>
              </a:rPr>
              <a:t>традиций и полное пренебрежение </a:t>
            </a:r>
            <a:r>
              <a:rPr lang="ru-RU" sz="1200" b="1" i="0" kern="1200" baseline="0" dirty="0" smtClean="0">
                <a:solidFill>
                  <a:schemeClr val="tx1"/>
                </a:solidFill>
                <a:latin typeface="Times New Roman" pitchFamily="18" charset="0"/>
                <a:ea typeface="+mn-ea"/>
                <a:cs typeface="+mn-cs"/>
              </a:rPr>
              <a:t>привычными вам методами. Однако </a:t>
            </a:r>
            <a:r>
              <a:rPr lang="ru-RU" sz="1200" b="1" i="0" kern="1200" dirty="0" smtClean="0">
                <a:solidFill>
                  <a:schemeClr val="tx1"/>
                </a:solidFill>
                <a:latin typeface="Times New Roman" pitchFamily="18" charset="0"/>
                <a:ea typeface="+mn-ea"/>
                <a:cs typeface="+mn-cs"/>
              </a:rPr>
              <a:t>вместо этого </a:t>
            </a:r>
            <a:r>
              <a:rPr lang="ru-RU" sz="1200" b="1" i="0" kern="1200" baseline="0" dirty="0" smtClean="0">
                <a:solidFill>
                  <a:schemeClr val="tx1"/>
                </a:solidFill>
                <a:latin typeface="Times New Roman" pitchFamily="18" charset="0"/>
                <a:ea typeface="+mn-ea"/>
                <a:cs typeface="+mn-cs"/>
              </a:rPr>
              <a:t>реконструкция</a:t>
            </a:r>
            <a:r>
              <a:rPr lang="ru-RU" sz="1200" b="1" i="0" kern="1200" dirty="0" smtClean="0">
                <a:solidFill>
                  <a:schemeClr val="tx1"/>
                </a:solidFill>
                <a:latin typeface="Times New Roman" pitchFamily="18" charset="0"/>
                <a:ea typeface="+mn-ea"/>
                <a:cs typeface="+mn-cs"/>
              </a:rPr>
              <a:t> предлагает </a:t>
            </a:r>
            <a:r>
              <a:rPr lang="ru-RU" sz="1200" b="1" i="0" kern="1200" dirty="0" smtClean="0">
                <a:solidFill>
                  <a:schemeClr val="tx1"/>
                </a:solidFill>
                <a:latin typeface="Times New Roman" pitchFamily="18" charset="0"/>
                <a:ea typeface="+mn-ea"/>
                <a:cs typeface="+mn-cs"/>
              </a:rPr>
              <a:t>модернизацию,</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улучшение того, что вы уже делали и делаете для повышения качества обучения. (Например, вы можете повысить</a:t>
            </a:r>
            <a:r>
              <a:rPr lang="ru-RU" sz="1200" b="1" i="0" kern="1200" baseline="0" dirty="0" smtClean="0">
                <a:solidFill>
                  <a:schemeClr val="tx1"/>
                </a:solidFill>
                <a:latin typeface="Times New Roman" pitchFamily="18" charset="0"/>
                <a:ea typeface="+mn-ea"/>
                <a:cs typeface="+mn-cs"/>
              </a:rPr>
              <a:t> качество</a:t>
            </a:r>
            <a:r>
              <a:rPr lang="ru-RU" sz="1200" b="1" i="0" kern="1200" dirty="0" smtClean="0">
                <a:solidFill>
                  <a:schemeClr val="tx1"/>
                </a:solidFill>
                <a:latin typeface="Times New Roman" pitchFamily="18" charset="0"/>
                <a:ea typeface="+mn-ea"/>
                <a:cs typeface="+mn-cs"/>
              </a:rPr>
              <a:t> преподавания ABSG.)</a:t>
            </a:r>
          </a:p>
          <a:p>
            <a:endParaRPr lang="en-US" b="1" dirty="0" smtClean="0">
              <a:latin typeface="Tahoma" pitchFamily="34" charset="0"/>
            </a:endParaRPr>
          </a:p>
          <a:p>
            <a:endParaRPr lang="en-US" b="1" dirty="0" smtClean="0">
              <a:latin typeface="Tahoma" pitchFamily="34" charset="0"/>
            </a:endParaRPr>
          </a:p>
          <a:p>
            <a:r>
              <a:rPr lang="en-US" dirty="0" smtClean="0">
                <a:latin typeface="Tahoma" pitchFamily="34" charset="0"/>
              </a:rPr>
              <a:t>(</a:t>
            </a:r>
            <a:r>
              <a:rPr lang="ru-RU" dirty="0" smtClean="0">
                <a:latin typeface="Tahoma" pitchFamily="34" charset="0"/>
              </a:rPr>
              <a:t>ВОПРОСЫ</a:t>
            </a:r>
            <a:r>
              <a:rPr lang="ru-RU" baseline="0" dirty="0" smtClean="0">
                <a:latin typeface="Tahoma" pitchFamily="34" charset="0"/>
              </a:rPr>
              <a:t> И ОТВЕТЫ В КОНЦЕ</a:t>
            </a:r>
            <a:r>
              <a:rPr lang="en-US" dirty="0" smtClean="0">
                <a:latin typeface="Tahoma" pitchFamily="34" charset="0"/>
              </a:rPr>
              <a:t>)</a:t>
            </a:r>
            <a:endParaRPr lang="en-US" b="1" dirty="0" smtClean="0">
              <a:latin typeface="Tahoma" pitchFamily="34" charset="0"/>
            </a:endParaRPr>
          </a:p>
          <a:p>
            <a:r>
              <a:rPr lang="en-US" dirty="0" smtClean="0"/>
              <a:t>website on MI theory: http://www.angelfire.com/oh/themidas/index.html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36867" name="Rectangle 3"/>
          <p:cNvSpPr>
            <a:spLocks noGrp="1" noChangeArrowheads="1"/>
          </p:cNvSpPr>
          <p:nvPr>
            <p:ph type="body" idx="1"/>
          </p:nvPr>
        </p:nvSpPr>
        <p:spPr bwMode="auto">
          <a:xfrm>
            <a:off x="906357" y="4715907"/>
            <a:ext cx="4984962" cy="4467701"/>
          </a:xfrm>
          <a:prstGeom prst="rect">
            <a:avLst/>
          </a:prstGeom>
          <a:noFill/>
          <a:ln w="12700">
            <a:miter lim="800000"/>
            <a:headEnd type="none" w="sm" len="sm"/>
            <a:tailEnd type="none" w="sm" len="sm"/>
          </a:ln>
        </p:spPr>
        <p:txBody>
          <a:bodyPr/>
          <a:lstStyle/>
          <a:p>
            <a:r>
              <a:rPr lang="ru-RU" b="1" smtClean="0"/>
              <a:t>Итак, что такое «Стили обучения?» Как они соотносятся друг с другом? </a:t>
            </a:r>
            <a:r>
              <a:rPr lang="ru-RU" smtClean="0"/>
              <a:t>(ПРОЧИТАЙТЕ ЦИТАТУ ВМЕСТЕ)</a:t>
            </a:r>
            <a:endParaRPr lang="ru-RU" b="1" smtClean="0"/>
          </a:p>
          <a:p>
            <a:endParaRPr lang="en-US" smtClean="0"/>
          </a:p>
          <a:p>
            <a:r>
              <a:rPr lang="ru-RU" smtClean="0"/>
              <a:t>Источник</a:t>
            </a:r>
            <a:r>
              <a:rPr lang="en-US" smtClean="0"/>
              <a:t>:</a:t>
            </a:r>
            <a:r>
              <a:rPr lang="ru-RU" smtClean="0"/>
              <a:t> Говард Гарднер</a:t>
            </a:r>
            <a:r>
              <a:rPr lang="en-US" smtClean="0"/>
              <a:t>, </a:t>
            </a:r>
            <a:r>
              <a:rPr lang="ru-RU" smtClean="0"/>
              <a:t>«Размышления над теорией множественного интеллекта</a:t>
            </a:r>
            <a:r>
              <a:rPr lang="en-US" smtClean="0"/>
              <a:t>: </a:t>
            </a:r>
            <a:r>
              <a:rPr lang="ru-RU" smtClean="0"/>
              <a:t>мифы</a:t>
            </a:r>
            <a:r>
              <a:rPr lang="en-US" smtClean="0"/>
              <a:t> </a:t>
            </a:r>
            <a:r>
              <a:rPr lang="ru-RU" smtClean="0"/>
              <a:t>и</a:t>
            </a:r>
            <a:r>
              <a:rPr lang="en-US" smtClean="0"/>
              <a:t> </a:t>
            </a:r>
            <a:r>
              <a:rPr lang="ru-RU" smtClean="0"/>
              <a:t>идеи»,</a:t>
            </a:r>
            <a:r>
              <a:rPr lang="en-US" smtClean="0"/>
              <a:t> </a:t>
            </a:r>
            <a:r>
              <a:rPr lang="ru-RU" smtClean="0"/>
              <a:t>Фи Дельта Каппан</a:t>
            </a:r>
            <a:r>
              <a:rPr lang="en-US" i="1" smtClean="0"/>
              <a:t>, </a:t>
            </a:r>
            <a:r>
              <a:rPr lang="ru-RU" smtClean="0"/>
              <a:t>ноябрь</a:t>
            </a:r>
            <a:r>
              <a:rPr lang="en-US" smtClean="0"/>
              <a:t> 1995.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xfrm>
            <a:off x="919163" y="744538"/>
            <a:ext cx="4960937" cy="3722687"/>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906357" y="4715907"/>
            <a:ext cx="4984962" cy="4467701"/>
          </a:xfrm>
          <a:prstGeom prst="rect">
            <a:avLst/>
          </a:prstGeom>
          <a:solidFill>
            <a:srgbClr val="FFFFFF"/>
          </a:solidFill>
          <a:ln>
            <a:solidFill>
              <a:srgbClr val="000000"/>
            </a:solidFill>
            <a:miter lim="800000"/>
            <a:headEnd/>
            <a:tailEnd/>
          </a:ln>
        </p:spPr>
        <p:txBody>
          <a:bodyPr/>
          <a:lstStyle/>
          <a:p>
            <a:r>
              <a:rPr lang="ru-RU" b="1" dirty="0" smtClean="0"/>
              <a:t>Между прочим, если суммировать стили обучения, то вкратце их можно представить следующим образом (НА СЛАЙДЕ), в формате учебного цикла.</a:t>
            </a:r>
            <a:br>
              <a:rPr lang="ru-RU" b="1" dirty="0" smtClean="0"/>
            </a:br>
            <a:endParaRPr lang="ru-RU" b="1" dirty="0" smtClean="0"/>
          </a:p>
          <a:p>
            <a:r>
              <a:rPr lang="ru-RU" b="1" dirty="0" smtClean="0">
                <a:solidFill>
                  <a:schemeClr val="tx2"/>
                </a:solidFill>
              </a:rPr>
              <a:t>Учителя </a:t>
            </a:r>
            <a:r>
              <a:rPr lang="en-US" b="1" dirty="0" smtClean="0">
                <a:solidFill>
                  <a:schemeClr val="tx2"/>
                </a:solidFill>
              </a:rPr>
              <a:t>(</a:t>
            </a:r>
            <a:r>
              <a:rPr lang="ru-RU" b="1" i="1" dirty="0" smtClean="0">
                <a:solidFill>
                  <a:schemeClr val="tx2"/>
                </a:solidFill>
              </a:rPr>
              <a:t>буквально: «религиозные коммуникаторы»</a:t>
            </a:r>
            <a:r>
              <a:rPr lang="en-US" b="1" dirty="0" smtClean="0">
                <a:solidFill>
                  <a:schemeClr val="tx2"/>
                </a:solidFill>
              </a:rPr>
              <a:t>) </a:t>
            </a:r>
            <a:r>
              <a:rPr lang="ru-RU" b="1" dirty="0" smtClean="0">
                <a:solidFill>
                  <a:schemeClr val="tx2"/>
                </a:solidFill>
              </a:rPr>
              <a:t>призваны облегчать процесс обучения. </a:t>
            </a:r>
            <a:r>
              <a:rPr lang="ru-RU" b="1" dirty="0" smtClean="0"/>
              <a:t>Учителя – это не просто </a:t>
            </a:r>
            <a:r>
              <a:rPr lang="ru-RU" b="1" dirty="0" smtClean="0"/>
              <a:t>носители</a:t>
            </a:r>
            <a:r>
              <a:rPr lang="ru-RU" b="1" baseline="0" dirty="0" smtClean="0"/>
              <a:t> информации</a:t>
            </a:r>
            <a:r>
              <a:rPr lang="ru-RU" b="1" dirty="0" smtClean="0"/>
              <a:t>, задача которых передать её дальше. </a:t>
            </a:r>
            <a:r>
              <a:rPr lang="ru-RU" b="1" dirty="0" smtClean="0"/>
              <a:t>Акцент делается на изучении, а не на преподавании.</a:t>
            </a:r>
          </a:p>
          <a:p>
            <a:endParaRPr lang="ru-RU" b="1" dirty="0" smtClean="0"/>
          </a:p>
          <a:p>
            <a:r>
              <a:rPr lang="ru-RU" b="1" dirty="0" smtClean="0"/>
              <a:t>Это касается не </a:t>
            </a:r>
            <a:r>
              <a:rPr lang="ru-RU" b="1" dirty="0" smtClean="0"/>
              <a:t>только того, </a:t>
            </a:r>
            <a:r>
              <a:rPr lang="ru-RU" b="1" dirty="0" smtClean="0"/>
              <a:t>чтобы определить тип мышления каждого, </a:t>
            </a:r>
            <a:r>
              <a:rPr lang="ru-RU" b="1" u="sng" dirty="0" smtClean="0"/>
              <a:t>но и потому, что все мы учимся лучше, если воспринимаем и обрабатываем информацию по-своему. </a:t>
            </a:r>
            <a:r>
              <a:rPr lang="ru-RU" b="1" u="none" dirty="0" smtClean="0"/>
              <a:t>О</a:t>
            </a:r>
            <a:r>
              <a:rPr lang="ru-RU" b="1" dirty="0" smtClean="0"/>
              <a:t>твечая </a:t>
            </a:r>
            <a:r>
              <a:rPr lang="ru-RU" b="1" dirty="0" smtClean="0"/>
              <a:t>на все </a:t>
            </a:r>
            <a:r>
              <a:rPr lang="ru-RU" b="1" dirty="0" smtClean="0"/>
              <a:t>вопросы,</a:t>
            </a:r>
            <a:r>
              <a:rPr lang="ru-RU" b="1" baseline="0" dirty="0" smtClean="0"/>
              <a:t> М</a:t>
            </a:r>
            <a:r>
              <a:rPr lang="ru-RU" b="1" dirty="0" smtClean="0"/>
              <a:t>Ы ТАКИМ ОБРАЗОМ ПРОХОДИМ </a:t>
            </a:r>
            <a:r>
              <a:rPr lang="ru-RU" b="1" dirty="0" smtClean="0"/>
              <a:t>ПОЛНЫЙ ЦИКЛ ОБУЧЕНИЯ.</a:t>
            </a:r>
          </a:p>
          <a:p>
            <a:endParaRPr lang="ru-RU" b="1" dirty="0" smtClean="0"/>
          </a:p>
          <a:p>
            <a:r>
              <a:rPr lang="ru-RU" b="1" dirty="0" smtClean="0"/>
              <a:t>Отношение вырастает из понятий, и они, в свою очередь, влияют на </a:t>
            </a:r>
            <a:r>
              <a:rPr lang="ru-RU" b="1" dirty="0" smtClean="0"/>
              <a:t>поведение, меняют</a:t>
            </a:r>
            <a:r>
              <a:rPr lang="ru-RU" b="1" baseline="0" dirty="0" smtClean="0"/>
              <a:t> его</a:t>
            </a:r>
            <a:r>
              <a:rPr lang="ru-RU" b="1" dirty="0" smtClean="0"/>
              <a:t>. Изменению отношения не будет способствовать знание ни</a:t>
            </a:r>
            <a:r>
              <a:rPr lang="ru-RU" b="1" baseline="0" dirty="0" smtClean="0"/>
              <a:t> чем не подкреплённых фактов, представленных учителем, в</a:t>
            </a:r>
            <a:r>
              <a:rPr lang="ru-RU" b="1" dirty="0" smtClean="0"/>
              <a:t>едь конечная</a:t>
            </a:r>
            <a:r>
              <a:rPr lang="ru-RU" b="1" baseline="0" dirty="0" smtClean="0"/>
              <a:t> цель изучения состоит в том, чтобы удовлетворение от урока получал </a:t>
            </a:r>
            <a:r>
              <a:rPr lang="ru-RU" b="1" dirty="0" smtClean="0"/>
              <a:t>не тот, кто его</a:t>
            </a:r>
            <a:r>
              <a:rPr lang="ru-RU" b="1" baseline="0" dirty="0" smtClean="0"/>
              <a:t> </a:t>
            </a:r>
            <a:r>
              <a:rPr lang="ru-RU" b="1" dirty="0" smtClean="0"/>
              <a:t>проводит,</a:t>
            </a:r>
            <a:r>
              <a:rPr lang="ru-RU" b="1" baseline="0" dirty="0" smtClean="0"/>
              <a:t> а ученики.</a:t>
            </a:r>
            <a:endParaRPr lang="en-US" b="1" dirty="0" smtClean="0"/>
          </a:p>
          <a:p>
            <a:endParaRPr lang="en-US" dirty="0" smtClean="0"/>
          </a:p>
          <a:p>
            <a:r>
              <a:rPr lang="en-US" dirty="0" smtClean="0"/>
              <a:t>(</a:t>
            </a:r>
            <a:r>
              <a:rPr lang="ru-RU" dirty="0" smtClean="0"/>
              <a:t>Информация «Стили обучения</a:t>
            </a:r>
            <a:r>
              <a:rPr lang="en-US" dirty="0" smtClean="0"/>
              <a:t>/</a:t>
            </a:r>
            <a:r>
              <a:rPr lang="ru-RU" dirty="0" smtClean="0"/>
              <a:t>Цикл обучения» представлена Пат </a:t>
            </a:r>
            <a:r>
              <a:rPr lang="ru-RU" dirty="0" err="1" smtClean="0"/>
              <a:t>Габада</a:t>
            </a:r>
            <a:r>
              <a:rPr lang="ru-RU" dirty="0" smtClean="0"/>
              <a:t> и </a:t>
            </a:r>
            <a:r>
              <a:rPr lang="ru-RU" dirty="0" err="1" smtClean="0"/>
              <a:t>Кэтлин</a:t>
            </a:r>
            <a:r>
              <a:rPr lang="ru-RU" dirty="0" smtClean="0"/>
              <a:t> </a:t>
            </a:r>
            <a:r>
              <a:rPr lang="ru-RU" dirty="0" err="1" smtClean="0"/>
              <a:t>Биглс</a:t>
            </a:r>
            <a:r>
              <a:rPr lang="ru-RU" dirty="0"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919163" y="744538"/>
            <a:ext cx="4960937" cy="3722687"/>
          </a:xfrm>
          <a:prstGeom prst="rect">
            <a:avLst/>
          </a:prstGeom>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xfrm>
            <a:off x="906357" y="4715907"/>
            <a:ext cx="4984962" cy="4467701"/>
          </a:xfrm>
          <a:prstGeom prst="rect">
            <a:avLst/>
          </a:prstGeom>
          <a:solidFill>
            <a:srgbClr val="FFFFFF"/>
          </a:solidFill>
          <a:ln>
            <a:solidFill>
              <a:srgbClr val="000000"/>
            </a:solidFill>
            <a:miter lim="800000"/>
            <a:headEnd/>
            <a:tailEnd/>
          </a:ln>
        </p:spPr>
        <p:txBody>
          <a:bodyPr/>
          <a:lstStyle/>
          <a:p>
            <a:pPr marL="228600" indent="-228600"/>
            <a:r>
              <a:rPr lang="ru-RU" b="1" dirty="0" smtClean="0"/>
              <a:t>Цикл обучения включает в себя следующие четыре основные процесса:</a:t>
            </a:r>
          </a:p>
          <a:p>
            <a:pPr marL="228600" indent="-228600"/>
            <a:endParaRPr lang="ru-RU" b="1" dirty="0" smtClean="0"/>
          </a:p>
          <a:p>
            <a:pPr marL="228600" indent="-228600"/>
            <a:r>
              <a:rPr lang="ru-RU" b="1" dirty="0" smtClean="0"/>
              <a:t>1. Анализ и обсуждение опыта. Это – начало обучения.</a:t>
            </a:r>
          </a:p>
          <a:p>
            <a:pPr marL="228600" indent="-228600">
              <a:buFontTx/>
              <a:buAutoNum type="arabicPeriod"/>
            </a:pPr>
            <a:endParaRPr lang="en-US" b="1" dirty="0" smtClean="0"/>
          </a:p>
          <a:p>
            <a:pPr marL="228600" indent="-228600"/>
            <a:r>
              <a:rPr lang="en-US" b="1" dirty="0" smtClean="0"/>
              <a:t>2. </a:t>
            </a:r>
            <a:r>
              <a:rPr lang="ru-RU" b="1" dirty="0" smtClean="0"/>
              <a:t>Размышление над информацией.</a:t>
            </a:r>
          </a:p>
          <a:p>
            <a:pPr marL="228600" indent="-228600"/>
            <a:endParaRPr lang="ru-RU" b="1" dirty="0" smtClean="0"/>
          </a:p>
          <a:p>
            <a:pPr marL="228600" indent="-228600"/>
            <a:r>
              <a:rPr lang="ru-RU" b="1" dirty="0" smtClean="0"/>
              <a:t>3. Испытание и </a:t>
            </a:r>
            <a:r>
              <a:rPr lang="ru-RU" b="1" dirty="0" err="1" smtClean="0"/>
              <a:t>персонализирование</a:t>
            </a:r>
            <a:r>
              <a:rPr lang="ru-RU" b="1" dirty="0" smtClean="0"/>
              <a:t> информации или </a:t>
            </a:r>
            <a:r>
              <a:rPr lang="ru-RU" b="1" dirty="0" smtClean="0"/>
              <a:t>получение её и накопление с последующим отсеканием от неё</a:t>
            </a:r>
            <a:r>
              <a:rPr lang="ru-RU" b="1" baseline="0" dirty="0" smtClean="0"/>
              <a:t> «</a:t>
            </a:r>
            <a:r>
              <a:rPr lang="ru-RU" b="1" dirty="0" smtClean="0"/>
              <a:t>лишнего».</a:t>
            </a:r>
            <a:endParaRPr lang="ru-RU" b="1" dirty="0" smtClean="0"/>
          </a:p>
          <a:p>
            <a:pPr marL="228600" indent="-228600"/>
            <a:endParaRPr lang="en-US" b="1" dirty="0" smtClean="0"/>
          </a:p>
          <a:p>
            <a:pPr marL="228600" indent="-228600"/>
            <a:r>
              <a:rPr lang="en-US" b="1" dirty="0" smtClean="0"/>
              <a:t>4. </a:t>
            </a:r>
            <a:r>
              <a:rPr lang="ru-RU" b="1" dirty="0" smtClean="0"/>
              <a:t>Интегрирование информации</a:t>
            </a:r>
            <a:r>
              <a:rPr lang="en-US" b="1" dirty="0" smtClean="0"/>
              <a:t>, </a:t>
            </a:r>
            <a:r>
              <a:rPr lang="ru-RU" b="1" dirty="0" smtClean="0"/>
              <a:t>«</a:t>
            </a:r>
            <a:r>
              <a:rPr lang="ru-RU" b="1" dirty="0" err="1" smtClean="0"/>
              <a:t>инсайт</a:t>
            </a:r>
            <a:r>
              <a:rPr lang="ru-RU" b="1" dirty="0" smtClean="0"/>
              <a:t>».</a:t>
            </a:r>
            <a:endParaRPr lang="en-US" b="1" dirty="0" smtClean="0"/>
          </a:p>
          <a:p>
            <a:pPr marL="228600" indent="-228600"/>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39939" name="Rectangle 1027"/>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r>
              <a:rPr lang="ru-RU" b="1" dirty="0" smtClean="0"/>
              <a:t>На слайде представлены </a:t>
            </a:r>
            <a:r>
              <a:rPr lang="ru-RU" b="1" dirty="0" smtClean="0"/>
              <a:t>рядом две теории обучения. </a:t>
            </a:r>
            <a:r>
              <a:rPr lang="ru-RU" b="1" dirty="0" smtClean="0"/>
              <a:t>Позже мы поговорим о том, как можно соединить эти две </a:t>
            </a:r>
            <a:r>
              <a:rPr lang="ru-RU" b="1" dirty="0" smtClean="0"/>
              <a:t>модели: </a:t>
            </a:r>
            <a:r>
              <a:rPr lang="ru-RU" b="1" dirty="0" smtClean="0"/>
              <a:t>стили обучения и множественный интеллект, чтобы сделать обучение ещё более </a:t>
            </a:r>
            <a:r>
              <a:rPr lang="ru-RU" b="1" dirty="0" smtClean="0"/>
              <a:t>интересным,</a:t>
            </a:r>
            <a:r>
              <a:rPr lang="ru-RU" b="1" baseline="0" dirty="0" smtClean="0"/>
              <a:t> лёгким и</a:t>
            </a:r>
            <a:r>
              <a:rPr lang="ru-RU" b="1" dirty="0" smtClean="0"/>
              <a:t> радостным.</a:t>
            </a:r>
            <a:endParaRPr lang="ru-RU" b="1" dirty="0" smtClean="0"/>
          </a:p>
          <a:p>
            <a:endParaRPr lang="ru-RU" b="1" dirty="0" smtClean="0"/>
          </a:p>
          <a:p>
            <a:r>
              <a:rPr lang="ru-RU" b="1" dirty="0" smtClean="0"/>
              <a:t>Сейчас рассмотрим</a:t>
            </a:r>
            <a:r>
              <a:rPr lang="ru-RU" b="1" baseline="0" dirty="0" smtClean="0"/>
              <a:t> подробнее теорию</a:t>
            </a:r>
            <a:r>
              <a:rPr lang="ru-RU" b="1" dirty="0" smtClean="0"/>
              <a:t> множественного интеллекта.</a:t>
            </a: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0963"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r>
              <a:rPr lang="ru-RU" b="1" dirty="0" smtClean="0">
                <a:latin typeface="Tahoma" pitchFamily="34" charset="0"/>
              </a:rPr>
              <a:t>Какие </a:t>
            </a:r>
            <a:r>
              <a:rPr lang="ru-RU" b="1" dirty="0" smtClean="0">
                <a:latin typeface="Tahoma" pitchFamily="34" charset="0"/>
              </a:rPr>
              <a:t>виды интеллекта или умственных способностей существуют у людей? </a:t>
            </a:r>
            <a:r>
              <a:rPr lang="ru-RU" b="1" dirty="0" err="1" smtClean="0">
                <a:latin typeface="Tahoma" pitchFamily="34" charset="0"/>
              </a:rPr>
              <a:t>Говард</a:t>
            </a:r>
            <a:r>
              <a:rPr lang="ru-RU" b="1" dirty="0" smtClean="0">
                <a:latin typeface="Tahoma" pitchFamily="34" charset="0"/>
              </a:rPr>
              <a:t> </a:t>
            </a:r>
            <a:r>
              <a:rPr lang="ru-RU" b="1" dirty="0" err="1" smtClean="0"/>
              <a:t>Гарднер</a:t>
            </a:r>
            <a:r>
              <a:rPr lang="ru-RU" b="1" dirty="0" smtClean="0"/>
              <a:t> </a:t>
            </a:r>
            <a:r>
              <a:rPr lang="ru-RU" b="1" dirty="0" smtClean="0"/>
              <a:t>разделил понятие интеллекта, разбив </a:t>
            </a:r>
            <a:r>
              <a:rPr lang="ru-RU" b="1" dirty="0" smtClean="0"/>
              <a:t>его на </a:t>
            </a:r>
            <a:r>
              <a:rPr lang="ru-RU" b="1" dirty="0" smtClean="0"/>
              <a:t>различные сектора (к своему списку он добавил ещё Натуралистический и Экзистенциальный виды интеллекта - их нет на диаграмме – см. более</a:t>
            </a:r>
            <a:r>
              <a:rPr lang="ru-RU" b="1" baseline="0" dirty="0" smtClean="0"/>
              <a:t> подробную информацию в </a:t>
            </a:r>
            <a:r>
              <a:rPr lang="ru-RU" b="1" baseline="0" dirty="0" smtClean="0"/>
              <a:t>подстрочнике, ниже</a:t>
            </a:r>
            <a:r>
              <a:rPr lang="ru-RU" b="1" dirty="0" smtClean="0"/>
              <a:t>). </a:t>
            </a:r>
            <a:r>
              <a:rPr lang="ru-RU" b="1" dirty="0" smtClean="0"/>
              <a:t>Диаграмма, представленная</a:t>
            </a:r>
            <a:r>
              <a:rPr lang="ru-RU" b="1" baseline="0" dirty="0" smtClean="0"/>
              <a:t> на слайде в виде круга</a:t>
            </a:r>
            <a:r>
              <a:rPr lang="ru-RU" b="1" dirty="0" smtClean="0"/>
              <a:t> </a:t>
            </a:r>
            <a:r>
              <a:rPr lang="ru-RU" b="1" dirty="0" smtClean="0"/>
              <a:t>наглядно показывает </a:t>
            </a:r>
            <a:r>
              <a:rPr lang="ru-RU" b="1" dirty="0" smtClean="0"/>
              <a:t>теорию </a:t>
            </a:r>
            <a:r>
              <a:rPr lang="ru-RU" b="1" dirty="0" smtClean="0"/>
              <a:t>Множественного интеллекта Г. </a:t>
            </a:r>
            <a:r>
              <a:rPr lang="ru-RU" b="1" dirty="0" err="1" smtClean="0"/>
              <a:t>Гарднера</a:t>
            </a:r>
            <a:r>
              <a:rPr lang="ru-RU" b="1" dirty="0" smtClean="0"/>
              <a:t>.</a:t>
            </a:r>
            <a:endParaRPr lang="ru-RU" b="1" dirty="0" smtClean="0">
              <a:latin typeface="Tahoma" pitchFamily="34" charset="0"/>
            </a:endParaRPr>
          </a:p>
          <a:p>
            <a:endParaRPr lang="ru-RU" b="1" dirty="0" smtClean="0">
              <a:latin typeface="Tahoma" pitchFamily="34" charset="0"/>
            </a:endParaRPr>
          </a:p>
          <a:p>
            <a:r>
              <a:rPr lang="en-US" dirty="0" smtClean="0">
                <a:latin typeface="Tahoma" pitchFamily="34" charset="0"/>
              </a:rPr>
              <a:t>(</a:t>
            </a:r>
            <a:r>
              <a:rPr lang="ru-RU" dirty="0" smtClean="0">
                <a:latin typeface="Tahoma" pitchFamily="34" charset="0"/>
              </a:rPr>
              <a:t>Для дополнительной информации см. </a:t>
            </a:r>
            <a:r>
              <a:rPr lang="en-US" dirty="0" smtClean="0">
                <a:latin typeface="Tahoma" pitchFamily="34" charset="0"/>
              </a:rPr>
              <a:t>Thomas Armstrong, </a:t>
            </a:r>
            <a:r>
              <a:rPr lang="en-US" i="1" dirty="0" smtClean="0">
                <a:latin typeface="Tahoma" pitchFamily="34" charset="0"/>
              </a:rPr>
              <a:t>7 Kinds of Smart: Identifying and Developing Your Many Intelligences</a:t>
            </a:r>
            <a:r>
              <a:rPr lang="en-US" dirty="0" smtClean="0">
                <a:latin typeface="Tahoma" pitchFamily="34" charset="0"/>
              </a:rPr>
              <a:t>, New York: Penguin Books USA, Inc., 1993.)</a:t>
            </a:r>
          </a:p>
          <a:p>
            <a:endParaRPr lang="en-US" dirty="0" smtClean="0"/>
          </a:p>
          <a:p>
            <a:r>
              <a:rPr lang="ru-RU" dirty="0" smtClean="0">
                <a:latin typeface="Times New Roman" pitchFamily="18" charset="0"/>
              </a:rPr>
              <a:t>(</a:t>
            </a:r>
            <a:r>
              <a:rPr lang="ru-RU" dirty="0" smtClean="0">
                <a:latin typeface="Tahoma" pitchFamily="34" charset="0"/>
              </a:rPr>
              <a:t>РАЗДАТОЧНЫЙ</a:t>
            </a:r>
            <a:r>
              <a:rPr lang="ru-RU" baseline="0" dirty="0" smtClean="0">
                <a:latin typeface="Tahoma" pitchFamily="34" charset="0"/>
              </a:rPr>
              <a:t> МАТЕРИАЛ ОТНОСЯЩИЙСЯ К ЭТОЙ ТЕМЕ: «</a:t>
            </a:r>
            <a:r>
              <a:rPr lang="en-US" dirty="0" smtClean="0">
                <a:latin typeface="Tahoma" pitchFamily="34" charset="0"/>
              </a:rPr>
              <a:t>HUMAN INTELLIGENCE HUNT</a:t>
            </a:r>
            <a:r>
              <a:rPr lang="ru-RU" dirty="0" smtClean="0">
                <a:latin typeface="Tahoma" pitchFamily="34" charset="0"/>
              </a:rPr>
              <a:t>» ИЛИ</a:t>
            </a:r>
            <a:r>
              <a:rPr lang="en-US" dirty="0" smtClean="0">
                <a:latin typeface="Tahoma" pitchFamily="34" charset="0"/>
              </a:rPr>
              <a:t> </a:t>
            </a:r>
            <a:r>
              <a:rPr lang="ru-RU" baseline="0" dirty="0" smtClean="0">
                <a:latin typeface="Tahoma" pitchFamily="34" charset="0"/>
              </a:rPr>
              <a:t>«ОХОТА ЗА ИНТЕЛЛЕКТОМ»</a:t>
            </a:r>
            <a:r>
              <a:rPr lang="en-US" dirty="0" smtClean="0">
                <a:latin typeface="Tahoma" pitchFamily="34" charset="0"/>
              </a:rPr>
              <a:t>)</a:t>
            </a:r>
            <a:endParaRPr lang="en-US" dirty="0" smtClean="0"/>
          </a:p>
          <a:p>
            <a:endParaRPr lang="ru-RU" dirty="0" smtClean="0"/>
          </a:p>
          <a:p>
            <a:r>
              <a:rPr lang="ru-RU" dirty="0" smtClean="0"/>
              <a:t>Иными словами теория </a:t>
            </a:r>
            <a:r>
              <a:rPr lang="ru-RU" b="1" dirty="0" err="1" smtClean="0"/>
              <a:t>Говарда</a:t>
            </a:r>
            <a:r>
              <a:rPr lang="ru-RU" b="1" dirty="0" smtClean="0"/>
              <a:t> </a:t>
            </a:r>
            <a:r>
              <a:rPr lang="ru-RU" b="1" dirty="0" err="1" smtClean="0"/>
              <a:t>Гарднера</a:t>
            </a:r>
            <a:r>
              <a:rPr lang="ru-RU" dirty="0" smtClean="0"/>
              <a:t> доказывает, что нет людей безнадёжных для обучения. Он «… полагает, что в большинстве случаев… составляющие </a:t>
            </a:r>
            <a:r>
              <a:rPr lang="ru-RU" dirty="0" err="1" smtClean="0"/>
              <a:t>интеллектанезависимы</a:t>
            </a:r>
            <a:r>
              <a:rPr lang="ru-RU" dirty="0" smtClean="0"/>
              <a:t>, и человек, слабо одарённый в одной области, может быть блестяще одарённым в другой. Исследователи этого направления придерживаются точки зрения, согласно которой «разуму можно обучить» </a:t>
            </a:r>
            <a:r>
              <a:rPr lang="ru-RU" dirty="0" smtClean="0"/>
              <a:t>и в</a:t>
            </a:r>
            <a:r>
              <a:rPr lang="ru-RU" baseline="0" dirty="0" smtClean="0"/>
              <a:t> этом случае </a:t>
            </a:r>
            <a:r>
              <a:rPr lang="ru-RU" dirty="0" smtClean="0"/>
              <a:t>задача </a:t>
            </a:r>
            <a:r>
              <a:rPr lang="ru-RU" dirty="0" smtClean="0"/>
              <a:t>учителя </a:t>
            </a:r>
            <a:r>
              <a:rPr lang="ru-RU" dirty="0" smtClean="0"/>
              <a:t>–</a:t>
            </a:r>
            <a:r>
              <a:rPr lang="ru-RU" baseline="0" dirty="0" smtClean="0"/>
              <a:t> </a:t>
            </a:r>
            <a:r>
              <a:rPr lang="ru-RU" dirty="0" smtClean="0"/>
              <a:t>разбудить </a:t>
            </a:r>
            <a:r>
              <a:rPr lang="ru-RU" dirty="0" smtClean="0"/>
              <a:t>спящие способности ученика, особенно в тех случаях, когда они лежат далеко от логических и лингвистических способностей, востребованных </a:t>
            </a:r>
            <a:r>
              <a:rPr lang="ru-RU" dirty="0" smtClean="0"/>
              <a:t>прежде всего в курсах школьных</a:t>
            </a:r>
            <a:r>
              <a:rPr lang="ru-RU" baseline="0" dirty="0" smtClean="0"/>
              <a:t> программ</a:t>
            </a:r>
            <a:r>
              <a:rPr lang="ru-RU" dirty="0" smtClean="0"/>
              <a:t>».</a:t>
            </a:r>
            <a:endParaRPr lang="ru-RU" dirty="0" smtClean="0"/>
          </a:p>
          <a:p>
            <a:endParaRPr lang="ru-RU" dirty="0" smtClean="0"/>
          </a:p>
          <a:p>
            <a:r>
              <a:rPr lang="ru-RU" b="1" dirty="0" smtClean="0"/>
              <a:t>«Я утверждал, что все люди обладают не одним интеллектом</a:t>
            </a:r>
            <a:r>
              <a:rPr lang="ru-RU" dirty="0" smtClean="0"/>
              <a:t> (который часто называют </a:t>
            </a:r>
            <a:r>
              <a:rPr lang="ru-RU" b="1" dirty="0" smtClean="0"/>
              <a:t>G-фактором</a:t>
            </a:r>
            <a:r>
              <a:rPr lang="ru-RU" dirty="0" smtClean="0"/>
              <a:t> как сокращение от </a:t>
            </a:r>
            <a:r>
              <a:rPr lang="ru-RU" dirty="0" err="1" smtClean="0"/>
              <a:t>General</a:t>
            </a:r>
            <a:r>
              <a:rPr lang="ru-RU" dirty="0" smtClean="0"/>
              <a:t> </a:t>
            </a:r>
            <a:r>
              <a:rPr lang="ru-RU" dirty="0" err="1" smtClean="0"/>
              <a:t>intelligence</a:t>
            </a:r>
            <a:r>
              <a:rPr lang="ru-RU" dirty="0" smtClean="0"/>
              <a:t> - «общего интеллекта</a:t>
            </a:r>
            <a:r>
              <a:rPr lang="ru-RU" dirty="0" smtClean="0"/>
              <a:t>»). </a:t>
            </a:r>
            <a:r>
              <a:rPr lang="ru-RU" b="1" dirty="0" smtClean="0"/>
              <a:t>Скорее</a:t>
            </a:r>
            <a:r>
              <a:rPr lang="ru-RU" b="1" dirty="0" smtClean="0"/>
              <a:t>, будучи особенными существами, мы, люди, наделены рядом относительно автономных интеллектов</a:t>
            </a:r>
            <a:r>
              <a:rPr lang="ru-RU" dirty="0" smtClean="0"/>
              <a:t>.</a:t>
            </a:r>
            <a:r>
              <a:rPr lang="en-US" dirty="0" smtClean="0"/>
              <a:t> </a:t>
            </a:r>
            <a:r>
              <a:rPr lang="ru-RU" dirty="0" smtClean="0"/>
              <a:t>Большая часть литературы по вопросам интеллекта изучает комбинацию лингвистического и логического интеллектов, которые, как я часто говорю, составляют достояние профессора юриспруденции. Но досконально изучить человека можно, лишь изучив также пространственный, телесно-кинестетический, музыкальный, внутри- и межличностный интеллекты. Эти виды интеллекта есть у каждого из нас - именно это делает нас людьми с когнитивной точки зрения. И всё же в каждое отдельное мгновение люди отличаются по своим интеллектуальным профилям в силу факторов наследственности и жизненного опыта. Ни один из видов интеллекта не является сам по себе художественным или нехудожественным. Лучше было бы сказать, что при желании человек может воспользоваться несколькими видами интеллекта в эстетических целях. Из этой психологической теории нельзя делать никаких непосредственных выводов относительно системы образования, но если люди отличаются по своим интеллектуальным профилям, разумно было бы учесть эти различия при составлении учебных программ».</a:t>
            </a:r>
          </a:p>
          <a:p>
            <a:r>
              <a:rPr lang="ru-RU" i="1" dirty="0" err="1" smtClean="0"/>
              <a:t>Говард</a:t>
            </a:r>
            <a:r>
              <a:rPr lang="ru-RU" i="1" dirty="0" smtClean="0"/>
              <a:t> </a:t>
            </a:r>
            <a:r>
              <a:rPr lang="ru-RU" i="1" dirty="0" err="1" smtClean="0"/>
              <a:t>Гарднер</a:t>
            </a:r>
            <a:r>
              <a:rPr lang="ru-RU" i="1" dirty="0" smtClean="0"/>
              <a:t>, Структура разума: теория множественного интеллекта, М., «Вильямс», 2007 г., с. 9 и 12.</a:t>
            </a:r>
            <a:endParaRPr lang="ru-RU" dirty="0" smtClean="0"/>
          </a:p>
          <a:p>
            <a:endParaRPr lang="en-US" dirty="0" smtClean="0"/>
          </a:p>
          <a:p>
            <a:r>
              <a:rPr lang="ru-RU" b="1" dirty="0" smtClean="0"/>
              <a:t>Каждый человек обладает всеми видами интеллекта. Большинство людей может развить каждый из этих видов до достаточно высокого уровня способностей. Однако впрочем человек редко достигает уровней 6 и 7. Также редко кто из людей имеет развитым только один вид интеллекта, который, допустим, развит до его экстремального значения. </a:t>
            </a:r>
            <a:r>
              <a:rPr lang="ru-RU" b="1" dirty="0" smtClean="0">
                <a:solidFill>
                  <a:srgbClr val="FF0000"/>
                </a:solidFill>
              </a:rPr>
              <a:t>Большинство из нас </a:t>
            </a:r>
            <a:r>
              <a:rPr lang="ru-RU" b="1" dirty="0" smtClean="0">
                <a:solidFill>
                  <a:srgbClr val="FF0000"/>
                </a:solidFill>
              </a:rPr>
              <a:t>сильны в нескольких </a:t>
            </a:r>
            <a:r>
              <a:rPr lang="ru-RU" b="1" dirty="0" smtClean="0">
                <a:solidFill>
                  <a:srgbClr val="FF0000"/>
                </a:solidFill>
              </a:rPr>
              <a:t>(по меньше мере </a:t>
            </a:r>
            <a:r>
              <a:rPr lang="ru-RU" b="1" dirty="0" smtClean="0">
                <a:solidFill>
                  <a:srgbClr val="FF0000"/>
                </a:solidFill>
              </a:rPr>
              <a:t>двух) типах </a:t>
            </a:r>
            <a:r>
              <a:rPr lang="ru-RU" b="1" dirty="0" smtClean="0">
                <a:solidFill>
                  <a:srgbClr val="FF0000"/>
                </a:solidFill>
              </a:rPr>
              <a:t>мышления.</a:t>
            </a:r>
          </a:p>
          <a:p>
            <a:endParaRPr lang="ru-RU" b="1" dirty="0" smtClean="0">
              <a:solidFill>
                <a:srgbClr val="FF0000"/>
              </a:solidFill>
            </a:endParaRPr>
          </a:p>
          <a:p>
            <a:r>
              <a:rPr lang="ru-RU" b="1" dirty="0" smtClean="0">
                <a:solidFill>
                  <a:srgbClr val="FF0000"/>
                </a:solidFill>
              </a:rPr>
              <a:t>ВИДЫ ИНТЕЛЛЕКТА И ИХ ОПИСАНИЕ</a:t>
            </a:r>
            <a:r>
              <a:rPr lang="ru-RU" b="1" baseline="0" dirty="0" smtClean="0">
                <a:solidFill>
                  <a:srgbClr val="FF0000"/>
                </a:solidFill>
              </a:rPr>
              <a:t> (ПО ГАРДНЕРУ):</a:t>
            </a:r>
            <a:br>
              <a:rPr lang="ru-RU" b="1" baseline="0" dirty="0" smtClean="0">
                <a:solidFill>
                  <a:srgbClr val="FF0000"/>
                </a:solidFill>
              </a:rPr>
            </a:br>
            <a:endParaRPr lang="ru-RU" b="1" baseline="0" dirty="0" smtClean="0">
              <a:solidFill>
                <a:srgbClr val="FF0000"/>
              </a:solidFill>
            </a:endParaRPr>
          </a:p>
          <a:p>
            <a:pPr fontAlgn="base"/>
            <a:r>
              <a:rPr lang="ru-RU" b="1" dirty="0" smtClean="0"/>
              <a:t>Вид интеллекта: Лингвистический</a:t>
            </a:r>
            <a:r>
              <a:rPr lang="ru-RU" b="1" baseline="0" dirty="0" smtClean="0"/>
              <a:t> </a:t>
            </a:r>
            <a:r>
              <a:rPr lang="ru-RU" b="1" dirty="0" smtClean="0"/>
              <a:t>(</a:t>
            </a:r>
            <a:r>
              <a:rPr lang="ru-RU" b="1" dirty="0" err="1" smtClean="0"/>
              <a:t>word</a:t>
            </a:r>
            <a:r>
              <a:rPr lang="ru-RU" b="1" dirty="0" smtClean="0"/>
              <a:t> </a:t>
            </a:r>
            <a:r>
              <a:rPr lang="ru-RU" b="1" dirty="0" err="1" smtClean="0"/>
              <a:t>smart</a:t>
            </a:r>
            <a:r>
              <a:rPr lang="ru-RU" b="1"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ru-RU" b="1" dirty="0" smtClean="0"/>
              <a:t>Описание: </a:t>
            </a:r>
            <a:r>
              <a:rPr lang="ru-RU" dirty="0" smtClean="0"/>
              <a:t>Способность оперировать словами как устно (например, как это делает рассказчик, оратор, политик), так и письменно (поэт, писатель, драматург, журналист, редактор). Сложившаяся педагогическая практика сегодня апеллирует к развитию этого вида интеллекта наиболее интенсивно. В школе мы слушаем, пишем, читаем и говорим.</a:t>
            </a:r>
          </a:p>
          <a:p>
            <a:pPr fontAlgn="base"/>
            <a:endParaRPr lang="ru-RU" dirty="0" smtClean="0"/>
          </a:p>
          <a:p>
            <a:r>
              <a:rPr lang="ru-RU" b="1" dirty="0" smtClean="0"/>
              <a:t>Вид интеллекта: Логико-математический</a:t>
            </a:r>
            <a:r>
              <a:rPr lang="ru-RU" b="1" baseline="0" dirty="0" smtClean="0"/>
              <a:t> </a:t>
            </a:r>
            <a:r>
              <a:rPr lang="ru-RU" b="1" dirty="0" smtClean="0"/>
              <a:t>(</a:t>
            </a:r>
            <a:r>
              <a:rPr lang="ru-RU" b="1" dirty="0" err="1" smtClean="0"/>
              <a:t>number</a:t>
            </a:r>
            <a:r>
              <a:rPr lang="ru-RU" b="1" dirty="0" smtClean="0"/>
              <a:t> </a:t>
            </a:r>
            <a:r>
              <a:rPr lang="ru-RU" b="1" dirty="0" err="1" smtClean="0"/>
              <a:t>smart</a:t>
            </a:r>
            <a:r>
              <a:rPr lang="ru-RU" b="1" dirty="0" smtClean="0"/>
              <a:t>)</a:t>
            </a:r>
          </a:p>
          <a:p>
            <a:r>
              <a:rPr lang="ru-RU" b="1" dirty="0" smtClean="0"/>
              <a:t>Описание: </a:t>
            </a:r>
            <a:r>
              <a:rPr lang="ru-RU" dirty="0" smtClean="0"/>
              <a:t>Способность оперировать числами (математик, бухгалтер, статистик) и мыслить рационально (учёный, компьютерный программист, логик). Этот тип интеллекта также активно задействован в школьных программах.</a:t>
            </a:r>
          </a:p>
          <a:p>
            <a:endParaRPr lang="ru-RU" dirty="0" smtClean="0"/>
          </a:p>
          <a:p>
            <a:r>
              <a:rPr lang="ru-RU" b="1" dirty="0" smtClean="0"/>
              <a:t>Вид интеллекта: Визуально – пространственный</a:t>
            </a:r>
            <a:r>
              <a:rPr lang="ru-RU" b="1" baseline="0" dirty="0" smtClean="0"/>
              <a:t> </a:t>
            </a:r>
            <a:r>
              <a:rPr lang="ru-RU" b="1" dirty="0" smtClean="0"/>
              <a:t>(</a:t>
            </a:r>
            <a:r>
              <a:rPr lang="ru-RU" b="1" dirty="0" err="1" smtClean="0"/>
              <a:t>picture</a:t>
            </a:r>
            <a:r>
              <a:rPr lang="ru-RU" b="1" dirty="0" smtClean="0"/>
              <a:t> </a:t>
            </a:r>
            <a:r>
              <a:rPr lang="ru-RU" b="1" dirty="0" err="1" smtClean="0"/>
              <a:t>smart</a:t>
            </a:r>
            <a:r>
              <a:rPr lang="ru-RU" b="1" dirty="0" smtClean="0"/>
              <a:t>)</a:t>
            </a:r>
          </a:p>
          <a:p>
            <a:pPr fontAlgn="base"/>
            <a:r>
              <a:rPr lang="ru-RU" b="1" dirty="0" smtClean="0"/>
              <a:t>Описание: </a:t>
            </a:r>
            <a:r>
              <a:rPr lang="ru-RU" dirty="0" smtClean="0"/>
              <a:t>Талант воспринимать мир визуально и анализировать эту информацию (охотник, скаут, гид) , а также трансформировать пространство (архитектор, художник, изобретатель, дизайнер интерьеров). Человек, у которого развит этот тип интеллекта, восприимчив к цвету, форме, линиям, и отношениям между объектами в пространстве. Он может графически выражать свои идеи.</a:t>
            </a:r>
          </a:p>
          <a:p>
            <a:pPr fontAlgn="base"/>
            <a:endParaRPr lang="ru-RU" dirty="0" smtClean="0"/>
          </a:p>
          <a:p>
            <a:r>
              <a:rPr lang="ru-RU" b="1" dirty="0" smtClean="0"/>
              <a:t>Вид интеллекта:</a:t>
            </a:r>
            <a:r>
              <a:rPr lang="ru-RU" b="1" baseline="0" dirty="0" smtClean="0"/>
              <a:t> </a:t>
            </a:r>
            <a:r>
              <a:rPr lang="ru-RU" b="1" dirty="0" smtClean="0"/>
              <a:t>Телесно – кинестетический</a:t>
            </a:r>
            <a:r>
              <a:rPr lang="ru-RU" b="1" baseline="0" dirty="0" smtClean="0"/>
              <a:t> </a:t>
            </a:r>
            <a:r>
              <a:rPr lang="ru-RU" b="1" dirty="0" smtClean="0"/>
              <a:t>(</a:t>
            </a:r>
            <a:r>
              <a:rPr lang="ru-RU" b="1" dirty="0" err="1" smtClean="0"/>
              <a:t>body</a:t>
            </a:r>
            <a:r>
              <a:rPr lang="ru-RU" b="1" dirty="0" smtClean="0"/>
              <a:t> </a:t>
            </a:r>
            <a:r>
              <a:rPr lang="ru-RU" b="1" dirty="0" err="1" smtClean="0"/>
              <a:t>smart</a:t>
            </a:r>
            <a:r>
              <a:rPr lang="ru-RU" b="1" dirty="0" smtClean="0"/>
              <a:t>)</a:t>
            </a:r>
          </a:p>
          <a:p>
            <a:pPr fontAlgn="base"/>
            <a:r>
              <a:rPr lang="ru-RU" b="1" dirty="0" smtClean="0"/>
              <a:t>Описание: </a:t>
            </a:r>
            <a:r>
              <a:rPr lang="ru-RU" dirty="0" smtClean="0"/>
              <a:t>Умение использовать тело для самовыражения, передавать эмоции и чувства движениями (атлет, танцор, актер), использовать руки для трансформации разнообразных вещей (ремесленник, скульптор, механик, хирург).</a:t>
            </a:r>
          </a:p>
          <a:p>
            <a:pPr fontAlgn="base"/>
            <a:endParaRPr lang="ru-RU" dirty="0" smtClean="0"/>
          </a:p>
          <a:p>
            <a:r>
              <a:rPr lang="ru-RU" b="1" dirty="0" smtClean="0"/>
              <a:t>Вид интеллекта: Музыкальный</a:t>
            </a:r>
            <a:r>
              <a:rPr lang="ru-RU" b="1" baseline="0" dirty="0" smtClean="0"/>
              <a:t> или музыкально-ритмический </a:t>
            </a:r>
            <a:r>
              <a:rPr lang="ru-RU" b="1" dirty="0" smtClean="0"/>
              <a:t>(</a:t>
            </a:r>
            <a:r>
              <a:rPr lang="ru-RU" b="1" dirty="0" err="1" smtClean="0"/>
              <a:t>music</a:t>
            </a:r>
            <a:r>
              <a:rPr lang="ru-RU" b="1" dirty="0" smtClean="0"/>
              <a:t> </a:t>
            </a:r>
            <a:r>
              <a:rPr lang="ru-RU" b="1" dirty="0" err="1" smtClean="0"/>
              <a:t>smart</a:t>
            </a:r>
            <a:r>
              <a:rPr lang="ru-RU" b="1" dirty="0" smtClean="0"/>
              <a:t>)</a:t>
            </a:r>
          </a:p>
          <a:p>
            <a:pPr fontAlgn="base"/>
            <a:r>
              <a:rPr lang="ru-RU" b="1" dirty="0" smtClean="0"/>
              <a:t>Описание: </a:t>
            </a:r>
            <a:r>
              <a:rPr lang="ru-RU" dirty="0" smtClean="0"/>
              <a:t>Речь идёт о способности воспринимать музыку, оценивать её (музыкальный критик), трансформировать, создавать музыку (композитор), исполнять (исполнитель). Обладающий развитым музыкальным интеллектом человек легко запоминает мелодии и способен их воспроизвести. Он восприимчив к ритму.</a:t>
            </a:r>
          </a:p>
          <a:p>
            <a:pPr fontAlgn="base"/>
            <a:endParaRPr lang="ru-RU" dirty="0" smtClean="0"/>
          </a:p>
          <a:p>
            <a:r>
              <a:rPr lang="ru-RU" b="1" dirty="0" smtClean="0"/>
              <a:t>Вид интеллекта: Натуралистический</a:t>
            </a:r>
            <a:r>
              <a:rPr lang="ru-RU" b="1" baseline="0" dirty="0" smtClean="0"/>
              <a:t> </a:t>
            </a:r>
            <a:r>
              <a:rPr lang="ru-RU" b="1" dirty="0" smtClean="0"/>
              <a:t>(</a:t>
            </a:r>
            <a:r>
              <a:rPr lang="ru-RU" b="1" dirty="0" err="1" smtClean="0"/>
              <a:t>nature</a:t>
            </a:r>
            <a:r>
              <a:rPr lang="ru-RU" b="1" dirty="0" smtClean="0"/>
              <a:t> </a:t>
            </a:r>
            <a:r>
              <a:rPr lang="ru-RU" b="1" dirty="0" err="1" smtClean="0"/>
              <a:t>smart</a:t>
            </a:r>
            <a:r>
              <a:rPr lang="ru-RU" b="1" dirty="0" smtClean="0"/>
              <a:t>)</a:t>
            </a:r>
          </a:p>
          <a:p>
            <a:r>
              <a:rPr lang="ru-RU" b="1" dirty="0" smtClean="0"/>
              <a:t>Описание: </a:t>
            </a:r>
            <a:r>
              <a:rPr lang="ru-RU" dirty="0" smtClean="0"/>
              <a:t>Натуралист обладает способностью ориентироваться среди многих живых организмов (ботаник, ветеринар, лесник), а также обладает чувствительностью и внимательностью, интересом к определенным характеристикам окружающего мира (метеоролог, геолог, археолог).</a:t>
            </a:r>
          </a:p>
          <a:p>
            <a:pPr fontAlgn="base"/>
            <a:endParaRPr lang="ru-RU" dirty="0" smtClean="0"/>
          </a:p>
          <a:p>
            <a:r>
              <a:rPr lang="ru-RU" b="1" dirty="0" smtClean="0"/>
              <a:t>Вид интеллекта: Межличностный</a:t>
            </a:r>
            <a:r>
              <a:rPr lang="ru-RU" b="1" baseline="0" dirty="0" smtClean="0"/>
              <a:t> </a:t>
            </a:r>
            <a:r>
              <a:rPr lang="ru-RU" b="1" dirty="0" smtClean="0"/>
              <a:t>(</a:t>
            </a:r>
            <a:r>
              <a:rPr lang="ru-RU" b="1" dirty="0" err="1" smtClean="0"/>
              <a:t>people</a:t>
            </a:r>
            <a:r>
              <a:rPr lang="ru-RU" b="1" dirty="0" smtClean="0"/>
              <a:t> </a:t>
            </a:r>
            <a:r>
              <a:rPr lang="ru-RU" b="1" dirty="0" err="1" smtClean="0"/>
              <a:t>smart</a:t>
            </a:r>
            <a:r>
              <a:rPr lang="ru-RU" b="1" dirty="0" smtClean="0"/>
              <a:t>)</a:t>
            </a:r>
          </a:p>
          <a:p>
            <a:r>
              <a:rPr lang="ru-RU" b="1" dirty="0" smtClean="0"/>
              <a:t>Описание: </a:t>
            </a:r>
            <a:r>
              <a:rPr lang="ru-RU" dirty="0" smtClean="0"/>
              <a:t>Умение различать настроения, мотивы, намерения и чувства других людей. Способность </a:t>
            </a:r>
            <a:r>
              <a:rPr lang="ru-RU" dirty="0" err="1" smtClean="0"/>
              <a:t>коммуницировать</a:t>
            </a:r>
            <a:r>
              <a:rPr lang="ru-RU" dirty="0" smtClean="0"/>
              <a:t>, т.е. обмениваться информацией с другими людьми вербально и </a:t>
            </a:r>
            <a:r>
              <a:rPr lang="ru-RU" dirty="0" err="1" smtClean="0"/>
              <a:t>невербально</a:t>
            </a:r>
            <a:r>
              <a:rPr lang="ru-RU" dirty="0" smtClean="0"/>
              <a:t>, посредством языка жестов, музыки, речи.</a:t>
            </a:r>
          </a:p>
          <a:p>
            <a:pPr fontAlgn="base"/>
            <a:endParaRPr lang="ru-RU" dirty="0" smtClean="0"/>
          </a:p>
          <a:p>
            <a:r>
              <a:rPr lang="ru-RU" b="1" dirty="0" smtClean="0"/>
              <a:t>Вид интеллекта: </a:t>
            </a:r>
            <a:r>
              <a:rPr lang="ru-RU" b="1" dirty="0" err="1" smtClean="0"/>
              <a:t>Интраперсональный</a:t>
            </a:r>
            <a:r>
              <a:rPr lang="ru-RU" b="1" baseline="0" dirty="0" smtClean="0"/>
              <a:t> </a:t>
            </a:r>
            <a:r>
              <a:rPr lang="ru-RU" b="1" dirty="0" smtClean="0"/>
              <a:t>(</a:t>
            </a:r>
            <a:r>
              <a:rPr lang="ru-RU" b="1" dirty="0" err="1" smtClean="0"/>
              <a:t>self-smart</a:t>
            </a:r>
            <a:r>
              <a:rPr lang="ru-RU" b="1" dirty="0" smtClean="0"/>
              <a:t>)</a:t>
            </a:r>
          </a:p>
          <a:p>
            <a:r>
              <a:rPr lang="ru-RU" b="1" dirty="0" smtClean="0"/>
              <a:t>Описание: </a:t>
            </a:r>
            <a:r>
              <a:rPr lang="ru-RU" dirty="0" smtClean="0"/>
              <a:t>Чёткое видение себя, понимание своих сильных и слабых сторон, ограничивающих убеждений, мотивации, настроений, желаний. Высокий уровень самоконтроля, понимания себя, самооценки (психолог, психиатр, философ). Этот вид интеллекта проявляет себя через другие виды, выделенные </a:t>
            </a:r>
            <a:r>
              <a:rPr lang="ru-RU" dirty="0" err="1" smtClean="0"/>
              <a:t>Гарднером</a:t>
            </a:r>
            <a:r>
              <a:rPr lang="ru-RU" dirty="0" smtClean="0"/>
              <a:t>.</a:t>
            </a:r>
          </a:p>
          <a:p>
            <a:pPr fontAlgn="base"/>
            <a:endParaRPr lang="ru-RU" b="1" dirty="0" smtClean="0"/>
          </a:p>
          <a:p>
            <a:r>
              <a:rPr lang="ru-RU" b="1" dirty="0" smtClean="0"/>
              <a:t>Вид интеллекта: Экзистенциальный (</a:t>
            </a:r>
            <a:r>
              <a:rPr lang="ru-RU" b="1" dirty="0" err="1" smtClean="0"/>
              <a:t>problem</a:t>
            </a:r>
            <a:r>
              <a:rPr lang="ru-RU" b="1" dirty="0" smtClean="0"/>
              <a:t> </a:t>
            </a:r>
            <a:r>
              <a:rPr lang="ru-RU" b="1" dirty="0" err="1" smtClean="0"/>
              <a:t>solving</a:t>
            </a:r>
            <a:r>
              <a:rPr lang="ru-RU" b="1" dirty="0" smtClean="0"/>
              <a:t> </a:t>
            </a:r>
            <a:r>
              <a:rPr lang="ru-RU" b="1" dirty="0" err="1" smtClean="0"/>
              <a:t>smart</a:t>
            </a:r>
            <a:r>
              <a:rPr lang="ru-RU" b="1" dirty="0" smtClean="0"/>
              <a:t>)</a:t>
            </a:r>
          </a:p>
          <a:p>
            <a:pPr fontAlgn="base"/>
            <a:r>
              <a:rPr lang="ru-RU" b="1" dirty="0" smtClean="0"/>
              <a:t>Описание: </a:t>
            </a:r>
            <a:r>
              <a:rPr lang="ru-RU" dirty="0" smtClean="0"/>
              <a:t>Способность и склонность формулировать вопросы о жизни, смерти и прочих экзистенциальных вещах.</a:t>
            </a:r>
          </a:p>
          <a:p>
            <a:r>
              <a:rPr lang="ru-RU" dirty="0" smtClean="0"/>
              <a:t/>
            </a:r>
            <a:br>
              <a:rPr lang="ru-RU" dirty="0" smtClean="0"/>
            </a:br>
            <a:endParaRPr lang="ru-RU" b="1" dirty="0" smtClean="0">
              <a:solidFill>
                <a:srgbClr val="FF0000"/>
              </a:solidFill>
            </a:endParaRPr>
          </a:p>
          <a:p>
            <a:endParaRPr lang="ru-RU"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917575" y="744538"/>
            <a:ext cx="4962525" cy="3722687"/>
          </a:xfrm>
          <a:prstGeom prst="rect">
            <a:avLst/>
          </a:prstGeom>
          <a:noFill/>
          <a:ln>
            <a:solidFill>
              <a:srgbClr val="000000"/>
            </a:solidFill>
            <a:miter lim="800000"/>
            <a:headEnd/>
            <a:tailEnd/>
          </a:ln>
        </p:spPr>
      </p:sp>
      <p:sp>
        <p:nvSpPr>
          <p:cNvPr id="41987" name="Rectangle 3"/>
          <p:cNvSpPr>
            <a:spLocks noGrp="1" noChangeArrowheads="1"/>
          </p:cNvSpPr>
          <p:nvPr>
            <p:ph type="body" idx="1"/>
          </p:nvPr>
        </p:nvSpPr>
        <p:spPr bwMode="auto">
          <a:xfrm>
            <a:off x="906357" y="4715907"/>
            <a:ext cx="4984962" cy="4467701"/>
          </a:xfrm>
          <a:prstGeom prst="rect">
            <a:avLst/>
          </a:prstGeom>
          <a:noFill/>
          <a:ln w="12700" cap="sq">
            <a:miter lim="800000"/>
            <a:headEnd type="none" w="sm" len="sm"/>
            <a:tailEnd type="none" w="sm" len="sm"/>
          </a:ln>
        </p:spPr>
        <p:txBody>
          <a:bodyPr/>
          <a:lstStyle/>
          <a:p>
            <a:r>
              <a:rPr lang="ru-RU" sz="1200" b="1" i="0" kern="1200" dirty="0" smtClean="0">
                <a:solidFill>
                  <a:schemeClr val="tx1"/>
                </a:solidFill>
                <a:latin typeface="Times New Roman" pitchFamily="18" charset="0"/>
                <a:ea typeface="+mn-ea"/>
                <a:cs typeface="+mn-cs"/>
              </a:rPr>
              <a:t>Вместо того, чтобы думать о разуме, как о какой-то волшебной мозговой</a:t>
            </a:r>
            <a:r>
              <a:rPr lang="ru-RU" sz="1200" b="1" i="0" kern="1200" baseline="0" dirty="0" smtClean="0">
                <a:solidFill>
                  <a:schemeClr val="tx1"/>
                </a:solidFill>
                <a:latin typeface="Times New Roman" pitchFamily="18" charset="0"/>
                <a:ea typeface="+mn-ea"/>
                <a:cs typeface="+mn-cs"/>
              </a:rPr>
              <a:t> субстанции</a:t>
            </a:r>
            <a:r>
              <a:rPr lang="ru-RU" sz="1200" b="1" i="0" kern="1200" dirty="0" smtClean="0">
                <a:solidFill>
                  <a:schemeClr val="tx1"/>
                </a:solidFill>
                <a:latin typeface="Times New Roman" pitchFamily="18" charset="0"/>
                <a:ea typeface="+mn-ea"/>
                <a:cs typeface="+mn-cs"/>
              </a:rPr>
              <a:t>, которую можно</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измерить тестом на коэффициент умственного развития (IQ), или</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некоей </a:t>
            </a:r>
            <a:r>
              <a:rPr lang="ru-RU" sz="1200" b="1" i="0" kern="1200" dirty="0" smtClean="0">
                <a:solidFill>
                  <a:schemeClr val="tx1"/>
                </a:solidFill>
                <a:latin typeface="Times New Roman" pitchFamily="18" charset="0"/>
                <a:ea typeface="+mn-ea"/>
                <a:cs typeface="+mn-cs"/>
              </a:rPr>
              <a:t>золотой </a:t>
            </a:r>
            <a:r>
              <a:rPr lang="ru-RU" sz="1200" b="1" i="0" kern="1200" dirty="0" smtClean="0">
                <a:solidFill>
                  <a:schemeClr val="tx1"/>
                </a:solidFill>
                <a:latin typeface="Times New Roman" pitchFamily="18" charset="0"/>
                <a:ea typeface="+mn-ea"/>
                <a:cs typeface="+mn-cs"/>
              </a:rPr>
              <a:t>хромосоме, данной при рождении</a:t>
            </a:r>
            <a:r>
              <a:rPr lang="ru-RU" sz="1200" b="1" i="0" kern="1200" baseline="0" dirty="0" smtClean="0">
                <a:solidFill>
                  <a:schemeClr val="tx1"/>
                </a:solidFill>
                <a:latin typeface="Times New Roman" pitchFamily="18" charset="0"/>
                <a:ea typeface="+mn-ea"/>
                <a:cs typeface="+mn-cs"/>
              </a:rPr>
              <a:t> всего</a:t>
            </a:r>
            <a:r>
              <a:rPr lang="ru-RU" sz="1200" b="1" i="0" kern="1200" dirty="0" smtClean="0">
                <a:solidFill>
                  <a:schemeClr val="tx1"/>
                </a:solidFill>
                <a:latin typeface="Times New Roman" pitchFamily="18" charset="0"/>
                <a:ea typeface="+mn-ea"/>
                <a:cs typeface="+mn-cs"/>
              </a:rPr>
              <a:t> нескольким счастливчикам, сама</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идея </a:t>
            </a:r>
            <a:r>
              <a:rPr lang="ru-RU" sz="1200" b="1" i="0" kern="1200" dirty="0" err="1" smtClean="0">
                <a:solidFill>
                  <a:schemeClr val="tx1"/>
                </a:solidFill>
                <a:latin typeface="Times New Roman" pitchFamily="18" charset="0"/>
                <a:ea typeface="+mn-ea"/>
                <a:cs typeface="+mn-cs"/>
              </a:rPr>
              <a:t>Гарднера</a:t>
            </a:r>
            <a:r>
              <a:rPr lang="ru-RU" sz="1200" b="1" i="0" kern="1200" baseline="0" dirty="0" smtClean="0">
                <a:solidFill>
                  <a:schemeClr val="tx1"/>
                </a:solidFill>
                <a:latin typeface="Times New Roman" pitchFamily="18" charset="0"/>
                <a:ea typeface="+mn-ea"/>
                <a:cs typeface="+mn-cs"/>
              </a:rPr>
              <a:t> попирает </a:t>
            </a:r>
            <a:r>
              <a:rPr lang="ru-RU" sz="1200" b="1" i="0" kern="1200" baseline="0" dirty="0" smtClean="0">
                <a:solidFill>
                  <a:schemeClr val="tx1"/>
                </a:solidFill>
                <a:latin typeface="Times New Roman" pitchFamily="18" charset="0"/>
                <a:ea typeface="+mn-ea"/>
                <a:cs typeface="+mn-cs"/>
              </a:rPr>
              <a:t>все, </a:t>
            </a:r>
            <a:r>
              <a:rPr lang="ru-RU" sz="1200" b="1" i="0" kern="1200" dirty="0" smtClean="0">
                <a:solidFill>
                  <a:schemeClr val="tx1"/>
                </a:solidFill>
                <a:latin typeface="Times New Roman" pitchFamily="18" charset="0"/>
                <a:ea typeface="+mn-ea"/>
                <a:cs typeface="+mn-cs"/>
              </a:rPr>
              <a:t>веками </a:t>
            </a:r>
            <a:r>
              <a:rPr lang="ru-RU" sz="1200" b="1" i="0" kern="1200" dirty="0" smtClean="0">
                <a:solidFill>
                  <a:schemeClr val="tx1"/>
                </a:solidFill>
                <a:latin typeface="Times New Roman" pitchFamily="18" charset="0"/>
                <a:ea typeface="+mn-ea"/>
                <a:cs typeface="+mn-cs"/>
              </a:rPr>
              <a:t>устоявшиеся убеждения о самом понятии </a:t>
            </a:r>
            <a:r>
              <a:rPr lang="ru-RU" sz="1200" b="1" i="0" kern="1200" dirty="0" smtClean="0">
                <a:solidFill>
                  <a:schemeClr val="tx1"/>
                </a:solidFill>
                <a:latin typeface="Times New Roman" pitchFamily="18" charset="0"/>
                <a:ea typeface="+mn-ea"/>
                <a:cs typeface="+mn-cs"/>
              </a:rPr>
              <a:t>человечества: </a:t>
            </a:r>
            <a:r>
              <a:rPr lang="ru-RU" sz="1200" b="1" i="0" kern="1200" baseline="0" dirty="0" smtClean="0">
                <a:solidFill>
                  <a:schemeClr val="tx1"/>
                </a:solidFill>
                <a:latin typeface="Times New Roman" pitchFamily="18" charset="0"/>
                <a:ea typeface="+mn-ea"/>
                <a:cs typeface="+mn-cs"/>
              </a:rPr>
              <a:t>«</a:t>
            </a:r>
            <a:r>
              <a:rPr lang="ru-RU" sz="1200" b="1" i="0" kern="1200" dirty="0" smtClean="0">
                <a:solidFill>
                  <a:schemeClr val="tx1"/>
                </a:solidFill>
                <a:latin typeface="Times New Roman" pitchFamily="18" charset="0"/>
                <a:ea typeface="+mn-ea"/>
                <a:cs typeface="+mn-cs"/>
              </a:rPr>
              <a:t>что </a:t>
            </a:r>
            <a:r>
              <a:rPr lang="ru-RU" sz="1200" b="1" i="0" kern="1200" dirty="0" smtClean="0">
                <a:solidFill>
                  <a:schemeClr val="tx1"/>
                </a:solidFill>
                <a:latin typeface="Times New Roman" pitchFamily="18" charset="0"/>
                <a:ea typeface="+mn-ea"/>
                <a:cs typeface="+mn-cs"/>
              </a:rPr>
              <a:t>значит быть </a:t>
            </a:r>
            <a:r>
              <a:rPr lang="ru-RU" sz="1200" b="1" i="0" kern="1200" dirty="0" smtClean="0">
                <a:solidFill>
                  <a:schemeClr val="tx1"/>
                </a:solidFill>
                <a:latin typeface="Times New Roman" pitchFamily="18" charset="0"/>
                <a:ea typeface="+mn-ea"/>
                <a:cs typeface="+mn-cs"/>
              </a:rPr>
              <a:t>умным?»</a:t>
            </a:r>
          </a:p>
          <a:p>
            <a:endParaRPr lang="ru-RU" sz="1200" b="1" i="0" kern="1200" dirty="0" smtClean="0">
              <a:solidFill>
                <a:schemeClr val="tx1"/>
              </a:solidFill>
              <a:latin typeface="Times New Roman" pitchFamily="18" charset="0"/>
              <a:ea typeface="+mn-ea"/>
              <a:cs typeface="+mn-cs"/>
            </a:endParaRPr>
          </a:p>
          <a:p>
            <a:r>
              <a:rPr lang="ru-RU" sz="1200" b="1" i="0" kern="1200" dirty="0" err="1" smtClean="0">
                <a:solidFill>
                  <a:schemeClr val="tx1"/>
                </a:solidFill>
                <a:latin typeface="Times New Roman" pitchFamily="18" charset="0"/>
                <a:ea typeface="+mn-ea"/>
                <a:cs typeface="+mn-cs"/>
              </a:rPr>
              <a:t>Гарднер</a:t>
            </a:r>
            <a:r>
              <a:rPr lang="ru-RU" sz="1200" b="1" i="0" kern="120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считает, что наша культура уделяет слишком много внимания вербальному и логическому мышлениям</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 тем способностям, которые как правило</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оценивают всевозможные</a:t>
            </a:r>
            <a:r>
              <a:rPr lang="ru-RU" sz="1200" b="1" i="0" kern="1200" baseline="0" dirty="0" smtClean="0">
                <a:solidFill>
                  <a:schemeClr val="tx1"/>
                </a:solidFill>
                <a:latin typeface="Times New Roman" pitchFamily="18" charset="0"/>
                <a:ea typeface="+mn-ea"/>
                <a:cs typeface="+mn-cs"/>
              </a:rPr>
              <a:t> тесты</a:t>
            </a:r>
            <a:r>
              <a:rPr lang="ru-RU" sz="1200" b="1" i="0" kern="1200" dirty="0" smtClean="0">
                <a:solidFill>
                  <a:schemeClr val="tx1"/>
                </a:solidFill>
                <a:latin typeface="Times New Roman" pitchFamily="18" charset="0"/>
                <a:ea typeface="+mn-ea"/>
                <a:cs typeface="+mn-cs"/>
              </a:rPr>
              <a:t> на умственные</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способности, однако </a:t>
            </a:r>
            <a:r>
              <a:rPr lang="ru-RU" sz="1200" b="1" i="0" kern="1200" baseline="0" dirty="0" smtClean="0">
                <a:solidFill>
                  <a:schemeClr val="tx1"/>
                </a:solidFill>
                <a:latin typeface="Times New Roman" pitchFamily="18" charset="0"/>
                <a:ea typeface="+mn-ea"/>
                <a:cs typeface="+mn-cs"/>
              </a:rPr>
              <a:t>которые полностью </a:t>
            </a:r>
            <a:r>
              <a:rPr lang="ru-RU" sz="1200" b="1" i="0" kern="1200" dirty="0" smtClean="0">
                <a:solidFill>
                  <a:schemeClr val="tx1"/>
                </a:solidFill>
                <a:latin typeface="Times New Roman" pitchFamily="18" charset="0"/>
                <a:ea typeface="+mn-ea"/>
                <a:cs typeface="+mn-cs"/>
              </a:rPr>
              <a:t>игнорируют другие возможные пути исследования</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движения</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человеческого </a:t>
            </a:r>
            <a:r>
              <a:rPr lang="ru-RU" sz="1200" b="1" i="0" kern="1200" dirty="0" smtClean="0">
                <a:solidFill>
                  <a:schemeClr val="tx1"/>
                </a:solidFill>
                <a:latin typeface="Times New Roman" pitchFamily="18" charset="0"/>
                <a:ea typeface="+mn-ea"/>
                <a:cs typeface="+mn-cs"/>
              </a:rPr>
              <a:t>разума.</a:t>
            </a:r>
          </a:p>
          <a:p>
            <a:r>
              <a:rPr lang="ru-RU" b="1" dirty="0" smtClean="0"/>
              <a:t/>
            </a:r>
            <a:br>
              <a:rPr lang="ru-RU" b="1" dirty="0" smtClean="0"/>
            </a:br>
            <a:r>
              <a:rPr lang="ru-RU" sz="1200" b="1" i="0" kern="1200" dirty="0" smtClean="0">
                <a:solidFill>
                  <a:schemeClr val="tx1"/>
                </a:solidFill>
                <a:latin typeface="Times New Roman" pitchFamily="18" charset="0"/>
                <a:ea typeface="+mn-ea"/>
                <a:cs typeface="+mn-cs"/>
              </a:rPr>
              <a:t>У меня</a:t>
            </a:r>
            <a:r>
              <a:rPr lang="ru-RU" sz="1200" b="1" i="0" kern="1200" baseline="0" dirty="0" smtClean="0">
                <a:solidFill>
                  <a:schemeClr val="tx1"/>
                </a:solidFill>
                <a:latin typeface="Times New Roman" pitchFamily="18" charset="0"/>
                <a:ea typeface="+mn-ea"/>
                <a:cs typeface="+mn-cs"/>
              </a:rPr>
              <a:t> есть</a:t>
            </a:r>
            <a:r>
              <a:rPr lang="ru-RU" sz="1200" b="1" i="0" kern="1200" dirty="0" smtClean="0">
                <a:solidFill>
                  <a:schemeClr val="tx1"/>
                </a:solidFill>
                <a:latin typeface="Times New Roman" pitchFamily="18" charset="0"/>
                <a:ea typeface="+mn-ea"/>
                <a:cs typeface="+mn-cs"/>
              </a:rPr>
              <a:t> различного рода тесты</a:t>
            </a:r>
            <a:r>
              <a:rPr lang="ru-RU" sz="1200" b="1" i="0" kern="1200" baseline="0" dirty="0" smtClean="0">
                <a:solidFill>
                  <a:schemeClr val="tx1"/>
                </a:solidFill>
                <a:latin typeface="Times New Roman" pitchFamily="18" charset="0"/>
                <a:ea typeface="+mn-ea"/>
                <a:cs typeface="+mn-cs"/>
              </a:rPr>
              <a:t> на проверку и</a:t>
            </a:r>
            <a:r>
              <a:rPr lang="ru-RU" sz="1200" b="1" i="0" kern="1200" dirty="0" smtClean="0">
                <a:solidFill>
                  <a:schemeClr val="tx1"/>
                </a:solidFill>
                <a:latin typeface="Times New Roman" pitchFamily="18" charset="0"/>
                <a:ea typeface="+mn-ea"/>
                <a:cs typeface="+mn-cs"/>
              </a:rPr>
              <a:t>нтеллекта. </a:t>
            </a:r>
            <a:r>
              <a:rPr lang="ru-RU" sz="1200" b="0" i="0" kern="1200" dirty="0" smtClean="0">
                <a:solidFill>
                  <a:schemeClr val="tx1"/>
                </a:solidFill>
                <a:latin typeface="Times New Roman" pitchFamily="18" charset="0"/>
                <a:ea typeface="+mn-ea"/>
                <a:cs typeface="+mn-cs"/>
              </a:rPr>
              <a:t>(ПОКАЖИТЕ ТЕСТЫ</a:t>
            </a:r>
            <a:r>
              <a:rPr lang="ru-RU" sz="1200" b="0" i="0" kern="1200" dirty="0" smtClean="0">
                <a:solidFill>
                  <a:schemeClr val="tx1"/>
                </a:solidFill>
                <a:latin typeface="Times New Roman" pitchFamily="18" charset="0"/>
                <a:ea typeface="+mn-ea"/>
                <a:cs typeface="+mn-cs"/>
              </a:rPr>
              <a:t>.)</a:t>
            </a:r>
          </a:p>
          <a:p>
            <a:endParaRPr lang="ru-RU" sz="1200" b="0" i="0" kern="1200" dirty="0" smtClean="0">
              <a:solidFill>
                <a:schemeClr val="tx1"/>
              </a:solidFill>
              <a:latin typeface="Times New Roman" pitchFamily="18" charset="0"/>
              <a:ea typeface="+mn-ea"/>
              <a:cs typeface="+mn-cs"/>
            </a:endParaRPr>
          </a:p>
          <a:p>
            <a:r>
              <a:rPr lang="ru-RU" sz="1200" b="1" i="0" kern="1200" dirty="0" smtClean="0">
                <a:solidFill>
                  <a:schemeClr val="tx1"/>
                </a:solidFill>
                <a:latin typeface="Times New Roman" pitchFamily="18" charset="0"/>
                <a:ea typeface="+mn-ea"/>
                <a:cs typeface="+mn-cs"/>
              </a:rPr>
              <a:t>Эти</a:t>
            </a:r>
            <a:r>
              <a:rPr lang="ru-RU" sz="1200" b="1" i="0" kern="1200" baseline="0" dirty="0" smtClean="0">
                <a:solidFill>
                  <a:schemeClr val="tx1"/>
                </a:solidFill>
                <a:latin typeface="Times New Roman" pitchFamily="18" charset="0"/>
                <a:ea typeface="+mn-ea"/>
                <a:cs typeface="+mn-cs"/>
              </a:rPr>
              <a:t> </a:t>
            </a:r>
            <a:r>
              <a:rPr lang="ru-RU" sz="1200" b="1" i="0" kern="1200" baseline="0" dirty="0" smtClean="0">
                <a:solidFill>
                  <a:schemeClr val="tx1"/>
                </a:solidFill>
                <a:latin typeface="Times New Roman" pitchFamily="18" charset="0"/>
                <a:ea typeface="+mn-ea"/>
                <a:cs typeface="+mn-cs"/>
              </a:rPr>
              <a:t>представленные</a:t>
            </a:r>
            <a:r>
              <a:rPr lang="ru-RU" sz="1200" b="1" i="0" kern="1200" dirty="0" smtClean="0">
                <a:solidFill>
                  <a:schemeClr val="tx1"/>
                </a:solidFill>
                <a:latin typeface="Times New Roman" pitchFamily="18" charset="0"/>
                <a:ea typeface="+mn-ea"/>
                <a:cs typeface="+mn-cs"/>
              </a:rPr>
              <a:t> письменные варианты проверки наших умственных</a:t>
            </a:r>
            <a:r>
              <a:rPr lang="ru-RU" sz="1200" b="1" i="0" kern="1200" baseline="0" dirty="0" smtClean="0">
                <a:solidFill>
                  <a:schemeClr val="tx1"/>
                </a:solidFill>
                <a:latin typeface="Times New Roman" pitchFamily="18" charset="0"/>
                <a:ea typeface="+mn-ea"/>
                <a:cs typeface="+mn-cs"/>
              </a:rPr>
              <a:t> способностей</a:t>
            </a:r>
            <a:r>
              <a:rPr lang="ru-RU" sz="1200" b="1" i="0" kern="1200" dirty="0" smtClean="0">
                <a:solidFill>
                  <a:schemeClr val="tx1"/>
                </a:solidFill>
                <a:latin typeface="Times New Roman" pitchFamily="18" charset="0"/>
                <a:ea typeface="+mn-ea"/>
                <a:cs typeface="+mn-cs"/>
              </a:rPr>
              <a:t> не являются идеальными. Безусловно, гораздо лучше</a:t>
            </a:r>
            <a:r>
              <a:rPr lang="ru-RU" sz="1200" b="1" i="0" kern="1200" baseline="0" dirty="0" smtClean="0">
                <a:solidFill>
                  <a:schemeClr val="tx1"/>
                </a:solidFill>
                <a:latin typeface="Times New Roman" pitchFamily="18" charset="0"/>
                <a:ea typeface="+mn-ea"/>
                <a:cs typeface="+mn-cs"/>
              </a:rPr>
              <a:t> было бы</a:t>
            </a:r>
            <a:r>
              <a:rPr lang="ru-RU" sz="1200" b="1" i="0" kern="1200" dirty="0" smtClean="0">
                <a:solidFill>
                  <a:schemeClr val="tx1"/>
                </a:solidFill>
                <a:latin typeface="Times New Roman" pitchFamily="18" charset="0"/>
                <a:ea typeface="+mn-ea"/>
                <a:cs typeface="+mn-cs"/>
              </a:rPr>
              <a:t> рассматривать умственные</a:t>
            </a:r>
            <a:r>
              <a:rPr lang="ru-RU" sz="1200" b="1" i="0" kern="1200" baseline="0" dirty="0" smtClean="0">
                <a:solidFill>
                  <a:schemeClr val="tx1"/>
                </a:solidFill>
                <a:latin typeface="Times New Roman" pitchFamily="18" charset="0"/>
                <a:ea typeface="+mn-ea"/>
                <a:cs typeface="+mn-cs"/>
              </a:rPr>
              <a:t> способности</a:t>
            </a:r>
            <a:r>
              <a:rPr lang="ru-RU" sz="1200" b="1" i="0" kern="1200" dirty="0" smtClean="0">
                <a:solidFill>
                  <a:schemeClr val="tx1"/>
                </a:solidFill>
                <a:latin typeface="Times New Roman" pitchFamily="18" charset="0"/>
                <a:ea typeface="+mn-ea"/>
                <a:cs typeface="+mn-cs"/>
              </a:rPr>
              <a:t> каждого</a:t>
            </a:r>
            <a:r>
              <a:rPr lang="ru-RU" sz="1200" b="1" i="0" kern="1200" baseline="0" dirty="0" smtClean="0">
                <a:solidFill>
                  <a:schemeClr val="tx1"/>
                </a:solidFill>
                <a:latin typeface="Times New Roman" pitchFamily="18" charset="0"/>
                <a:ea typeface="+mn-ea"/>
                <a:cs typeface="+mn-cs"/>
              </a:rPr>
              <a:t> </a:t>
            </a:r>
            <a:r>
              <a:rPr lang="ru-RU" sz="1200" b="1" i="0" kern="1200" dirty="0" smtClean="0">
                <a:solidFill>
                  <a:schemeClr val="tx1"/>
                </a:solidFill>
                <a:latin typeface="Times New Roman" pitchFamily="18" charset="0"/>
                <a:ea typeface="+mn-ea"/>
                <a:cs typeface="+mn-cs"/>
              </a:rPr>
              <a:t>напрямую, чем через объектив лингвистического или логического мышлений (тест с бумагой и карандашом).</a:t>
            </a:r>
            <a:r>
              <a:rPr lang="ru-RU" sz="1200" b="1" i="0" kern="1200" baseline="0" dirty="0" smtClean="0">
                <a:solidFill>
                  <a:schemeClr val="tx1"/>
                </a:solidFill>
                <a:latin typeface="Times New Roman" pitchFamily="18" charset="0"/>
                <a:ea typeface="+mn-ea"/>
                <a:cs typeface="+mn-cs"/>
              </a:rPr>
              <a:t> Однако</a:t>
            </a:r>
            <a:r>
              <a:rPr lang="ru-RU" sz="1200" b="1" i="0" kern="1200" dirty="0" smtClean="0">
                <a:solidFill>
                  <a:schemeClr val="tx1"/>
                </a:solidFill>
                <a:latin typeface="Times New Roman" pitchFamily="18" charset="0"/>
                <a:ea typeface="+mn-ea"/>
                <a:cs typeface="+mn-cs"/>
              </a:rPr>
              <a:t> в рамках</a:t>
            </a:r>
            <a:r>
              <a:rPr lang="ru-RU" sz="1200" b="1" i="0" kern="1200" baseline="0" dirty="0" smtClean="0">
                <a:solidFill>
                  <a:schemeClr val="tx1"/>
                </a:solidFill>
                <a:latin typeface="Times New Roman" pitchFamily="18" charset="0"/>
                <a:ea typeface="+mn-ea"/>
                <a:cs typeface="+mn-cs"/>
              </a:rPr>
              <a:t> нашего </a:t>
            </a:r>
            <a:r>
              <a:rPr lang="ru-RU" sz="1200" b="1" i="0" kern="1200" dirty="0" smtClean="0">
                <a:solidFill>
                  <a:schemeClr val="tx1"/>
                </a:solidFill>
                <a:latin typeface="Times New Roman" pitchFamily="18" charset="0"/>
                <a:ea typeface="+mn-ea"/>
                <a:cs typeface="+mn-cs"/>
              </a:rPr>
              <a:t>семинара это сможет</a:t>
            </a:r>
            <a:r>
              <a:rPr lang="ru-RU" sz="1200" b="1" i="0" kern="1200" baseline="0" dirty="0" smtClean="0">
                <a:solidFill>
                  <a:schemeClr val="tx1"/>
                </a:solidFill>
                <a:latin typeface="Times New Roman" pitchFamily="18" charset="0"/>
                <a:ea typeface="+mn-ea"/>
                <a:cs typeface="+mn-cs"/>
              </a:rPr>
              <a:t> дать</a:t>
            </a:r>
            <a:r>
              <a:rPr lang="ru-RU" sz="1200" b="1" i="0" kern="1200" dirty="0" smtClean="0">
                <a:solidFill>
                  <a:schemeClr val="tx1"/>
                </a:solidFill>
                <a:latin typeface="Times New Roman" pitchFamily="18" charset="0"/>
                <a:ea typeface="+mn-ea"/>
                <a:cs typeface="+mn-cs"/>
              </a:rPr>
              <a:t> нам быстрый</a:t>
            </a:r>
            <a:r>
              <a:rPr lang="ru-RU" sz="1200" b="1" i="0" kern="1200" baseline="0" dirty="0" smtClean="0">
                <a:solidFill>
                  <a:schemeClr val="tx1"/>
                </a:solidFill>
                <a:latin typeface="Times New Roman" pitchFamily="18" charset="0"/>
                <a:ea typeface="+mn-ea"/>
                <a:cs typeface="+mn-cs"/>
              </a:rPr>
              <a:t> ответ на вопрос: каким сочетанием интеллектуальных способностей наделён каждый из нас.</a:t>
            </a:r>
          </a:p>
          <a:p>
            <a:r>
              <a:rPr lang="ru-RU" dirty="0" smtClean="0"/>
              <a:t/>
            </a:r>
            <a:br>
              <a:rPr lang="ru-RU" dirty="0" smtClean="0"/>
            </a:br>
            <a:r>
              <a:rPr lang="ru-RU" sz="1200" b="0" i="0" kern="1200" dirty="0" smtClean="0">
                <a:solidFill>
                  <a:schemeClr val="tx1"/>
                </a:solidFill>
                <a:latin typeface="Times New Roman" pitchFamily="18" charset="0"/>
                <a:ea typeface="+mn-ea"/>
                <a:cs typeface="+mn-cs"/>
              </a:rPr>
              <a:t>(ПРОЙДИТЕ ТЕСТ И ЛИБО ЗАПОЛНИТЕ ЕГО СЕЙЧАС,</a:t>
            </a:r>
            <a:r>
              <a:rPr lang="ru-RU" sz="1200" b="0" i="0" kern="1200" baseline="0" dirty="0" smtClean="0">
                <a:solidFill>
                  <a:schemeClr val="tx1"/>
                </a:solidFill>
                <a:latin typeface="Times New Roman" pitchFamily="18" charset="0"/>
                <a:ea typeface="+mn-ea"/>
                <a:cs typeface="+mn-cs"/>
              </a:rPr>
              <a:t> ЛИБО</a:t>
            </a:r>
            <a:r>
              <a:rPr lang="ru-RU" sz="1200" b="0" i="0" kern="1200" dirty="0" smtClean="0">
                <a:solidFill>
                  <a:schemeClr val="tx1"/>
                </a:solidFill>
                <a:latin typeface="Times New Roman" pitchFamily="18" charset="0"/>
                <a:ea typeface="+mn-ea"/>
                <a:cs typeface="+mn-cs"/>
              </a:rPr>
              <a:t> ПОЗДНЕЕ).</a:t>
            </a:r>
            <a:endParaRPr lang="en-US" sz="1200" b="0" i="0" kern="1200" dirty="0" smtClean="0">
              <a:solidFill>
                <a:schemeClr val="tx1"/>
              </a:solidFill>
              <a:latin typeface="Times New Roman"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6E75A-5873-4C83-9CAE-A7985C8D54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FFC63-8FF0-4F27-A650-57DFBE0D69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860CF3-F0B3-46D3-9C41-BD6BABEBCD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5C4159-F97A-49D0-ABC2-9F7FCF69C6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A22994-0F4F-4FDF-BBA5-24A2443713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F680AB-8B7D-425F-8637-0A1EEEEA55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0BD981-664E-4D60-9347-B29EE1DE8D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BDAE6F-5DCD-4FF3-BCCE-8FE8A77A38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AC4875-9ED7-44E7-855D-811FE0675D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46162-BED0-4252-8FA0-D25468E059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15ACA1-576C-4709-A6EC-279F6BBBA0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bg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E5DC62A0-7FE3-493C-9F16-68CD83EE323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oleObject" Target="../embeddings/_________Microsoft_Office_Word_97_-_20031.doc"/><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_____Microsoft_Office_Excel_97-20034.xls"/><Relationship Id="rId3" Type="http://schemas.openxmlformats.org/officeDocument/2006/relationships/notesSlide" Target="../notesSlides/notesSlide24.xml"/><Relationship Id="rId7" Type="http://schemas.openxmlformats.org/officeDocument/2006/relationships/oleObject" Target="../embeddings/____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_________Microsoft_Office_Word_97_-_20032.doc"/><Relationship Id="rId5" Type="http://schemas.openxmlformats.org/officeDocument/2006/relationships/audio" Target="../media/audio2.wav"/><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png"/><Relationship Id="rId5" Type="http://schemas.openxmlformats.org/officeDocument/2006/relationships/oleObject" Target="../embeddings/_____Microsoft_Office_Excel_97-20035.xls"/><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533400" y="1981200"/>
          <a:ext cx="1295400" cy="3933825"/>
        </p:xfrm>
        <a:graphic>
          <a:graphicData uri="http://schemas.openxmlformats.org/presentationml/2006/ole">
            <p:oleObj spid="_x0000_s66562" name="Clip" r:id="rId4" imgW="1295640" imgH="3934080" progId="">
              <p:embed/>
            </p:oleObj>
          </a:graphicData>
        </a:graphic>
      </p:graphicFrame>
      <p:sp>
        <p:nvSpPr>
          <p:cNvPr id="3074" name="Rectangle 2"/>
          <p:cNvSpPr>
            <a:spLocks noGrp="1" noChangeArrowheads="1"/>
          </p:cNvSpPr>
          <p:nvPr>
            <p:ph type="ctrTitle"/>
          </p:nvPr>
        </p:nvSpPr>
        <p:spPr>
          <a:xfrm>
            <a:off x="762000" y="609600"/>
            <a:ext cx="7543800" cy="1981200"/>
          </a:xfrm>
          <a:effectLst>
            <a:outerShdw dist="107763" dir="18900000" algn="ctr" rotWithShape="0">
              <a:schemeClr val="bg2"/>
            </a:outerShdw>
          </a:effectLst>
        </p:spPr>
        <p:txBody>
          <a:bodyPr/>
          <a:lstStyle/>
          <a:p>
            <a:pPr>
              <a:defRPr/>
            </a:pPr>
            <a:r>
              <a:rPr lang="ru-RU" sz="4000" b="1" dirty="0" smtClean="0">
                <a:latin typeface="BibleScrT" pitchFamily="34" charset="0"/>
              </a:rPr>
              <a:t>МНОЖЕСТВЕННЫЙ ИНТЕЛЛЕКТ И СУББОТНЯЯ ШКОЛА</a:t>
            </a:r>
            <a:endParaRPr lang="en-US" dirty="0" smtClean="0"/>
          </a:p>
        </p:txBody>
      </p:sp>
      <p:sp>
        <p:nvSpPr>
          <p:cNvPr id="1029" name="Rectangle 3"/>
          <p:cNvSpPr>
            <a:spLocks noGrp="1" noChangeArrowheads="1"/>
          </p:cNvSpPr>
          <p:nvPr>
            <p:ph type="subTitle" idx="1"/>
          </p:nvPr>
        </p:nvSpPr>
        <p:spPr>
          <a:xfrm>
            <a:off x="609600" y="2743200"/>
            <a:ext cx="8458200" cy="3276600"/>
          </a:xfrm>
        </p:spPr>
        <p:txBody>
          <a:bodyPr/>
          <a:lstStyle/>
          <a:p>
            <a:r>
              <a:rPr lang="ru-RU" b="1" i="1" dirty="0" smtClean="0">
                <a:latin typeface="Tahoma" pitchFamily="34" charset="0"/>
              </a:rPr>
              <a:t>Мини-семинар</a:t>
            </a:r>
            <a:br>
              <a:rPr lang="ru-RU" b="1" i="1" dirty="0" smtClean="0">
                <a:latin typeface="Tahoma" pitchFamily="34" charset="0"/>
              </a:rPr>
            </a:br>
            <a:r>
              <a:rPr lang="ru-RU" b="1" i="1" dirty="0" err="1" smtClean="0">
                <a:latin typeface="Tahoma" pitchFamily="34" charset="0"/>
              </a:rPr>
              <a:t>Мэй</a:t>
            </a:r>
            <a:r>
              <a:rPr lang="en-US" b="1" i="1" dirty="0" smtClean="0">
                <a:latin typeface="Tahoma" pitchFamily="34" charset="0"/>
              </a:rPr>
              <a:t>-</a:t>
            </a:r>
            <a:r>
              <a:rPr lang="ru-RU" b="1" i="1" dirty="0" err="1" smtClean="0">
                <a:latin typeface="Tahoma" pitchFamily="34" charset="0"/>
              </a:rPr>
              <a:t>Эллен</a:t>
            </a:r>
            <a:r>
              <a:rPr lang="ru-RU" b="1" i="1" dirty="0" smtClean="0">
                <a:latin typeface="Tahoma" pitchFamily="34" charset="0"/>
              </a:rPr>
              <a:t> Кол</a:t>
            </a:r>
            <a:r>
              <a:rPr lang="en-US" b="1" i="1" dirty="0" smtClean="0">
                <a:latin typeface="Tahoma" pitchFamily="34" charset="0"/>
              </a:rPr>
              <a:t>ó</a:t>
            </a:r>
            <a:r>
              <a:rPr lang="ru-RU" b="1" i="1" dirty="0" err="1" smtClean="0">
                <a:latin typeface="Tahoma" pitchFamily="34" charset="0"/>
              </a:rPr>
              <a:t>н</a:t>
            </a:r>
            <a:r>
              <a:rPr lang="en-US" b="1" i="1" dirty="0" smtClean="0">
                <a:latin typeface="Tahoma" pitchFamily="34" charset="0"/>
              </a:rPr>
              <a:t>,</a:t>
            </a:r>
            <a:r>
              <a:rPr lang="ru-RU" b="1" i="1" dirty="0" smtClean="0">
                <a:latin typeface="Tahoma" pitchFamily="34" charset="0"/>
              </a:rPr>
              <a:t/>
            </a:r>
            <a:br>
              <a:rPr lang="ru-RU" b="1" i="1" dirty="0" smtClean="0">
                <a:latin typeface="Tahoma" pitchFamily="34" charset="0"/>
              </a:rPr>
            </a:br>
            <a:r>
              <a:rPr lang="ru-RU" b="1" i="1" dirty="0" smtClean="0">
                <a:latin typeface="Tahoma" pitchFamily="34" charset="0"/>
              </a:rPr>
              <a:t>доктора </a:t>
            </a:r>
            <a:r>
              <a:rPr lang="ru-RU" b="1" i="1" dirty="0" smtClean="0">
                <a:latin typeface="Tahoma" pitchFamily="34" charset="0"/>
              </a:rPr>
              <a:t>философии,</a:t>
            </a:r>
            <a:endParaRPr lang="en-US" b="1" i="1" dirty="0" smtClean="0"/>
          </a:p>
          <a:p>
            <a:r>
              <a:rPr lang="ru-RU" b="1" i="1" dirty="0" smtClean="0">
                <a:latin typeface="Tahoma" pitchFamily="34" charset="0"/>
              </a:rPr>
              <a:t>Представленный</a:t>
            </a:r>
            <a:br>
              <a:rPr lang="ru-RU" b="1" i="1" dirty="0" smtClean="0">
                <a:latin typeface="Tahoma" pitchFamily="34" charset="0"/>
              </a:rPr>
            </a:br>
            <a:r>
              <a:rPr lang="ru-RU" b="1" i="1" dirty="0" smtClean="0">
                <a:latin typeface="Tahoma" pitchFamily="34" charset="0"/>
              </a:rPr>
              <a:t>на сессии </a:t>
            </a:r>
            <a:r>
              <a:rPr lang="ru-RU" b="1" i="1" dirty="0" smtClean="0">
                <a:latin typeface="Tahoma" pitchFamily="34" charset="0"/>
              </a:rPr>
              <a:t>Г</a:t>
            </a:r>
            <a:r>
              <a:rPr lang="ru-RU" b="1" i="1" dirty="0" smtClean="0">
                <a:latin typeface="Tahoma" pitchFamily="34" charset="0"/>
              </a:rPr>
              <a:t>К </a:t>
            </a:r>
            <a:r>
              <a:rPr lang="ru-RU" b="1" i="1" dirty="0" smtClean="0">
                <a:latin typeface="Tahoma" pitchFamily="34" charset="0"/>
              </a:rPr>
              <a:t>2010</a:t>
            </a:r>
            <a:r>
              <a:rPr lang="en-US" b="1" i="1" dirty="0" smtClean="0">
                <a:latin typeface="Tahoma" pitchFamily="34" charset="0"/>
              </a:rPr>
              <a:t> </a:t>
            </a:r>
            <a:r>
              <a:rPr lang="ru-RU" b="1" i="1" dirty="0" smtClean="0">
                <a:latin typeface="Tahoma" pitchFamily="34" charset="0"/>
              </a:rPr>
              <a:t/>
            </a:r>
            <a:br>
              <a:rPr lang="ru-RU" b="1" i="1" dirty="0" smtClean="0">
                <a:latin typeface="Tahoma" pitchFamily="34" charset="0"/>
              </a:rPr>
            </a:br>
            <a:r>
              <a:rPr lang="ru-RU" b="1" i="1" dirty="0" smtClean="0">
                <a:latin typeface="Tahoma" pitchFamily="34" charset="0"/>
              </a:rPr>
              <a:t>«СШ </a:t>
            </a:r>
            <a:r>
              <a:rPr lang="ru-RU" b="1" i="1" dirty="0" smtClean="0">
                <a:latin typeface="Tahoma" pitchFamily="34" charset="0"/>
              </a:rPr>
              <a:t>и </a:t>
            </a:r>
            <a:r>
              <a:rPr lang="ru-RU" b="1" i="1" dirty="0" smtClean="0">
                <a:latin typeface="Tahoma" pitchFamily="34" charset="0"/>
              </a:rPr>
              <a:t>ЛС – методы и инструменты»</a:t>
            </a:r>
            <a:br>
              <a:rPr lang="ru-RU" b="1" i="1" dirty="0" smtClean="0">
                <a:latin typeface="Tahoma" pitchFamily="34" charset="0"/>
              </a:rPr>
            </a:br>
            <a:endParaRPr lang="en-US" b="1" i="1" dirty="0" smtClean="0">
              <a:latin typeface="Tahoma" pitchFamily="34" charset="0"/>
            </a:endParaRPr>
          </a:p>
          <a:p>
            <a:endParaRPr lang="en-US" b="1" i="1" dirty="0" smtClean="0">
              <a:latin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76200" y="685800"/>
            <a:ext cx="9144000" cy="1143000"/>
          </a:xfrm>
          <a:effectLst>
            <a:outerShdw dist="107763" dir="18900000" algn="ctr" rotWithShape="0">
              <a:schemeClr val="bg2"/>
            </a:outerShdw>
          </a:effectLst>
        </p:spPr>
        <p:txBody>
          <a:bodyPr/>
          <a:lstStyle/>
          <a:p>
            <a:pPr>
              <a:lnSpc>
                <a:spcPct val="80000"/>
              </a:lnSpc>
              <a:defRPr/>
            </a:pPr>
            <a:r>
              <a:rPr lang="ru-RU" b="1" dirty="0" smtClean="0">
                <a:solidFill>
                  <a:srgbClr val="FF9999"/>
                </a:solidFill>
                <a:latin typeface="BibleScrT" pitchFamily="34" charset="0"/>
              </a:rPr>
              <a:t>ХРИСТОС ПРИ</a:t>
            </a:r>
            <a:r>
              <a:rPr lang="en-US" b="1" dirty="0" smtClean="0">
                <a:solidFill>
                  <a:srgbClr val="FF9999"/>
                </a:solidFill>
                <a:latin typeface="BibleScrT" pitchFamily="34" charset="0"/>
              </a:rPr>
              <a:t>H</a:t>
            </a:r>
            <a:r>
              <a:rPr lang="ru-RU" b="1" dirty="0" smtClean="0">
                <a:solidFill>
                  <a:srgbClr val="FF9999"/>
                </a:solidFill>
                <a:latin typeface="BibleScrT" pitchFamily="34" charset="0"/>
              </a:rPr>
              <a:t>ИМАЛ ВО ВНИМАНИЕ УМСТВЕННЫЕ СПОСОБНОСТИ </a:t>
            </a:r>
            <a:r>
              <a:rPr lang="ru-RU" b="1" dirty="0" smtClean="0">
                <a:solidFill>
                  <a:srgbClr val="FF9999"/>
                </a:solidFill>
                <a:latin typeface="BibleScrT" pitchFamily="34" charset="0"/>
              </a:rPr>
              <a:t>КАЖДОГО</a:t>
            </a:r>
            <a:endParaRPr lang="en-US" dirty="0" smtClean="0">
              <a:latin typeface="Tahoma" pitchFamily="34" charset="0"/>
            </a:endParaRPr>
          </a:p>
        </p:txBody>
      </p:sp>
      <p:sp>
        <p:nvSpPr>
          <p:cNvPr id="39939" name="Rectangle 1027"/>
          <p:cNvSpPr>
            <a:spLocks noGrp="1" noChangeArrowheads="1"/>
          </p:cNvSpPr>
          <p:nvPr>
            <p:ph type="body" idx="1"/>
          </p:nvPr>
        </p:nvSpPr>
        <p:spPr>
          <a:xfrm>
            <a:off x="1905000" y="2286000"/>
            <a:ext cx="7239000" cy="4114800"/>
          </a:xfrm>
        </p:spPr>
        <p:txBody>
          <a:bodyPr/>
          <a:lstStyle/>
          <a:p>
            <a:pPr marL="0" indent="0">
              <a:lnSpc>
                <a:spcPct val="80000"/>
              </a:lnSpc>
              <a:spcBef>
                <a:spcPts val="600"/>
              </a:spcBef>
              <a:spcAft>
                <a:spcPts val="600"/>
              </a:spcAft>
              <a:buFontTx/>
              <a:buNone/>
            </a:pPr>
            <a:r>
              <a:rPr lang="ru-RU" dirty="0" smtClean="0">
                <a:latin typeface="Tahoma" pitchFamily="34" charset="0"/>
              </a:rPr>
              <a:t>1. </a:t>
            </a:r>
            <a:r>
              <a:rPr lang="ru-RU" b="1" dirty="0" smtClean="0">
                <a:solidFill>
                  <a:srgbClr val="FFFF66"/>
                </a:solidFill>
                <a:latin typeface="Tahoma" pitchFamily="34" charset="0"/>
                <a:ea typeface="Tahoma" pitchFamily="34" charset="0"/>
                <a:cs typeface="Tahoma" pitchFamily="34" charset="0"/>
              </a:rPr>
              <a:t>ВИЗУАЛЬНО-ПРОСТРАНСТВЕННЫЙ</a:t>
            </a:r>
            <a:endParaRPr lang="ru-RU" b="1" dirty="0" smtClean="0">
              <a:solidFill>
                <a:srgbClr val="FFFF66"/>
              </a:solidFill>
              <a:latin typeface="Tahoma" pitchFamily="34" charset="0"/>
              <a:ea typeface="Tahoma" pitchFamily="34" charset="0"/>
              <a:cs typeface="Tahoma" pitchFamily="34" charset="0"/>
            </a:endParaRPr>
          </a:p>
          <a:p>
            <a:pPr marL="0" indent="0">
              <a:lnSpc>
                <a:spcPct val="80000"/>
              </a:lnSpc>
              <a:spcBef>
                <a:spcPts val="600"/>
              </a:spcBef>
              <a:spcAft>
                <a:spcPts val="600"/>
              </a:spcAft>
              <a:buFontTx/>
              <a:buNone/>
            </a:pPr>
            <a:r>
              <a:rPr lang="ru-RU" b="1" dirty="0" smtClean="0">
                <a:latin typeface="Tahoma" pitchFamily="34" charset="0"/>
                <a:ea typeface="Tahoma" pitchFamily="34" charset="0"/>
                <a:cs typeface="Tahoma" pitchFamily="34" charset="0"/>
              </a:rPr>
              <a:t>Чтобы люди лучше </a:t>
            </a:r>
            <a:r>
              <a:rPr lang="ru-RU" b="1" dirty="0" smtClean="0">
                <a:latin typeface="Tahoma" pitchFamily="34" charset="0"/>
                <a:ea typeface="Tahoma" pitchFamily="34" charset="0"/>
                <a:cs typeface="Tahoma" pitchFamily="34" charset="0"/>
              </a:rPr>
              <a:t>запоминали </a:t>
            </a:r>
            <a:r>
              <a:rPr lang="ru-RU" b="1" dirty="0" smtClean="0">
                <a:latin typeface="Tahoma" pitchFamily="34" charset="0"/>
                <a:ea typeface="Tahoma" pitchFamily="34" charset="0"/>
                <a:cs typeface="Tahoma" pitchFamily="34" charset="0"/>
              </a:rPr>
              <a:t>информацию</a:t>
            </a:r>
            <a:r>
              <a:rPr lang="ru-RU" b="1" dirty="0" smtClean="0">
                <a:latin typeface="Tahoma" pitchFamily="34" charset="0"/>
                <a:ea typeface="Tahoma" pitchFamily="34" charset="0"/>
                <a:cs typeface="Tahoma" pitchFamily="34" charset="0"/>
              </a:rPr>
              <a:t>, Христос прибегал</a:t>
            </a:r>
            <a:br>
              <a:rPr lang="ru-RU" b="1" dirty="0" smtClean="0">
                <a:latin typeface="Tahoma" pitchFamily="34" charset="0"/>
                <a:ea typeface="Tahoma" pitchFamily="34" charset="0"/>
                <a:cs typeface="Tahoma" pitchFamily="34" charset="0"/>
              </a:rPr>
            </a:br>
            <a:r>
              <a:rPr lang="ru-RU" b="1" dirty="0" smtClean="0">
                <a:latin typeface="Tahoma" pitchFamily="34" charset="0"/>
                <a:ea typeface="Tahoma" pitchFamily="34" charset="0"/>
                <a:cs typeface="Tahoma" pitchFamily="34" charset="0"/>
              </a:rPr>
              <a:t>к </a:t>
            </a:r>
            <a:r>
              <a:rPr lang="ru-RU" b="1" dirty="0" smtClean="0">
                <a:latin typeface="Tahoma" pitchFamily="34" charset="0"/>
                <a:ea typeface="Tahoma" pitchFamily="34" charset="0"/>
                <a:cs typeface="Tahoma" pitchFamily="34" charset="0"/>
              </a:rPr>
              <a:t>визуализации образов</a:t>
            </a:r>
            <a:r>
              <a:rPr lang="ru-RU" b="1" dirty="0" smtClean="0">
                <a:latin typeface="Tahoma" pitchFamily="34" charset="0"/>
                <a:ea typeface="Tahoma" pitchFamily="34" charset="0"/>
                <a:cs typeface="Tahoma" pitchFamily="34" charset="0"/>
              </a:rPr>
              <a:t>:</a:t>
            </a:r>
            <a:br>
              <a:rPr lang="ru-RU" b="1" dirty="0" smtClean="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a:t>
            </a:r>
            <a:r>
              <a:rPr lang="ru-RU" dirty="0" smtClean="0">
                <a:latin typeface="Tahoma" pitchFamily="34" charset="0"/>
                <a:ea typeface="Tahoma" pitchFamily="34" charset="0"/>
                <a:cs typeface="Tahoma" pitchFamily="34" charset="0"/>
              </a:rPr>
              <a:t>И, взяв хлеб и благодарив, преломил и подал им, говоря: сие есть тело Моё, которое за вас предается; сие творите в Моё воспоминание</a:t>
            </a:r>
            <a:r>
              <a:rPr lang="ru-RU" dirty="0" smtClean="0">
                <a:latin typeface="Tahoma" pitchFamily="34" charset="0"/>
                <a:ea typeface="Tahoma" pitchFamily="34" charset="0"/>
                <a:cs typeface="Tahoma" pitchFamily="34" charset="0"/>
              </a:rPr>
              <a:t>». </a:t>
            </a:r>
            <a:r>
              <a:rPr lang="en-US" sz="2400" i="1" dirty="0" smtClean="0">
                <a:latin typeface="Tahoma" pitchFamily="34" charset="0"/>
                <a:ea typeface="Tahoma" pitchFamily="34" charset="0"/>
                <a:cs typeface="Tahoma" pitchFamily="34" charset="0"/>
              </a:rPr>
              <a:t>(</a:t>
            </a:r>
            <a:r>
              <a:rPr lang="ru-RU" sz="2400" i="1" dirty="0" smtClean="0">
                <a:latin typeface="Tahoma" pitchFamily="34" charset="0"/>
                <a:ea typeface="Tahoma" pitchFamily="34" charset="0"/>
                <a:cs typeface="Tahoma" pitchFamily="34" charset="0"/>
              </a:rPr>
              <a:t>Лк. </a:t>
            </a:r>
            <a:r>
              <a:rPr lang="en-US" sz="2400" i="1" dirty="0" smtClean="0">
                <a:latin typeface="Tahoma" pitchFamily="34" charset="0"/>
                <a:ea typeface="Tahoma" pitchFamily="34" charset="0"/>
                <a:cs typeface="Tahoma" pitchFamily="34" charset="0"/>
              </a:rPr>
              <a:t>22:19).</a:t>
            </a:r>
          </a:p>
          <a:p>
            <a:endParaRPr lang="en-US" dirty="0" smtClean="0"/>
          </a:p>
        </p:txBody>
      </p:sp>
      <p:pic>
        <p:nvPicPr>
          <p:cNvPr id="16388" name="Picture 1028"/>
          <p:cNvPicPr>
            <a:picLocks noChangeAspect="1" noChangeArrowheads="1"/>
          </p:cNvPicPr>
          <p:nvPr/>
        </p:nvPicPr>
        <p:blipFill>
          <a:blip r:embed="rId3" cstate="print"/>
          <a:srcRect/>
          <a:stretch>
            <a:fillRect/>
          </a:stretch>
        </p:blipFill>
        <p:spPr bwMode="auto">
          <a:xfrm>
            <a:off x="53975" y="2362200"/>
            <a:ext cx="1851025"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1+#ppt_w/2"/>
                                          </p:val>
                                        </p:tav>
                                        <p:tav tm="100000">
                                          <p:val>
                                            <p:strVal val="#ppt_x"/>
                                          </p:val>
                                        </p:tav>
                                      </p:tavLst>
                                    </p:anim>
                                    <p:anim calcmode="lin" valueType="num">
                                      <p:cBhvr additive="base">
                                        <p:cTn id="8" dur="500" fill="hold"/>
                                        <p:tgtEl>
                                          <p:spTgt spid="399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additive="base">
                                        <p:cTn id="13"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additive="base">
                                        <p:cTn id="19" dur="500" fill="hold"/>
                                        <p:tgtEl>
                                          <p:spTgt spid="3993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075"/>
          <p:cNvSpPr>
            <a:spLocks noGrp="1" noChangeArrowheads="1"/>
          </p:cNvSpPr>
          <p:nvPr>
            <p:ph type="body" idx="1"/>
          </p:nvPr>
        </p:nvSpPr>
        <p:spPr>
          <a:xfrm>
            <a:off x="1219200" y="2667000"/>
            <a:ext cx="7620000" cy="4114800"/>
          </a:xfrm>
        </p:spPr>
        <p:txBody>
          <a:bodyPr/>
          <a:lstStyle/>
          <a:p>
            <a:pPr>
              <a:buFontTx/>
              <a:buNone/>
            </a:pPr>
            <a:r>
              <a:rPr lang="en-US" dirty="0" smtClean="0">
                <a:latin typeface="Tahoma" pitchFamily="34" charset="0"/>
              </a:rPr>
              <a:t>   </a:t>
            </a:r>
            <a:r>
              <a:rPr lang="ru-RU" dirty="0" smtClean="0">
                <a:latin typeface="Tahoma" pitchFamily="34" charset="0"/>
              </a:rPr>
              <a:t>2. </a:t>
            </a:r>
            <a:r>
              <a:rPr lang="ru-RU" b="1" dirty="0" smtClean="0">
                <a:solidFill>
                  <a:srgbClr val="00FFFF"/>
                </a:solidFill>
                <a:latin typeface="Tahoma" pitchFamily="34" charset="0"/>
              </a:rPr>
              <a:t>ЛОГИКО-МАТЕМАТИЧЕСКИЙ</a:t>
            </a:r>
            <a:r>
              <a:rPr lang="en-US" b="1" dirty="0" smtClean="0">
                <a:latin typeface="Tahoma" pitchFamily="34" charset="0"/>
              </a:rPr>
              <a:t> </a:t>
            </a:r>
            <a:r>
              <a:rPr lang="ru-RU" b="1" i="1" dirty="0" smtClean="0">
                <a:latin typeface="Tahoma" pitchFamily="34" charset="0"/>
                <a:ea typeface="Tahoma" pitchFamily="34" charset="0"/>
                <a:cs typeface="Tahoma" pitchFamily="34" charset="0"/>
              </a:rPr>
              <a:t>Христос  задавал много вопросов:</a:t>
            </a:r>
            <a:r>
              <a:rPr lang="en-US" b="1" i="1" dirty="0" smtClean="0">
                <a:latin typeface="Tahoma" pitchFamily="34" charset="0"/>
                <a:ea typeface="Tahoma" pitchFamily="34" charset="0"/>
                <a:cs typeface="Tahoma" pitchFamily="34" charset="0"/>
              </a:rPr>
              <a:t> </a:t>
            </a:r>
            <a:r>
              <a:rPr lang="ru-RU" dirty="0" smtClean="0">
                <a:latin typeface="Tahoma" pitchFamily="34" charset="0"/>
                <a:ea typeface="Tahoma" pitchFamily="34" charset="0"/>
                <a:cs typeface="Tahoma" pitchFamily="34" charset="0"/>
              </a:rPr>
              <a:t>«И что ты смотришь на сучок в глазе брата твоего, а бревна в твоем глазе не чувствуешь?»</a:t>
            </a:r>
            <a:br>
              <a:rPr lang="ru-RU" dirty="0" smtClean="0">
                <a:latin typeface="Tahoma" pitchFamily="34" charset="0"/>
                <a:ea typeface="Tahoma" pitchFamily="34" charset="0"/>
                <a:cs typeface="Tahoma" pitchFamily="34" charset="0"/>
              </a:rPr>
            </a:br>
            <a:r>
              <a:rPr lang="en-US" sz="2400" i="1" dirty="0" smtClean="0">
                <a:latin typeface="Tahoma" pitchFamily="34" charset="0"/>
              </a:rPr>
              <a:t>(</a:t>
            </a:r>
            <a:r>
              <a:rPr lang="ru-RU" sz="2400" i="1" dirty="0" err="1" smtClean="0">
                <a:latin typeface="Tahoma" pitchFamily="34" charset="0"/>
              </a:rPr>
              <a:t>Мф</a:t>
            </a:r>
            <a:r>
              <a:rPr lang="ru-RU" sz="2400" i="1" dirty="0" smtClean="0">
                <a:latin typeface="Tahoma" pitchFamily="34" charset="0"/>
              </a:rPr>
              <a:t>.</a:t>
            </a:r>
            <a:r>
              <a:rPr lang="en-US" sz="2400" i="1" dirty="0" smtClean="0">
                <a:latin typeface="Tahoma" pitchFamily="34" charset="0"/>
              </a:rPr>
              <a:t> 7:3).</a:t>
            </a:r>
            <a:endParaRPr lang="en-US" sz="2400" i="1" dirty="0" smtClean="0"/>
          </a:p>
        </p:txBody>
      </p:sp>
      <p:pic>
        <p:nvPicPr>
          <p:cNvPr id="17411" name="Picture 3078"/>
          <p:cNvPicPr>
            <a:picLocks noGrp="1" noChangeAspect="1" noChangeArrowheads="1"/>
          </p:cNvPicPr>
          <p:nvPr>
            <p:ph type="title"/>
          </p:nvPr>
        </p:nvPicPr>
        <p:blipFill>
          <a:blip r:embed="rId3" cstate="print"/>
          <a:srcRect/>
          <a:stretch>
            <a:fillRect/>
          </a:stretch>
        </p:blipFill>
        <p:spPr>
          <a:xfrm>
            <a:off x="228600" y="533400"/>
            <a:ext cx="1554163" cy="2819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685800" y="1752600"/>
            <a:ext cx="7772400" cy="4114800"/>
          </a:xfrm>
        </p:spPr>
        <p:txBody>
          <a:bodyPr/>
          <a:lstStyle/>
          <a:p>
            <a:endParaRPr lang="en-US" dirty="0" smtClean="0">
              <a:latin typeface="Tahoma" pitchFamily="34" charset="0"/>
            </a:endParaRPr>
          </a:p>
          <a:p>
            <a:pPr>
              <a:buFontTx/>
              <a:buNone/>
            </a:pPr>
            <a:r>
              <a:rPr lang="en-US" dirty="0" smtClean="0">
                <a:latin typeface="Tahoma" pitchFamily="34" charset="0"/>
              </a:rPr>
              <a:t>   3. </a:t>
            </a:r>
            <a:r>
              <a:rPr lang="ru-RU" b="1" dirty="0" smtClean="0">
                <a:solidFill>
                  <a:srgbClr val="CCFF33"/>
                </a:solidFill>
                <a:latin typeface="Tahoma" pitchFamily="34" charset="0"/>
              </a:rPr>
              <a:t>СЛОВЕСНО-ЛИНГВИСТИЧЕСКИЙ</a:t>
            </a:r>
            <a:r>
              <a:rPr lang="ru-RU" b="1" dirty="0" smtClean="0">
                <a:latin typeface="Tahoma" pitchFamily="34" charset="0"/>
              </a:rPr>
              <a:t/>
            </a:r>
            <a:br>
              <a:rPr lang="ru-RU" b="1" dirty="0" smtClean="0">
                <a:latin typeface="Tahoma" pitchFamily="34" charset="0"/>
              </a:rPr>
            </a:br>
            <a:r>
              <a:rPr lang="ru-RU" b="1" dirty="0" smtClean="0">
                <a:latin typeface="Tahoma" pitchFamily="34" charset="0"/>
              </a:rPr>
              <a:t>Христос был рассказчиком:</a:t>
            </a:r>
            <a:r>
              <a:rPr lang="ru-RU" b="1" dirty="0" smtClean="0">
                <a:latin typeface="Tahoma" pitchFamily="34" charset="0"/>
                <a:ea typeface="Tahoma" pitchFamily="34" charset="0"/>
                <a:cs typeface="Tahoma" pitchFamily="34" charset="0"/>
              </a:rPr>
              <a:t/>
            </a:r>
            <a:br>
              <a:rPr lang="ru-RU" b="1" dirty="0" smtClean="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«И поучал их много притчами, говоря: вот, вышел сеятель сеять…»</a:t>
            </a:r>
            <a:r>
              <a:rPr lang="en-US" dirty="0" smtClean="0">
                <a:latin typeface="Tahoma" pitchFamily="34" charset="0"/>
                <a:ea typeface="Tahoma" pitchFamily="34" charset="0"/>
                <a:cs typeface="Tahoma" pitchFamily="34" charset="0"/>
              </a:rPr>
              <a:t> </a:t>
            </a:r>
            <a:r>
              <a:rPr lang="en-US" sz="2400" i="1" dirty="0" smtClean="0">
                <a:latin typeface="Tahoma" pitchFamily="34" charset="0"/>
              </a:rPr>
              <a:t>(</a:t>
            </a:r>
            <a:r>
              <a:rPr lang="ru-RU" sz="2400" i="1" dirty="0" err="1" smtClean="0">
                <a:latin typeface="Tahoma" pitchFamily="34" charset="0"/>
              </a:rPr>
              <a:t>Мф</a:t>
            </a:r>
            <a:r>
              <a:rPr lang="ru-RU" sz="2400" i="1" dirty="0" smtClean="0">
                <a:latin typeface="Tahoma" pitchFamily="34" charset="0"/>
              </a:rPr>
              <a:t>.</a:t>
            </a:r>
            <a:r>
              <a:rPr lang="en-US" sz="2400" i="1" dirty="0" smtClean="0">
                <a:latin typeface="Tahoma" pitchFamily="34" charset="0"/>
              </a:rPr>
              <a:t> 13:3).</a:t>
            </a:r>
          </a:p>
        </p:txBody>
      </p:sp>
      <p:pic>
        <p:nvPicPr>
          <p:cNvPr id="18435" name="Picture 4"/>
          <p:cNvPicPr>
            <a:picLocks noGrp="1" noChangeAspect="1" noChangeArrowheads="1"/>
          </p:cNvPicPr>
          <p:nvPr>
            <p:ph type="title"/>
          </p:nvPr>
        </p:nvPicPr>
        <p:blipFill>
          <a:blip r:embed="rId3" cstate="print"/>
          <a:srcRect/>
          <a:stretch>
            <a:fillRect/>
          </a:stretch>
        </p:blipFill>
        <p:spPr>
          <a:xfrm>
            <a:off x="7294563" y="609600"/>
            <a:ext cx="1849437" cy="3352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 calcmode="lin" valueType="num">
                                      <p:cBhvr additive="base">
                                        <p:cTn id="7"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457200" y="1981200"/>
            <a:ext cx="7772400" cy="4114800"/>
          </a:xfrm>
        </p:spPr>
        <p:txBody>
          <a:bodyPr/>
          <a:lstStyle/>
          <a:p>
            <a:endParaRPr lang="en-US" dirty="0" smtClean="0">
              <a:latin typeface="Tahoma" pitchFamily="34" charset="0"/>
            </a:endParaRPr>
          </a:p>
          <a:p>
            <a:endParaRPr lang="en-US" dirty="0" smtClean="0">
              <a:latin typeface="Tahoma" pitchFamily="34" charset="0"/>
            </a:endParaRPr>
          </a:p>
          <a:p>
            <a:endParaRPr lang="en-US" dirty="0" smtClean="0">
              <a:latin typeface="Tahoma" pitchFamily="34" charset="0"/>
            </a:endParaRPr>
          </a:p>
          <a:p>
            <a:pPr>
              <a:buFontTx/>
              <a:buNone/>
            </a:pPr>
            <a:r>
              <a:rPr lang="en-US" dirty="0" smtClean="0">
                <a:latin typeface="Tahoma" pitchFamily="34" charset="0"/>
              </a:rPr>
              <a:t>   4. </a:t>
            </a:r>
            <a:r>
              <a:rPr lang="ru-RU" b="1" dirty="0" smtClean="0">
                <a:solidFill>
                  <a:srgbClr val="00FFFF"/>
                </a:solidFill>
                <a:latin typeface="Tahoma" pitchFamily="34" charset="0"/>
              </a:rPr>
              <a:t>МУЗЫКАЛЬНО-РИТМИЧЕСКИЙ</a:t>
            </a:r>
            <a:r>
              <a:rPr lang="en-US" b="1" dirty="0" smtClean="0">
                <a:latin typeface="Tahoma" pitchFamily="34" charset="0"/>
              </a:rPr>
              <a:t> </a:t>
            </a:r>
            <a:r>
              <a:rPr lang="ru-RU" b="1" i="1" dirty="0" smtClean="0">
                <a:latin typeface="Tahoma" pitchFamily="34" charset="0"/>
              </a:rPr>
              <a:t>Христос и Его ученики пели гимны: </a:t>
            </a:r>
            <a:r>
              <a:rPr lang="ru-RU" i="1" dirty="0" smtClean="0">
                <a:latin typeface="Tahoma" pitchFamily="34" charset="0"/>
                <a:ea typeface="Tahoma" pitchFamily="34" charset="0"/>
                <a:cs typeface="Tahoma" pitchFamily="34" charset="0"/>
              </a:rPr>
              <a:t>«</a:t>
            </a:r>
            <a:r>
              <a:rPr lang="ru-RU" dirty="0" smtClean="0">
                <a:latin typeface="Tahoma" pitchFamily="34" charset="0"/>
                <a:ea typeface="Tahoma" pitchFamily="34" charset="0"/>
                <a:cs typeface="Tahoma" pitchFamily="34" charset="0"/>
              </a:rPr>
              <a:t>И, воспев, пошли на гору Елеонскую</a:t>
            </a:r>
            <a:r>
              <a:rPr lang="ru-RU" dirty="0" smtClean="0">
                <a:latin typeface="Tahoma" pitchFamily="34" charset="0"/>
              </a:rPr>
              <a:t>».</a:t>
            </a:r>
            <a:r>
              <a:rPr lang="en-US" dirty="0" smtClean="0">
                <a:latin typeface="Tahoma" pitchFamily="34" charset="0"/>
              </a:rPr>
              <a:t> </a:t>
            </a:r>
            <a:r>
              <a:rPr lang="en-US" sz="2400" i="1" dirty="0" smtClean="0">
                <a:latin typeface="Tahoma" pitchFamily="34" charset="0"/>
              </a:rPr>
              <a:t>(</a:t>
            </a:r>
            <a:r>
              <a:rPr lang="ru-RU" sz="2400" i="1" dirty="0" err="1" smtClean="0">
                <a:latin typeface="Tahoma" pitchFamily="34" charset="0"/>
              </a:rPr>
              <a:t>Мф</a:t>
            </a:r>
            <a:r>
              <a:rPr lang="ru-RU" sz="2400" i="1" dirty="0" smtClean="0">
                <a:latin typeface="Tahoma" pitchFamily="34" charset="0"/>
              </a:rPr>
              <a:t>.</a:t>
            </a:r>
            <a:r>
              <a:rPr lang="en-US" sz="2400" i="1" dirty="0" smtClean="0">
                <a:latin typeface="Tahoma" pitchFamily="34" charset="0"/>
              </a:rPr>
              <a:t> 26:30).</a:t>
            </a:r>
          </a:p>
        </p:txBody>
      </p:sp>
      <p:pic>
        <p:nvPicPr>
          <p:cNvPr id="19459" name="Picture 4"/>
          <p:cNvPicPr>
            <a:picLocks noGrp="1" noChangeAspect="1" noChangeArrowheads="1"/>
          </p:cNvPicPr>
          <p:nvPr>
            <p:ph type="title"/>
          </p:nvPr>
        </p:nvPicPr>
        <p:blipFill>
          <a:blip r:embed="rId3" cstate="print"/>
          <a:srcRect/>
          <a:stretch>
            <a:fillRect/>
          </a:stretch>
        </p:blipFill>
        <p:spPr>
          <a:xfrm>
            <a:off x="3581400" y="457200"/>
            <a:ext cx="1722438" cy="31242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animEffect transition="in" filter="checkerboard(across)">
                                      <p:cBhvr>
                                        <p:cTn id="7"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066800" y="1524000"/>
            <a:ext cx="7772400" cy="4114800"/>
          </a:xfrm>
        </p:spPr>
        <p:txBody>
          <a:bodyPr/>
          <a:lstStyle/>
          <a:p>
            <a:pPr>
              <a:buFontTx/>
              <a:buNone/>
            </a:pPr>
            <a:r>
              <a:rPr lang="en-US" dirty="0" smtClean="0">
                <a:latin typeface="Tahoma" pitchFamily="34" charset="0"/>
              </a:rPr>
              <a:t>   5. </a:t>
            </a:r>
            <a:r>
              <a:rPr lang="ru-RU" b="1" dirty="0" smtClean="0">
                <a:solidFill>
                  <a:srgbClr val="FF99CC"/>
                </a:solidFill>
                <a:latin typeface="Tahoma" pitchFamily="34" charset="0"/>
              </a:rPr>
              <a:t>ТЕЛЕСНО-КИНЕСТЕТИЧЕСКИЙ</a:t>
            </a:r>
            <a:r>
              <a:rPr lang="en-US" b="1" dirty="0" smtClean="0">
                <a:latin typeface="Tahoma" pitchFamily="34" charset="0"/>
              </a:rPr>
              <a:t> </a:t>
            </a:r>
            <a:r>
              <a:rPr lang="ru-RU" b="1" dirty="0" smtClean="0">
                <a:latin typeface="Tahoma" pitchFamily="34" charset="0"/>
                <a:ea typeface="Tahoma" pitchFamily="34" charset="0"/>
                <a:cs typeface="Tahoma" pitchFamily="34" charset="0"/>
              </a:rPr>
              <a:t>Христос использовал принцип активного обучения:</a:t>
            </a:r>
            <a:r>
              <a:rPr lang="en-US" b="1" i="1" dirty="0" smtClean="0">
                <a:latin typeface="Tahoma" pitchFamily="34" charset="0"/>
                <a:ea typeface="Tahoma" pitchFamily="34" charset="0"/>
                <a:cs typeface="Tahoma" pitchFamily="34" charset="0"/>
              </a:rPr>
              <a:t> </a:t>
            </a:r>
            <a:r>
              <a:rPr lang="ru-RU" dirty="0" smtClean="0">
                <a:latin typeface="Tahoma" pitchFamily="34" charset="0"/>
                <a:ea typeface="Tahoma" pitchFamily="34" charset="0"/>
                <a:cs typeface="Tahoma" pitchFamily="34" charset="0"/>
              </a:rPr>
              <a:t>«Иисус… встал с вечери, снял </a:t>
            </a:r>
            <a:r>
              <a:rPr lang="ru-RU" i="1" dirty="0" smtClean="0">
                <a:latin typeface="Tahoma" pitchFamily="34" charset="0"/>
                <a:ea typeface="Tahoma" pitchFamily="34" charset="0"/>
                <a:cs typeface="Tahoma" pitchFamily="34" charset="0"/>
              </a:rPr>
              <a:t>с</a:t>
            </a:r>
            <a:r>
              <a:rPr lang="ru-RU" dirty="0" smtClean="0">
                <a:latin typeface="Tahoma" pitchFamily="34" charset="0"/>
                <a:ea typeface="Tahoma" pitchFamily="34" charset="0"/>
                <a:cs typeface="Tahoma" pitchFamily="34" charset="0"/>
              </a:rPr>
              <a:t> </a:t>
            </a:r>
            <a:r>
              <a:rPr lang="ru-RU" i="1" dirty="0" smtClean="0">
                <a:latin typeface="Tahoma" pitchFamily="34" charset="0"/>
                <a:ea typeface="Tahoma" pitchFamily="34" charset="0"/>
                <a:cs typeface="Tahoma" pitchFamily="34" charset="0"/>
              </a:rPr>
              <a:t>Себя</a:t>
            </a:r>
            <a:r>
              <a:rPr lang="ru-RU" dirty="0" smtClean="0">
                <a:latin typeface="Tahoma" pitchFamily="34" charset="0"/>
                <a:ea typeface="Tahoma" pitchFamily="34" charset="0"/>
                <a:cs typeface="Tahoma" pitchFamily="34" charset="0"/>
              </a:rPr>
              <a:t> </a:t>
            </a:r>
            <a:r>
              <a:rPr lang="ru-RU" i="1" dirty="0" smtClean="0">
                <a:latin typeface="Tahoma" pitchFamily="34" charset="0"/>
                <a:ea typeface="Tahoma" pitchFamily="34" charset="0"/>
                <a:cs typeface="Tahoma" pitchFamily="34" charset="0"/>
              </a:rPr>
              <a:t>верхнюю</a:t>
            </a:r>
            <a:r>
              <a:rPr lang="ru-RU" dirty="0" smtClean="0">
                <a:latin typeface="Tahoma" pitchFamily="34" charset="0"/>
                <a:ea typeface="Tahoma" pitchFamily="34" charset="0"/>
                <a:cs typeface="Tahoma" pitchFamily="34" charset="0"/>
              </a:rPr>
              <a:t> одежду и, взяв полотенце, препоясался. Потом влил воды в умывальницу и начал умывать ноги ученикам и отирать полотенцем, которым был препоясан».</a:t>
            </a:r>
            <a:r>
              <a:rPr lang="en-US" dirty="0" smtClean="0">
                <a:latin typeface="Tahoma" pitchFamily="34" charset="0"/>
                <a:ea typeface="Tahoma" pitchFamily="34" charset="0"/>
                <a:cs typeface="Tahoma" pitchFamily="34" charset="0"/>
              </a:rPr>
              <a:t> </a:t>
            </a:r>
            <a:r>
              <a:rPr lang="en-US" sz="2400" i="1" dirty="0" smtClean="0">
                <a:latin typeface="Tahoma" pitchFamily="34" charset="0"/>
              </a:rPr>
              <a:t>(</a:t>
            </a:r>
            <a:r>
              <a:rPr lang="ru-RU" sz="2400" i="1" dirty="0" smtClean="0">
                <a:latin typeface="Tahoma" pitchFamily="34" charset="0"/>
              </a:rPr>
              <a:t>Ин.</a:t>
            </a:r>
            <a:r>
              <a:rPr lang="en-US" sz="2400" i="1" dirty="0" smtClean="0">
                <a:latin typeface="Tahoma" pitchFamily="34" charset="0"/>
              </a:rPr>
              <a:t> 13:4-5).</a:t>
            </a:r>
            <a:endParaRPr lang="en-US" sz="2400" i="1" dirty="0" smtClean="0"/>
          </a:p>
        </p:txBody>
      </p:sp>
      <p:pic>
        <p:nvPicPr>
          <p:cNvPr id="20483" name="Picture 4"/>
          <p:cNvPicPr>
            <a:picLocks noGrp="1" noChangeAspect="1" noChangeArrowheads="1"/>
          </p:cNvPicPr>
          <p:nvPr>
            <p:ph type="title"/>
          </p:nvPr>
        </p:nvPicPr>
        <p:blipFill>
          <a:blip r:embed="rId3" cstate="print"/>
          <a:srcRect/>
          <a:stretch>
            <a:fillRect/>
          </a:stretch>
        </p:blipFill>
        <p:spPr>
          <a:xfrm>
            <a:off x="85725" y="1905000"/>
            <a:ext cx="1279525" cy="23622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762000" y="838200"/>
            <a:ext cx="7772400" cy="4114800"/>
          </a:xfrm>
        </p:spPr>
        <p:txBody>
          <a:bodyPr/>
          <a:lstStyle/>
          <a:p>
            <a:pPr>
              <a:buFontTx/>
              <a:buNone/>
            </a:pPr>
            <a:r>
              <a:rPr lang="en-US" dirty="0" smtClean="0">
                <a:latin typeface="Tahoma" pitchFamily="34" charset="0"/>
              </a:rPr>
              <a:t>   6. </a:t>
            </a:r>
            <a:r>
              <a:rPr lang="ru-RU" b="1" dirty="0" smtClean="0">
                <a:solidFill>
                  <a:srgbClr val="FFFF66"/>
                </a:solidFill>
                <a:latin typeface="Tahoma" pitchFamily="34" charset="0"/>
              </a:rPr>
              <a:t>ИНТРАПЕРСОНАЛЬНЫЙ </a:t>
            </a:r>
            <a:r>
              <a:rPr lang="en-US" b="1" dirty="0" smtClean="0">
                <a:solidFill>
                  <a:srgbClr val="FFFF66"/>
                </a:solidFill>
                <a:latin typeface="Tahoma" pitchFamily="34" charset="0"/>
              </a:rPr>
              <a:t>(</a:t>
            </a:r>
            <a:r>
              <a:rPr lang="ru-RU" b="1" dirty="0" smtClean="0">
                <a:solidFill>
                  <a:srgbClr val="FFFF66"/>
                </a:solidFill>
                <a:latin typeface="Tahoma" pitchFamily="34" charset="0"/>
              </a:rPr>
              <a:t>ВНУТРИЛИЧНОСТНЫЙ, САМОПОЗНАНИЕ</a:t>
            </a:r>
            <a:r>
              <a:rPr lang="ru-RU" b="1" dirty="0" smtClean="0">
                <a:solidFill>
                  <a:srgbClr val="FFFF66"/>
                </a:solidFill>
                <a:latin typeface="Tahoma" pitchFamily="34" charset="0"/>
              </a:rPr>
              <a:t>)</a:t>
            </a:r>
            <a:r>
              <a:rPr lang="ru-RU" b="1" dirty="0" smtClean="0">
                <a:latin typeface="Tahoma" pitchFamily="34" charset="0"/>
              </a:rPr>
              <a:t/>
            </a:r>
            <a:br>
              <a:rPr lang="ru-RU" b="1" dirty="0" smtClean="0">
                <a:latin typeface="Tahoma" pitchFamily="34" charset="0"/>
              </a:rPr>
            </a:br>
            <a:r>
              <a:rPr lang="ru-RU" b="1" i="1" dirty="0" smtClean="0">
                <a:latin typeface="Tahoma" pitchFamily="34" charset="0"/>
              </a:rPr>
              <a:t>Хр</a:t>
            </a:r>
            <a:r>
              <a:rPr lang="ru-RU" b="1" i="1" dirty="0" smtClean="0">
                <a:latin typeface="Tahoma" pitchFamily="34" charset="0"/>
              </a:rPr>
              <a:t>истос </a:t>
            </a:r>
            <a:r>
              <a:rPr lang="ru-RU" b="1" i="1" dirty="0" smtClean="0">
                <a:latin typeface="Tahoma" pitchFamily="34" charset="0"/>
              </a:rPr>
              <a:t>использовал служение малых групп:</a:t>
            </a:r>
            <a:r>
              <a:rPr lang="en-US" b="1" i="1" dirty="0" smtClean="0">
                <a:latin typeface="Tahoma" pitchFamily="34" charset="0"/>
              </a:rPr>
              <a:t> </a:t>
            </a:r>
            <a:r>
              <a:rPr lang="ru-RU" dirty="0" smtClean="0">
                <a:latin typeface="Tahoma" pitchFamily="34" charset="0"/>
                <a:ea typeface="Tahoma" pitchFamily="34" charset="0"/>
                <a:cs typeface="Tahoma" pitchFamily="34" charset="0"/>
              </a:rPr>
              <a:t>«И поставил </a:t>
            </a:r>
            <a:r>
              <a:rPr lang="ru-RU" i="1" dirty="0" smtClean="0">
                <a:latin typeface="Tahoma" pitchFamily="34" charset="0"/>
                <a:ea typeface="Tahoma" pitchFamily="34" charset="0"/>
                <a:cs typeface="Tahoma" pitchFamily="34" charset="0"/>
              </a:rPr>
              <a:t>из</a:t>
            </a:r>
            <a:r>
              <a:rPr lang="ru-RU" dirty="0" smtClean="0">
                <a:latin typeface="Tahoma" pitchFamily="34" charset="0"/>
                <a:ea typeface="Tahoma" pitchFamily="34" charset="0"/>
                <a:cs typeface="Tahoma" pitchFamily="34" charset="0"/>
              </a:rPr>
              <a:t> </a:t>
            </a:r>
            <a:r>
              <a:rPr lang="ru-RU" i="1" dirty="0" smtClean="0">
                <a:latin typeface="Tahoma" pitchFamily="34" charset="0"/>
                <a:ea typeface="Tahoma" pitchFamily="34" charset="0"/>
                <a:cs typeface="Tahoma" pitchFamily="34" charset="0"/>
              </a:rPr>
              <a:t>них</a:t>
            </a:r>
            <a:r>
              <a:rPr lang="ru-RU" dirty="0" smtClean="0">
                <a:latin typeface="Tahoma" pitchFamily="34" charset="0"/>
                <a:ea typeface="Tahoma" pitchFamily="34" charset="0"/>
                <a:cs typeface="Tahoma" pitchFamily="34" charset="0"/>
              </a:rPr>
              <a:t> двенадцать, чтобы с Ним были</a:t>
            </a:r>
            <a:br>
              <a:rPr lang="ru-RU" dirty="0" smtClean="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 и чтобы посылать</a:t>
            </a:r>
            <a:br>
              <a:rPr lang="ru-RU" dirty="0" smtClean="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их на проповедь</a:t>
            </a:r>
            <a:r>
              <a:rPr lang="ru-RU" dirty="0" smtClean="0">
                <a:latin typeface="Tahoma" pitchFamily="34" charset="0"/>
              </a:rPr>
              <a:t>».</a:t>
            </a:r>
            <a:r>
              <a:rPr lang="en-US" dirty="0" smtClean="0">
                <a:latin typeface="Tahoma" pitchFamily="34" charset="0"/>
              </a:rPr>
              <a:t> </a:t>
            </a:r>
            <a:r>
              <a:rPr lang="en-US" sz="2400" i="1" dirty="0" smtClean="0">
                <a:latin typeface="Tahoma" pitchFamily="34" charset="0"/>
              </a:rPr>
              <a:t>(</a:t>
            </a:r>
            <a:r>
              <a:rPr lang="ru-RU" sz="2400" i="1" dirty="0" err="1" smtClean="0">
                <a:latin typeface="Tahoma" pitchFamily="34" charset="0"/>
              </a:rPr>
              <a:t>Мк</a:t>
            </a:r>
            <a:r>
              <a:rPr lang="ru-RU" sz="2400" i="1" dirty="0" smtClean="0">
                <a:latin typeface="Tahoma" pitchFamily="34" charset="0"/>
              </a:rPr>
              <a:t>. </a:t>
            </a:r>
            <a:r>
              <a:rPr lang="en-US" sz="2400" i="1" dirty="0" smtClean="0">
                <a:latin typeface="Tahoma" pitchFamily="34" charset="0"/>
              </a:rPr>
              <a:t>3:14).</a:t>
            </a:r>
          </a:p>
        </p:txBody>
      </p:sp>
      <p:pic>
        <p:nvPicPr>
          <p:cNvPr id="21507" name="Picture 4"/>
          <p:cNvPicPr>
            <a:picLocks noGrp="1" noChangeAspect="1" noChangeArrowheads="1"/>
          </p:cNvPicPr>
          <p:nvPr>
            <p:ph type="title"/>
          </p:nvPr>
        </p:nvPicPr>
        <p:blipFill>
          <a:blip r:embed="rId3" cstate="print"/>
          <a:srcRect/>
          <a:stretch>
            <a:fillRect/>
          </a:stretch>
        </p:blipFill>
        <p:spPr>
          <a:xfrm>
            <a:off x="7261225" y="3352800"/>
            <a:ext cx="1806575" cy="3276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5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505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45059">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838200" y="1676400"/>
            <a:ext cx="8001000" cy="4114800"/>
          </a:xfrm>
        </p:spPr>
        <p:txBody>
          <a:bodyPr/>
          <a:lstStyle/>
          <a:p>
            <a:pPr marL="0" indent="0">
              <a:buFontTx/>
              <a:buNone/>
            </a:pPr>
            <a:r>
              <a:rPr lang="en-US" dirty="0" smtClean="0">
                <a:latin typeface="Tahoma" pitchFamily="34" charset="0"/>
              </a:rPr>
              <a:t>7.</a:t>
            </a:r>
            <a:r>
              <a:rPr lang="ru-RU" dirty="0" smtClean="0">
                <a:latin typeface="Tahoma" pitchFamily="34" charset="0"/>
              </a:rPr>
              <a:t> </a:t>
            </a:r>
            <a:r>
              <a:rPr lang="ru-RU" sz="2800" b="1" dirty="0" smtClean="0">
                <a:solidFill>
                  <a:srgbClr val="FF9999"/>
                </a:solidFill>
                <a:latin typeface="Tahoma" pitchFamily="34" charset="0"/>
              </a:rPr>
              <a:t>ИНТРАПЕРСОНАЛЬНО-</a:t>
            </a:r>
            <a:br>
              <a:rPr lang="ru-RU" sz="2800" b="1" dirty="0" smtClean="0">
                <a:solidFill>
                  <a:srgbClr val="FF9999"/>
                </a:solidFill>
                <a:latin typeface="Tahoma" pitchFamily="34" charset="0"/>
              </a:rPr>
            </a:br>
            <a:r>
              <a:rPr lang="ru-RU" sz="2800" b="1" dirty="0" smtClean="0">
                <a:solidFill>
                  <a:srgbClr val="FF9999"/>
                </a:solidFill>
                <a:latin typeface="Tahoma" pitchFamily="34" charset="0"/>
              </a:rPr>
              <a:t>ИНТРОСПЕКТИВНЫЙ</a:t>
            </a:r>
            <a:r>
              <a:rPr lang="ru-RU" b="1" dirty="0" smtClean="0">
                <a:latin typeface="Tahoma" pitchFamily="34" charset="0"/>
              </a:rPr>
              <a:t/>
            </a:r>
            <a:br>
              <a:rPr lang="ru-RU" b="1" dirty="0" smtClean="0">
                <a:latin typeface="Tahoma" pitchFamily="34" charset="0"/>
              </a:rPr>
            </a:br>
            <a:r>
              <a:rPr lang="ru-RU" b="1" i="1" dirty="0" smtClean="0">
                <a:latin typeface="Tahoma" pitchFamily="34" charset="0"/>
              </a:rPr>
              <a:t>Христос </a:t>
            </a:r>
            <a:r>
              <a:rPr lang="ru-RU" b="1" i="1" dirty="0" smtClean="0">
                <a:latin typeface="Tahoma" pitchFamily="34" charset="0"/>
              </a:rPr>
              <a:t>практиковал уединённое размышление: </a:t>
            </a:r>
            <a:r>
              <a:rPr lang="ru-RU" dirty="0" smtClean="0">
                <a:latin typeface="Tahoma" pitchFamily="34" charset="0"/>
                <a:ea typeface="Tahoma" pitchFamily="34" charset="0"/>
                <a:cs typeface="Tahoma" pitchFamily="34" charset="0"/>
              </a:rPr>
              <a:t>«И, отпустив их, пошёл на гору помолиться. Вечером лодка была посреди моря, а Он один</a:t>
            </a:r>
            <a:br>
              <a:rPr lang="ru-RU" dirty="0" smtClean="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на земле».</a:t>
            </a:r>
            <a:r>
              <a:rPr lang="en-US" dirty="0" smtClean="0">
                <a:latin typeface="Tahoma" pitchFamily="34" charset="0"/>
                <a:ea typeface="Tahoma" pitchFamily="34" charset="0"/>
                <a:cs typeface="Tahoma" pitchFamily="34" charset="0"/>
              </a:rPr>
              <a:t> </a:t>
            </a:r>
            <a:r>
              <a:rPr lang="en-US" sz="2400" i="1" dirty="0" smtClean="0">
                <a:latin typeface="Tahoma" pitchFamily="34" charset="0"/>
              </a:rPr>
              <a:t>(</a:t>
            </a:r>
            <a:r>
              <a:rPr lang="ru-RU" sz="2400" i="1" dirty="0" err="1" smtClean="0">
                <a:latin typeface="Tahoma" pitchFamily="34" charset="0"/>
              </a:rPr>
              <a:t>Мк</a:t>
            </a:r>
            <a:r>
              <a:rPr lang="ru-RU" sz="2400" i="1" dirty="0" smtClean="0">
                <a:latin typeface="Tahoma" pitchFamily="34" charset="0"/>
              </a:rPr>
              <a:t>.</a:t>
            </a:r>
            <a:r>
              <a:rPr lang="en-US" sz="2400" i="1" dirty="0" smtClean="0">
                <a:latin typeface="Tahoma" pitchFamily="34" charset="0"/>
              </a:rPr>
              <a:t> 6:46-47).</a:t>
            </a:r>
            <a:endParaRPr lang="en-US" sz="2400" i="1" dirty="0" smtClean="0"/>
          </a:p>
        </p:txBody>
      </p:sp>
      <p:pic>
        <p:nvPicPr>
          <p:cNvPr id="22531" name="Picture 4"/>
          <p:cNvPicPr>
            <a:picLocks noGrp="1" noChangeAspect="1" noChangeArrowheads="1"/>
          </p:cNvPicPr>
          <p:nvPr>
            <p:ph type="title"/>
          </p:nvPr>
        </p:nvPicPr>
        <p:blipFill>
          <a:blip r:embed="rId3" cstate="print"/>
          <a:srcRect/>
          <a:stretch>
            <a:fillRect/>
          </a:stretch>
        </p:blipFill>
        <p:spPr>
          <a:xfrm>
            <a:off x="7543800" y="228600"/>
            <a:ext cx="1344613" cy="2438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dissolve">
                                      <p:cBhvr>
                                        <p:cTn id="7" dur="5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1371600" y="1600200"/>
            <a:ext cx="7772400" cy="4114800"/>
          </a:xfrm>
        </p:spPr>
        <p:txBody>
          <a:bodyPr/>
          <a:lstStyle/>
          <a:p>
            <a:pPr>
              <a:buFontTx/>
              <a:buNone/>
            </a:pPr>
            <a:r>
              <a:rPr lang="en-US" dirty="0" smtClean="0">
                <a:latin typeface="Tahoma" pitchFamily="34" charset="0"/>
              </a:rPr>
              <a:t>   8. </a:t>
            </a:r>
            <a:r>
              <a:rPr lang="ru-RU" b="1" dirty="0" smtClean="0">
                <a:solidFill>
                  <a:srgbClr val="66FF33"/>
                </a:solidFill>
                <a:latin typeface="Tahoma" pitchFamily="34" charset="0"/>
              </a:rPr>
              <a:t>НАТУРАЛИСТИЧЕСКИЙ</a:t>
            </a:r>
            <a:r>
              <a:rPr lang="ru-RU" b="1" dirty="0" smtClean="0">
                <a:latin typeface="Tahoma" pitchFamily="34" charset="0"/>
              </a:rPr>
              <a:t/>
            </a:r>
            <a:br>
              <a:rPr lang="ru-RU" b="1" dirty="0" smtClean="0">
                <a:latin typeface="Tahoma" pitchFamily="34" charset="0"/>
              </a:rPr>
            </a:br>
            <a:r>
              <a:rPr lang="ru-RU" b="1" dirty="0" smtClean="0">
                <a:latin typeface="Tahoma" pitchFamily="34" charset="0"/>
              </a:rPr>
              <a:t>За примерами </a:t>
            </a:r>
            <a:r>
              <a:rPr lang="ru-RU" b="1" i="1" dirty="0" smtClean="0">
                <a:latin typeface="Tahoma" pitchFamily="34" charset="0"/>
              </a:rPr>
              <a:t>Христос обращался к природе:</a:t>
            </a:r>
            <a:br>
              <a:rPr lang="ru-RU" b="1" i="1" dirty="0" smtClean="0">
                <a:latin typeface="Tahoma" pitchFamily="34" charset="0"/>
              </a:rPr>
            </a:br>
            <a:r>
              <a:rPr lang="ru-RU" dirty="0" smtClean="0">
                <a:latin typeface="Tahoma" pitchFamily="34" charset="0"/>
                <a:ea typeface="Tahoma" pitchFamily="34" charset="0"/>
                <a:cs typeface="Tahoma" pitchFamily="34" charset="0"/>
              </a:rPr>
              <a:t>«И поучал их много притчами, говоря: вот, вышел сеятель сеять;</a:t>
            </a:r>
            <a:br>
              <a:rPr lang="ru-RU" dirty="0" smtClean="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и когда он сеял, иное упало при дороге, и налетели птицы</a:t>
            </a:r>
            <a:br>
              <a:rPr lang="ru-RU" dirty="0" smtClean="0">
                <a:latin typeface="Tahoma" pitchFamily="34" charset="0"/>
                <a:ea typeface="Tahoma" pitchFamily="34" charset="0"/>
                <a:cs typeface="Tahoma" pitchFamily="34" charset="0"/>
              </a:rPr>
            </a:br>
            <a:r>
              <a:rPr lang="ru-RU" dirty="0" smtClean="0">
                <a:latin typeface="Tahoma" pitchFamily="34" charset="0"/>
                <a:ea typeface="Tahoma" pitchFamily="34" charset="0"/>
                <a:cs typeface="Tahoma" pitchFamily="34" charset="0"/>
              </a:rPr>
              <a:t>и поклевали то…» </a:t>
            </a:r>
            <a:r>
              <a:rPr lang="en-US" sz="2400" i="1" dirty="0" smtClean="0">
                <a:latin typeface="Tahoma" pitchFamily="34" charset="0"/>
              </a:rPr>
              <a:t>(</a:t>
            </a:r>
            <a:r>
              <a:rPr lang="ru-RU" sz="2400" i="1" dirty="0" err="1" smtClean="0">
                <a:latin typeface="Tahoma" pitchFamily="34" charset="0"/>
              </a:rPr>
              <a:t>Мф</a:t>
            </a:r>
            <a:r>
              <a:rPr lang="ru-RU" sz="2400" i="1" dirty="0" smtClean="0">
                <a:latin typeface="Tahoma" pitchFamily="34" charset="0"/>
              </a:rPr>
              <a:t>. </a:t>
            </a:r>
            <a:r>
              <a:rPr lang="en-US" sz="2400" i="1" dirty="0" smtClean="0">
                <a:latin typeface="Tahoma" pitchFamily="34" charset="0"/>
              </a:rPr>
              <a:t>13:3</a:t>
            </a:r>
            <a:r>
              <a:rPr lang="ru-RU" sz="2400" i="1" dirty="0" smtClean="0">
                <a:latin typeface="Tahoma" pitchFamily="34" charset="0"/>
              </a:rPr>
              <a:t>-4</a:t>
            </a:r>
            <a:r>
              <a:rPr lang="en-US" sz="2400" i="1" dirty="0" smtClean="0">
                <a:latin typeface="Tahoma" pitchFamily="34" charset="0"/>
              </a:rPr>
              <a:t>).</a:t>
            </a:r>
          </a:p>
        </p:txBody>
      </p:sp>
      <p:pic>
        <p:nvPicPr>
          <p:cNvPr id="23555" name="Picture 4"/>
          <p:cNvPicPr>
            <a:picLocks noGrp="1" noChangeAspect="1" noChangeArrowheads="1"/>
          </p:cNvPicPr>
          <p:nvPr>
            <p:ph type="title"/>
          </p:nvPr>
        </p:nvPicPr>
        <p:blipFill>
          <a:blip r:embed="rId3" cstate="print"/>
          <a:srcRect/>
          <a:stretch>
            <a:fillRect/>
          </a:stretch>
        </p:blipFill>
        <p:spPr>
          <a:xfrm>
            <a:off x="130175" y="381000"/>
            <a:ext cx="1470025" cy="2667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52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52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2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WordArt 6"/>
          <p:cNvSpPr>
            <a:spLocks noChangeArrowheads="1" noChangeShapeType="1" noTextEdit="1"/>
          </p:cNvSpPr>
          <p:nvPr/>
        </p:nvSpPr>
        <p:spPr bwMode="auto">
          <a:xfrm>
            <a:off x="457200" y="1752600"/>
            <a:ext cx="8153400" cy="2309813"/>
          </a:xfrm>
          <a:prstGeom prst="rect">
            <a:avLst/>
          </a:prstGeom>
        </p:spPr>
        <p:txBody>
          <a:bodyPr wrap="none" fromWordArt="1">
            <a:prstTxWarp prst="textDoubleWave1">
              <a:avLst>
                <a:gd name="adj1" fmla="val 6500"/>
                <a:gd name="adj2" fmla="val 0"/>
              </a:avLst>
            </a:prstTxWarp>
          </a:bodyPr>
          <a:lstStyle/>
          <a:p>
            <a:pPr algn="ctr">
              <a:lnSpc>
                <a:spcPct val="80000"/>
              </a:lnSpc>
            </a:pPr>
            <a:r>
              <a:rPr lang="ru-RU" sz="3600" b="1"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Impact"/>
              </a:rPr>
              <a:t>ВОСЕМЬ</a:t>
            </a:r>
            <a:br>
              <a:rPr lang="ru-RU" sz="3600" b="1"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Impact"/>
              </a:rPr>
            </a:br>
            <a:r>
              <a:rPr lang="ru-RU" sz="3600" b="1" kern="1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Impact"/>
              </a:rPr>
              <a:t>СПОСОБОВ ОБУЧЕНИЯ</a:t>
            </a:r>
            <a:endParaRPr lang="ru-RU" sz="3600" b="1" kern="1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p:cTn id="7" dur="500" fill="hold"/>
                                        <p:tgtEl>
                                          <p:spTgt spid="56326"/>
                                        </p:tgtEl>
                                        <p:attrNameLst>
                                          <p:attrName>ppt_w</p:attrName>
                                        </p:attrNameLst>
                                      </p:cBhvr>
                                      <p:tavLst>
                                        <p:tav tm="0">
                                          <p:val>
                                            <p:fltVal val="0"/>
                                          </p:val>
                                        </p:tav>
                                        <p:tav tm="100000">
                                          <p:val>
                                            <p:strVal val="#ppt_w"/>
                                          </p:val>
                                        </p:tav>
                                      </p:tavLst>
                                    </p:anim>
                                    <p:anim calcmode="lin" valueType="num">
                                      <p:cBhvr>
                                        <p:cTn id="8" dur="500" fill="hold"/>
                                        <p:tgtEl>
                                          <p:spTgt spid="56326"/>
                                        </p:tgtEl>
                                        <p:attrNameLst>
                                          <p:attrName>ppt_h</p:attrName>
                                        </p:attrNameLst>
                                      </p:cBhvr>
                                      <p:tavLst>
                                        <p:tav tm="0">
                                          <p:val>
                                            <p:fltVal val="0"/>
                                          </p:val>
                                        </p:tav>
                                        <p:tav tm="100000">
                                          <p:val>
                                            <p:strVal val="#ppt_h"/>
                                          </p:val>
                                        </p:tav>
                                      </p:tavLst>
                                    </p:anim>
                                    <p:anim calcmode="lin" valueType="num">
                                      <p:cBhvr>
                                        <p:cTn id="9" dur="500" fill="hold"/>
                                        <p:tgtEl>
                                          <p:spTgt spid="56326"/>
                                        </p:tgtEl>
                                        <p:attrNameLst>
                                          <p:attrName>ppt_x</p:attrName>
                                        </p:attrNameLst>
                                      </p:cBhvr>
                                      <p:tavLst>
                                        <p:tav tm="0">
                                          <p:val>
                                            <p:fltVal val="0.5"/>
                                          </p:val>
                                        </p:tav>
                                        <p:tav tm="100000">
                                          <p:val>
                                            <p:strVal val="#ppt_x"/>
                                          </p:val>
                                        </p:tav>
                                      </p:tavLst>
                                    </p:anim>
                                    <p:anim calcmode="lin" valueType="num">
                                      <p:cBhvr>
                                        <p:cTn id="10" dur="500" fill="hold"/>
                                        <p:tgtEl>
                                          <p:spTgt spid="5632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6" name="Object 4"/>
          <p:cNvGraphicFramePr>
            <a:graphicFrameLocks noChangeAspect="1"/>
          </p:cNvGraphicFramePr>
          <p:nvPr/>
        </p:nvGraphicFramePr>
        <p:xfrm>
          <a:off x="4729163" y="2590800"/>
          <a:ext cx="3255962" cy="3276600"/>
        </p:xfrm>
        <a:graphic>
          <a:graphicData uri="http://schemas.openxmlformats.org/presentationml/2006/ole">
            <p:oleObj spid="_x0000_s3074" name="Document" r:id="rId5" imgW="2498760" imgH="2513880" progId="Word.Document.8">
              <p:embed/>
            </p:oleObj>
          </a:graphicData>
        </a:graphic>
      </p:graphicFrame>
      <p:graphicFrame>
        <p:nvGraphicFramePr>
          <p:cNvPr id="59397" name="Object 5"/>
          <p:cNvGraphicFramePr>
            <a:graphicFrameLocks noChangeAspect="1"/>
          </p:cNvGraphicFramePr>
          <p:nvPr/>
        </p:nvGraphicFramePr>
        <p:xfrm>
          <a:off x="838200" y="2514600"/>
          <a:ext cx="12606338" cy="3514725"/>
        </p:xfrm>
        <a:graphic>
          <a:graphicData uri="http://schemas.openxmlformats.org/presentationml/2006/ole">
            <p:oleObj spid="_x0000_s3075" name="Document" r:id="rId6" imgW="5705640" imgH="1590840" progId="">
              <p:embed/>
            </p:oleObj>
          </a:graphicData>
        </a:graphic>
      </p:graphicFrame>
      <p:sp>
        <p:nvSpPr>
          <p:cNvPr id="3076" name="WordArt 7"/>
          <p:cNvSpPr>
            <a:spLocks noChangeArrowheads="1" noChangeShapeType="1" noTextEdit="1"/>
          </p:cNvSpPr>
          <p:nvPr/>
        </p:nvSpPr>
        <p:spPr bwMode="auto">
          <a:xfrm>
            <a:off x="609600" y="457200"/>
            <a:ext cx="7924800" cy="1524000"/>
          </a:xfrm>
          <a:prstGeom prst="rect">
            <a:avLst/>
          </a:prstGeom>
        </p:spPr>
        <p:txBody>
          <a:bodyPr wrap="none" fromWordArt="1">
            <a:prstTxWarp prst="textDeflate">
              <a:avLst>
                <a:gd name="adj" fmla="val 26227"/>
              </a:avLst>
            </a:prstTxWarp>
          </a:bodyPr>
          <a:lstStyle/>
          <a:p>
            <a:pPr algn="ctr"/>
            <a:r>
              <a:rPr lang="ru-RU" sz="3600" kern="10" dirty="0" smtClean="0">
                <a:ln w="9525" cap="sq">
                  <a:solidFill>
                    <a:srgbClr val="000000"/>
                  </a:solidFill>
                  <a:round/>
                  <a:headEnd type="none" w="sm" len="sm"/>
                  <a:tailEnd type="none" w="sm" len="sm"/>
                </a:ln>
                <a:solidFill>
                  <a:srgbClr val="FF9999"/>
                </a:solidFill>
                <a:latin typeface="Impact"/>
              </a:rPr>
              <a:t>МНОЖЕСТВЕННЫЙ ИНТЕЛЛЕКТ В ДЕЙСТВИИ</a:t>
            </a:r>
            <a:endParaRPr lang="ru-RU" sz="3600" kern="10" dirty="0">
              <a:ln w="9525" cap="sq">
                <a:solidFill>
                  <a:srgbClr val="000000"/>
                </a:solidFill>
                <a:round/>
                <a:headEnd type="none" w="sm" len="sm"/>
                <a:tailEnd type="none" w="sm" len="sm"/>
              </a:ln>
              <a:solidFill>
                <a:srgbClr val="FF9999"/>
              </a:solidFill>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p:cTn id="7" dur="500" fill="hold"/>
                                        <p:tgtEl>
                                          <p:spTgt spid="59397"/>
                                        </p:tgtEl>
                                        <p:attrNameLst>
                                          <p:attrName>ppt_w</p:attrName>
                                        </p:attrNameLst>
                                      </p:cBhvr>
                                      <p:tavLst>
                                        <p:tav tm="0">
                                          <p:val>
                                            <p:fltVal val="0"/>
                                          </p:val>
                                        </p:tav>
                                        <p:tav tm="100000">
                                          <p:val>
                                            <p:strVal val="#ppt_w"/>
                                          </p:val>
                                        </p:tav>
                                      </p:tavLst>
                                    </p:anim>
                                    <p:anim calcmode="lin" valueType="num">
                                      <p:cBhvr>
                                        <p:cTn id="8" dur="500" fill="hold"/>
                                        <p:tgtEl>
                                          <p:spTgt spid="59397"/>
                                        </p:tgtEl>
                                        <p:attrNameLst>
                                          <p:attrName>ppt_h</p:attrName>
                                        </p:attrNameLst>
                                      </p:cBhvr>
                                      <p:tavLst>
                                        <p:tav tm="0">
                                          <p:val>
                                            <p:fltVal val="0"/>
                                          </p:val>
                                        </p:tav>
                                        <p:tav tm="100000">
                                          <p:val>
                                            <p:strVal val="#ppt_h"/>
                                          </p:val>
                                        </p:tav>
                                      </p:tavLst>
                                    </p:anim>
                                    <p:anim calcmode="lin" valueType="num">
                                      <p:cBhvr>
                                        <p:cTn id="9" dur="500" fill="hold"/>
                                        <p:tgtEl>
                                          <p:spTgt spid="59397"/>
                                        </p:tgtEl>
                                        <p:attrNameLst>
                                          <p:attrName>ppt_x</p:attrName>
                                        </p:attrNameLst>
                                      </p:cBhvr>
                                      <p:tavLst>
                                        <p:tav tm="0">
                                          <p:val>
                                            <p:fltVal val="0.5"/>
                                          </p:val>
                                        </p:tav>
                                        <p:tav tm="100000">
                                          <p:val>
                                            <p:strVal val="#ppt_x"/>
                                          </p:val>
                                        </p:tav>
                                      </p:tavLst>
                                    </p:anim>
                                    <p:anim calcmode="lin" valueType="num">
                                      <p:cBhvr>
                                        <p:cTn id="10" dur="500" fill="hold"/>
                                        <p:tgtEl>
                                          <p:spTgt spid="5939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59396"/>
                                        </p:tgtEl>
                                        <p:attrNameLst>
                                          <p:attrName>style.visibility</p:attrName>
                                        </p:attrNameLst>
                                      </p:cBhvr>
                                      <p:to>
                                        <p:strVal val="visible"/>
                                      </p:to>
                                    </p:set>
                                    <p:anim calcmode="lin" valueType="num">
                                      <p:cBhvr>
                                        <p:cTn id="15" dur="500" fill="hold"/>
                                        <p:tgtEl>
                                          <p:spTgt spid="59396"/>
                                        </p:tgtEl>
                                        <p:attrNameLst>
                                          <p:attrName>ppt_w</p:attrName>
                                        </p:attrNameLst>
                                      </p:cBhvr>
                                      <p:tavLst>
                                        <p:tav tm="0">
                                          <p:val>
                                            <p:fltVal val="0"/>
                                          </p:val>
                                        </p:tav>
                                        <p:tav tm="100000">
                                          <p:val>
                                            <p:strVal val="#ppt_w"/>
                                          </p:val>
                                        </p:tav>
                                      </p:tavLst>
                                    </p:anim>
                                    <p:anim calcmode="lin" valueType="num">
                                      <p:cBhvr>
                                        <p:cTn id="16" dur="500" fill="hold"/>
                                        <p:tgtEl>
                                          <p:spTgt spid="59396"/>
                                        </p:tgtEl>
                                        <p:attrNameLst>
                                          <p:attrName>ppt_h</p:attrName>
                                        </p:attrNameLst>
                                      </p:cBhvr>
                                      <p:tavLst>
                                        <p:tav tm="0">
                                          <p:val>
                                            <p:fltVal val="0"/>
                                          </p:val>
                                        </p:tav>
                                        <p:tav tm="100000">
                                          <p:val>
                                            <p:strVal val="#ppt_h"/>
                                          </p:val>
                                        </p:tav>
                                      </p:tavLst>
                                    </p:anim>
                                    <p:anim calcmode="lin" valueType="num">
                                      <p:cBhvr>
                                        <p:cTn id="17" dur="500" fill="hold"/>
                                        <p:tgtEl>
                                          <p:spTgt spid="59396"/>
                                        </p:tgtEl>
                                        <p:attrNameLst>
                                          <p:attrName>ppt_x</p:attrName>
                                        </p:attrNameLst>
                                      </p:cBhvr>
                                      <p:tavLst>
                                        <p:tav tm="0">
                                          <p:val>
                                            <p:fltVal val="0.5"/>
                                          </p:val>
                                        </p:tav>
                                        <p:tav tm="100000">
                                          <p:val>
                                            <p:strVal val="#ppt_x"/>
                                          </p:val>
                                        </p:tav>
                                      </p:tavLst>
                                    </p:anim>
                                    <p:anim calcmode="lin" valueType="num">
                                      <p:cBhvr>
                                        <p:cTn id="18" dur="500" fill="hold"/>
                                        <p:tgtEl>
                                          <p:spTgt spid="5939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609600"/>
            <a:ext cx="8305800" cy="1143000"/>
          </a:xfrm>
        </p:spPr>
        <p:txBody>
          <a:bodyPr/>
          <a:lstStyle/>
          <a:p>
            <a:r>
              <a:rPr lang="en-US" sz="4000" b="1" dirty="0" smtClean="0">
                <a:solidFill>
                  <a:schemeClr val="accent2"/>
                </a:solidFill>
                <a:latin typeface="BibleScrT" pitchFamily="34" charset="0"/>
              </a:rPr>
              <a:t>“</a:t>
            </a:r>
            <a:r>
              <a:rPr lang="ru-RU" sz="4000" b="1" dirty="0" smtClean="0">
                <a:solidFill>
                  <a:schemeClr val="accent2"/>
                </a:solidFill>
                <a:latin typeface="BibleScrT" pitchFamily="34" charset="0"/>
              </a:rPr>
              <a:t>В ПОГОНЕ ЗА ИНТЕЛЛЕКТОМ</a:t>
            </a:r>
            <a:r>
              <a:rPr lang="en-US" sz="4000" b="1" dirty="0" smtClean="0">
                <a:solidFill>
                  <a:schemeClr val="accent2"/>
                </a:solidFill>
                <a:latin typeface="BibleScrT" pitchFamily="34" charset="0"/>
              </a:rPr>
              <a:t>”</a:t>
            </a:r>
            <a:endParaRPr lang="en-US" dirty="0" smtClean="0">
              <a:latin typeface="Tahoma" pitchFamily="34" charset="0"/>
            </a:endParaRPr>
          </a:p>
        </p:txBody>
      </p:sp>
      <p:sp>
        <p:nvSpPr>
          <p:cNvPr id="14339" name="Rectangle 3"/>
          <p:cNvSpPr>
            <a:spLocks noGrp="1" noChangeArrowheads="1"/>
          </p:cNvSpPr>
          <p:nvPr>
            <p:ph type="body" idx="1"/>
          </p:nvPr>
        </p:nvSpPr>
        <p:spPr/>
        <p:txBody>
          <a:bodyPr/>
          <a:lstStyle/>
          <a:p>
            <a:endParaRPr lang="en-US" smtClean="0">
              <a:latin typeface="Tahoma" pitchFamily="34" charset="0"/>
            </a:endParaRPr>
          </a:p>
          <a:p>
            <a:endParaRPr lang="en-US" smtClean="0">
              <a:latin typeface="Tahoma" pitchFamily="34" charset="0"/>
            </a:endParaRPr>
          </a:p>
          <a:p>
            <a:pPr>
              <a:buFontTx/>
              <a:buNone/>
            </a:pPr>
            <a:r>
              <a:rPr lang="en-US" smtClean="0">
                <a:latin typeface="Tahoma" pitchFamily="34" charset="0"/>
              </a:rPr>
              <a:t>                   </a:t>
            </a:r>
            <a:r>
              <a:rPr lang="ru-RU" smtClean="0">
                <a:latin typeface="Tahoma" pitchFamily="34" charset="0"/>
              </a:rPr>
              <a:t>Найти того, кто может</a:t>
            </a:r>
            <a:r>
              <a:rPr lang="en-US" smtClean="0">
                <a:latin typeface="Tahoma" pitchFamily="34" charset="0"/>
              </a:rPr>
              <a:t>. . .</a:t>
            </a:r>
          </a:p>
        </p:txBody>
      </p:sp>
      <p:graphicFrame>
        <p:nvGraphicFramePr>
          <p:cNvPr id="2050" name="Object 5"/>
          <p:cNvGraphicFramePr>
            <a:graphicFrameLocks noChangeAspect="1"/>
          </p:cNvGraphicFramePr>
          <p:nvPr/>
        </p:nvGraphicFramePr>
        <p:xfrm>
          <a:off x="1295400" y="1828800"/>
          <a:ext cx="1857375" cy="3995738"/>
        </p:xfrm>
        <a:graphic>
          <a:graphicData uri="http://schemas.openxmlformats.org/presentationml/2006/ole">
            <p:oleObj spid="_x0000_s2050" name="Clip" r:id="rId4" imgW="1857600" imgH="3995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Oval 2"/>
          <p:cNvSpPr>
            <a:spLocks noChangeArrowheads="1"/>
          </p:cNvSpPr>
          <p:nvPr/>
        </p:nvSpPr>
        <p:spPr bwMode="auto">
          <a:xfrm>
            <a:off x="2595563" y="2159000"/>
            <a:ext cx="4146550" cy="3668713"/>
          </a:xfrm>
          <a:prstGeom prst="ellipse">
            <a:avLst/>
          </a:prstGeom>
          <a:noFill/>
          <a:ln w="57150">
            <a:solidFill>
              <a:schemeClr val="tx1"/>
            </a:solidFill>
            <a:round/>
            <a:headEnd/>
            <a:tailEnd/>
          </a:ln>
        </p:spPr>
        <p:txBody>
          <a:bodyPr wrap="none" anchor="ctr"/>
          <a:lstStyle/>
          <a:p>
            <a:endParaRPr lang="ru-RU"/>
          </a:p>
        </p:txBody>
      </p:sp>
      <p:sp>
        <p:nvSpPr>
          <p:cNvPr id="11267" name="Text Box 3"/>
          <p:cNvSpPr txBox="1">
            <a:spLocks noChangeArrowheads="1"/>
          </p:cNvSpPr>
          <p:nvPr/>
        </p:nvSpPr>
        <p:spPr bwMode="auto">
          <a:xfrm>
            <a:off x="2695575" y="3598863"/>
            <a:ext cx="1241425" cy="282575"/>
          </a:xfrm>
          <a:prstGeom prst="rect">
            <a:avLst/>
          </a:prstGeom>
          <a:noFill/>
          <a:ln w="9525">
            <a:noFill/>
            <a:miter lim="800000"/>
            <a:headEnd/>
            <a:tailEnd/>
          </a:ln>
        </p:spPr>
        <p:txBody>
          <a:bodyPr lIns="82058" tIns="41029" rIns="82058" bIns="41029">
            <a:spAutoFit/>
          </a:bodyPr>
          <a:lstStyle/>
          <a:p>
            <a:pPr algn="r" defTabSz="820738">
              <a:spcBef>
                <a:spcPct val="50000"/>
              </a:spcBef>
            </a:pPr>
            <a:r>
              <a:rPr lang="ru-RU" sz="1300" b="1">
                <a:solidFill>
                  <a:schemeClr val="tx2"/>
                </a:solidFill>
                <a:latin typeface="Arial" charset="0"/>
              </a:rPr>
              <a:t>ЧТО ЕСЛИ</a:t>
            </a:r>
            <a:r>
              <a:rPr lang="en-US" sz="1300" b="1">
                <a:solidFill>
                  <a:schemeClr val="tx2"/>
                </a:solidFill>
                <a:latin typeface="Arial" charset="0"/>
              </a:rPr>
              <a:t>?</a:t>
            </a:r>
            <a:endParaRPr lang="en-US" sz="1400" b="1">
              <a:solidFill>
                <a:schemeClr val="tx2"/>
              </a:solidFill>
              <a:latin typeface="Arial" charset="0"/>
            </a:endParaRPr>
          </a:p>
        </p:txBody>
      </p:sp>
      <p:sp>
        <p:nvSpPr>
          <p:cNvPr id="11268" name="Text Box 4"/>
          <p:cNvSpPr txBox="1">
            <a:spLocks noChangeArrowheads="1"/>
          </p:cNvSpPr>
          <p:nvPr/>
        </p:nvSpPr>
        <p:spPr bwMode="auto">
          <a:xfrm>
            <a:off x="5427663" y="3597275"/>
            <a:ext cx="1049337" cy="282575"/>
          </a:xfrm>
          <a:prstGeom prst="rect">
            <a:avLst/>
          </a:prstGeom>
          <a:noFill/>
          <a:ln w="9525">
            <a:noFill/>
            <a:miter lim="800000"/>
            <a:headEnd/>
            <a:tailEnd/>
          </a:ln>
        </p:spPr>
        <p:txBody>
          <a:bodyPr lIns="82058" tIns="41029" rIns="82058" bIns="41029">
            <a:spAutoFit/>
          </a:bodyPr>
          <a:lstStyle/>
          <a:p>
            <a:pPr defTabSz="820738">
              <a:spcBef>
                <a:spcPct val="50000"/>
              </a:spcBef>
            </a:pPr>
            <a:r>
              <a:rPr lang="ru-RU" sz="1300" b="1">
                <a:solidFill>
                  <a:schemeClr val="tx2"/>
                </a:solidFill>
                <a:latin typeface="Arial" charset="0"/>
              </a:rPr>
              <a:t>ПОЧЕМУ</a:t>
            </a:r>
            <a:r>
              <a:rPr lang="en-US" sz="1300" b="1">
                <a:solidFill>
                  <a:schemeClr val="tx2"/>
                </a:solidFill>
                <a:latin typeface="Arial" charset="0"/>
              </a:rPr>
              <a:t>?</a:t>
            </a:r>
            <a:endParaRPr lang="en-US" sz="1400" b="1">
              <a:solidFill>
                <a:schemeClr val="tx2"/>
              </a:solidFill>
              <a:latin typeface="Arial" charset="0"/>
            </a:endParaRPr>
          </a:p>
        </p:txBody>
      </p:sp>
      <p:sp>
        <p:nvSpPr>
          <p:cNvPr id="11269" name="Text Box 5"/>
          <p:cNvSpPr txBox="1">
            <a:spLocks noChangeArrowheads="1"/>
          </p:cNvSpPr>
          <p:nvPr/>
        </p:nvSpPr>
        <p:spPr bwMode="auto">
          <a:xfrm>
            <a:off x="5453063" y="4141788"/>
            <a:ext cx="1076325" cy="282575"/>
          </a:xfrm>
          <a:prstGeom prst="rect">
            <a:avLst/>
          </a:prstGeom>
          <a:noFill/>
          <a:ln w="9525">
            <a:noFill/>
            <a:miter lim="800000"/>
            <a:headEnd/>
            <a:tailEnd/>
          </a:ln>
        </p:spPr>
        <p:txBody>
          <a:bodyPr lIns="82058" tIns="41029" rIns="82058" bIns="41029">
            <a:spAutoFit/>
          </a:bodyPr>
          <a:lstStyle/>
          <a:p>
            <a:pPr defTabSz="820738">
              <a:spcBef>
                <a:spcPct val="50000"/>
              </a:spcBef>
            </a:pPr>
            <a:r>
              <a:rPr lang="ru-RU" sz="1300" b="1">
                <a:solidFill>
                  <a:schemeClr val="tx2"/>
                </a:solidFill>
                <a:latin typeface="Arial" charset="0"/>
              </a:rPr>
              <a:t>ЧТО</a:t>
            </a:r>
            <a:r>
              <a:rPr lang="en-US" sz="1300" b="1">
                <a:solidFill>
                  <a:schemeClr val="tx2"/>
                </a:solidFill>
                <a:latin typeface="Arial" charset="0"/>
              </a:rPr>
              <a:t>?</a:t>
            </a:r>
            <a:endParaRPr lang="en-US" sz="1400" b="1">
              <a:solidFill>
                <a:schemeClr val="tx2"/>
              </a:solidFill>
              <a:latin typeface="Arial" charset="0"/>
            </a:endParaRPr>
          </a:p>
        </p:txBody>
      </p:sp>
      <p:sp>
        <p:nvSpPr>
          <p:cNvPr id="11270" name="Text Box 6"/>
          <p:cNvSpPr txBox="1">
            <a:spLocks noChangeArrowheads="1"/>
          </p:cNvSpPr>
          <p:nvPr/>
        </p:nvSpPr>
        <p:spPr bwMode="auto">
          <a:xfrm>
            <a:off x="3052763" y="4121150"/>
            <a:ext cx="873125" cy="282575"/>
          </a:xfrm>
          <a:prstGeom prst="rect">
            <a:avLst/>
          </a:prstGeom>
          <a:noFill/>
          <a:ln w="9525">
            <a:noFill/>
            <a:miter lim="800000"/>
            <a:headEnd/>
            <a:tailEnd/>
          </a:ln>
        </p:spPr>
        <p:txBody>
          <a:bodyPr lIns="82058" tIns="41029" rIns="82058" bIns="41029">
            <a:spAutoFit/>
          </a:bodyPr>
          <a:lstStyle/>
          <a:p>
            <a:pPr algn="r" defTabSz="820738">
              <a:spcBef>
                <a:spcPct val="50000"/>
              </a:spcBef>
            </a:pPr>
            <a:r>
              <a:rPr lang="ru-RU" sz="1300" b="1">
                <a:solidFill>
                  <a:schemeClr val="tx2"/>
                </a:solidFill>
                <a:latin typeface="Arial" charset="0"/>
              </a:rPr>
              <a:t>КАК</a:t>
            </a:r>
            <a:r>
              <a:rPr lang="en-US" sz="1300" b="1">
                <a:solidFill>
                  <a:schemeClr val="tx2"/>
                </a:solidFill>
                <a:latin typeface="Arial" charset="0"/>
              </a:rPr>
              <a:t>?</a:t>
            </a:r>
            <a:endParaRPr lang="en-US" sz="1400" b="1">
              <a:solidFill>
                <a:schemeClr val="tx2"/>
              </a:solidFill>
              <a:latin typeface="Arial" charset="0"/>
            </a:endParaRPr>
          </a:p>
        </p:txBody>
      </p:sp>
      <p:sp>
        <p:nvSpPr>
          <p:cNvPr id="11271" name="Text Box 7"/>
          <p:cNvSpPr txBox="1">
            <a:spLocks noChangeArrowheads="1"/>
          </p:cNvSpPr>
          <p:nvPr/>
        </p:nvSpPr>
        <p:spPr bwMode="auto">
          <a:xfrm>
            <a:off x="6627813" y="2206625"/>
            <a:ext cx="1449387" cy="728663"/>
          </a:xfrm>
          <a:prstGeom prst="rect">
            <a:avLst/>
          </a:prstGeom>
          <a:noFill/>
          <a:ln w="3175">
            <a:noFill/>
            <a:miter lim="800000"/>
            <a:headEnd/>
            <a:tailEnd/>
          </a:ln>
        </p:spPr>
        <p:txBody>
          <a:bodyPr lIns="82058" tIns="41029" rIns="82058" bIns="41029">
            <a:spAutoFit/>
          </a:bodyPr>
          <a:lstStyle/>
          <a:p>
            <a:pPr defTabSz="820738">
              <a:spcBef>
                <a:spcPct val="50000"/>
              </a:spcBef>
            </a:pPr>
            <a:r>
              <a:rPr lang="ru-RU" sz="1400" b="1">
                <a:solidFill>
                  <a:schemeClr val="accent2"/>
                </a:solidFill>
                <a:latin typeface="Arial" charset="0"/>
              </a:rPr>
              <a:t>Творческий,</a:t>
            </a:r>
            <a:br>
              <a:rPr lang="ru-RU" sz="1400" b="1">
                <a:solidFill>
                  <a:schemeClr val="accent2"/>
                </a:solidFill>
                <a:latin typeface="Arial" charset="0"/>
              </a:rPr>
            </a:br>
            <a:r>
              <a:rPr lang="ru-RU" sz="1400" b="1">
                <a:solidFill>
                  <a:schemeClr val="accent2"/>
                </a:solidFill>
                <a:latin typeface="Arial" charset="0"/>
              </a:rPr>
              <a:t>Реляционный ученик</a:t>
            </a:r>
            <a:endParaRPr lang="en-US" sz="1400" b="1">
              <a:solidFill>
                <a:schemeClr val="accent2"/>
              </a:solidFill>
              <a:latin typeface="Arial" charset="0"/>
            </a:endParaRPr>
          </a:p>
        </p:txBody>
      </p:sp>
      <p:sp>
        <p:nvSpPr>
          <p:cNvPr id="11272" name="Text Box 8"/>
          <p:cNvSpPr txBox="1">
            <a:spLocks noChangeArrowheads="1"/>
          </p:cNvSpPr>
          <p:nvPr/>
        </p:nvSpPr>
        <p:spPr bwMode="auto">
          <a:xfrm>
            <a:off x="990600" y="2351088"/>
            <a:ext cx="1676400" cy="514350"/>
          </a:xfrm>
          <a:prstGeom prst="rect">
            <a:avLst/>
          </a:prstGeom>
          <a:noFill/>
          <a:ln w="3175">
            <a:noFill/>
            <a:miter lim="800000"/>
            <a:headEnd/>
            <a:tailEnd/>
          </a:ln>
        </p:spPr>
        <p:txBody>
          <a:bodyPr lIns="82058" tIns="41029" rIns="82058" bIns="41029">
            <a:spAutoFit/>
          </a:bodyPr>
          <a:lstStyle/>
          <a:p>
            <a:pPr algn="r" defTabSz="820738">
              <a:spcBef>
                <a:spcPct val="50000"/>
              </a:spcBef>
            </a:pPr>
            <a:r>
              <a:rPr lang="ru-RU" sz="1400" b="1">
                <a:solidFill>
                  <a:schemeClr val="accent2"/>
                </a:solidFill>
                <a:latin typeface="Arial" charset="0"/>
              </a:rPr>
              <a:t>Динамический ученик</a:t>
            </a:r>
            <a:endParaRPr lang="en-US" sz="1400" b="1">
              <a:solidFill>
                <a:schemeClr val="accent2"/>
              </a:solidFill>
              <a:latin typeface="Arial" charset="0"/>
            </a:endParaRPr>
          </a:p>
        </p:txBody>
      </p:sp>
      <p:sp>
        <p:nvSpPr>
          <p:cNvPr id="11273" name="Text Box 9"/>
          <p:cNvSpPr txBox="1">
            <a:spLocks noChangeArrowheads="1"/>
          </p:cNvSpPr>
          <p:nvPr/>
        </p:nvSpPr>
        <p:spPr bwMode="auto">
          <a:xfrm>
            <a:off x="6710363" y="5105400"/>
            <a:ext cx="1106487" cy="298450"/>
          </a:xfrm>
          <a:prstGeom prst="rect">
            <a:avLst/>
          </a:prstGeom>
          <a:noFill/>
          <a:ln w="3175">
            <a:noFill/>
            <a:miter lim="800000"/>
            <a:headEnd/>
            <a:tailEnd/>
          </a:ln>
        </p:spPr>
        <p:txBody>
          <a:bodyPr lIns="82058" tIns="41029" rIns="82058" bIns="41029">
            <a:spAutoFit/>
          </a:bodyPr>
          <a:lstStyle/>
          <a:p>
            <a:pPr defTabSz="820738">
              <a:spcBef>
                <a:spcPct val="50000"/>
              </a:spcBef>
            </a:pPr>
            <a:r>
              <a:rPr lang="ru-RU" sz="1400" b="1">
                <a:solidFill>
                  <a:schemeClr val="accent2"/>
                </a:solidFill>
                <a:latin typeface="Arial" charset="0"/>
              </a:rPr>
              <a:t>Аналитик</a:t>
            </a:r>
            <a:endParaRPr lang="en-US" sz="1400" b="1">
              <a:solidFill>
                <a:schemeClr val="accent2"/>
              </a:solidFill>
              <a:latin typeface="Arial" charset="0"/>
            </a:endParaRPr>
          </a:p>
        </p:txBody>
      </p:sp>
      <p:sp>
        <p:nvSpPr>
          <p:cNvPr id="11274" name="Text Box 10"/>
          <p:cNvSpPr txBox="1">
            <a:spLocks noChangeArrowheads="1"/>
          </p:cNvSpPr>
          <p:nvPr/>
        </p:nvSpPr>
        <p:spPr bwMode="auto">
          <a:xfrm>
            <a:off x="1190625" y="4953000"/>
            <a:ext cx="1104900" cy="728663"/>
          </a:xfrm>
          <a:prstGeom prst="rect">
            <a:avLst/>
          </a:prstGeom>
          <a:noFill/>
          <a:ln w="3175">
            <a:noFill/>
            <a:miter lim="800000"/>
            <a:headEnd/>
            <a:tailEnd/>
          </a:ln>
        </p:spPr>
        <p:txBody>
          <a:bodyPr lIns="82058" tIns="41029" rIns="82058" bIns="41029">
            <a:spAutoFit/>
          </a:bodyPr>
          <a:lstStyle/>
          <a:p>
            <a:pPr algn="r" defTabSz="820738">
              <a:spcBef>
                <a:spcPct val="50000"/>
              </a:spcBef>
            </a:pPr>
            <a:r>
              <a:rPr lang="ru-RU" sz="1400" b="1">
                <a:solidFill>
                  <a:schemeClr val="accent2"/>
                </a:solidFill>
                <a:latin typeface="Arial" charset="0"/>
              </a:rPr>
              <a:t>Ученик здравого смысла</a:t>
            </a:r>
            <a:endParaRPr lang="en-US" sz="1400" b="1">
              <a:solidFill>
                <a:schemeClr val="accent2"/>
              </a:solidFill>
              <a:latin typeface="Arial" charset="0"/>
            </a:endParaRPr>
          </a:p>
        </p:txBody>
      </p:sp>
      <p:sp>
        <p:nvSpPr>
          <p:cNvPr id="11275" name="Text Box 11"/>
          <p:cNvSpPr txBox="1">
            <a:spLocks noChangeArrowheads="1"/>
          </p:cNvSpPr>
          <p:nvPr/>
        </p:nvSpPr>
        <p:spPr bwMode="auto">
          <a:xfrm>
            <a:off x="4089400" y="3517900"/>
            <a:ext cx="374650" cy="404813"/>
          </a:xfrm>
          <a:prstGeom prst="rect">
            <a:avLst/>
          </a:prstGeom>
          <a:noFill/>
          <a:ln w="3175">
            <a:noFill/>
            <a:miter lim="800000"/>
            <a:headEnd/>
            <a:tailEnd/>
          </a:ln>
        </p:spPr>
        <p:txBody>
          <a:bodyPr lIns="82058" tIns="41029" rIns="82058" bIns="41029">
            <a:spAutoFit/>
          </a:bodyPr>
          <a:lstStyle/>
          <a:p>
            <a:pPr defTabSz="820738">
              <a:spcBef>
                <a:spcPct val="50000"/>
              </a:spcBef>
            </a:pPr>
            <a:r>
              <a:rPr lang="en-US" sz="2200">
                <a:latin typeface="Arial Black" pitchFamily="34" charset="0"/>
              </a:rPr>
              <a:t>4</a:t>
            </a:r>
          </a:p>
        </p:txBody>
      </p:sp>
      <p:sp>
        <p:nvSpPr>
          <p:cNvPr id="11276" name="Text Box 12"/>
          <p:cNvSpPr txBox="1">
            <a:spLocks noChangeArrowheads="1"/>
          </p:cNvSpPr>
          <p:nvPr/>
        </p:nvSpPr>
        <p:spPr bwMode="auto">
          <a:xfrm>
            <a:off x="4129088" y="4067175"/>
            <a:ext cx="373062" cy="403225"/>
          </a:xfrm>
          <a:prstGeom prst="rect">
            <a:avLst/>
          </a:prstGeom>
          <a:noFill/>
          <a:ln w="3175">
            <a:noFill/>
            <a:miter lim="800000"/>
            <a:headEnd/>
            <a:tailEnd/>
          </a:ln>
        </p:spPr>
        <p:txBody>
          <a:bodyPr lIns="82058" tIns="41029" rIns="82058" bIns="41029">
            <a:spAutoFit/>
          </a:bodyPr>
          <a:lstStyle/>
          <a:p>
            <a:pPr defTabSz="820738">
              <a:spcBef>
                <a:spcPct val="50000"/>
              </a:spcBef>
            </a:pPr>
            <a:r>
              <a:rPr lang="en-US" sz="2200">
                <a:latin typeface="Arial Black" pitchFamily="34" charset="0"/>
              </a:rPr>
              <a:t>3</a:t>
            </a:r>
          </a:p>
        </p:txBody>
      </p:sp>
      <p:sp>
        <p:nvSpPr>
          <p:cNvPr id="11277" name="Text Box 13"/>
          <p:cNvSpPr txBox="1">
            <a:spLocks noChangeArrowheads="1"/>
          </p:cNvSpPr>
          <p:nvPr/>
        </p:nvSpPr>
        <p:spPr bwMode="auto">
          <a:xfrm>
            <a:off x="4873625" y="3540125"/>
            <a:ext cx="373063" cy="403225"/>
          </a:xfrm>
          <a:prstGeom prst="rect">
            <a:avLst/>
          </a:prstGeom>
          <a:noFill/>
          <a:ln w="3175">
            <a:noFill/>
            <a:miter lim="800000"/>
            <a:headEnd/>
            <a:tailEnd/>
          </a:ln>
        </p:spPr>
        <p:txBody>
          <a:bodyPr lIns="82058" tIns="41029" rIns="82058" bIns="41029">
            <a:spAutoFit/>
          </a:bodyPr>
          <a:lstStyle/>
          <a:p>
            <a:pPr defTabSz="820738">
              <a:spcBef>
                <a:spcPct val="50000"/>
              </a:spcBef>
            </a:pPr>
            <a:r>
              <a:rPr lang="en-US" sz="2200">
                <a:latin typeface="Arial Black" pitchFamily="34" charset="0"/>
              </a:rPr>
              <a:t>1</a:t>
            </a:r>
          </a:p>
        </p:txBody>
      </p:sp>
      <p:sp>
        <p:nvSpPr>
          <p:cNvPr id="11278" name="Text Box 14"/>
          <p:cNvSpPr txBox="1">
            <a:spLocks noChangeArrowheads="1"/>
          </p:cNvSpPr>
          <p:nvPr/>
        </p:nvSpPr>
        <p:spPr bwMode="auto">
          <a:xfrm>
            <a:off x="4881563" y="4078288"/>
            <a:ext cx="374650" cy="403225"/>
          </a:xfrm>
          <a:prstGeom prst="rect">
            <a:avLst/>
          </a:prstGeom>
          <a:noFill/>
          <a:ln w="3175">
            <a:noFill/>
            <a:miter lim="800000"/>
            <a:headEnd/>
            <a:tailEnd/>
          </a:ln>
        </p:spPr>
        <p:txBody>
          <a:bodyPr lIns="82058" tIns="41029" rIns="82058" bIns="41029">
            <a:spAutoFit/>
          </a:bodyPr>
          <a:lstStyle/>
          <a:p>
            <a:pPr defTabSz="820738">
              <a:spcBef>
                <a:spcPct val="50000"/>
              </a:spcBef>
            </a:pPr>
            <a:r>
              <a:rPr lang="en-US" sz="2200">
                <a:latin typeface="Arial Black" pitchFamily="34" charset="0"/>
              </a:rPr>
              <a:t>2</a:t>
            </a:r>
          </a:p>
        </p:txBody>
      </p:sp>
      <p:sp>
        <p:nvSpPr>
          <p:cNvPr id="11279" name="Text Box 15"/>
          <p:cNvSpPr txBox="1">
            <a:spLocks noChangeArrowheads="1"/>
          </p:cNvSpPr>
          <p:nvPr/>
        </p:nvSpPr>
        <p:spPr bwMode="auto">
          <a:xfrm>
            <a:off x="6723063" y="3832225"/>
            <a:ext cx="2420937" cy="282575"/>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ru-RU" sz="1300" b="1">
                <a:latin typeface="Arial" charset="0"/>
              </a:rPr>
              <a:t>НАБЛЮДАЯ</a:t>
            </a:r>
            <a:endParaRPr lang="en-US" sz="1300" b="1">
              <a:latin typeface="Arial" charset="0"/>
            </a:endParaRPr>
          </a:p>
        </p:txBody>
      </p:sp>
      <p:sp>
        <p:nvSpPr>
          <p:cNvPr id="11280" name="Text Box 16"/>
          <p:cNvSpPr txBox="1">
            <a:spLocks noChangeArrowheads="1"/>
          </p:cNvSpPr>
          <p:nvPr/>
        </p:nvSpPr>
        <p:spPr bwMode="auto">
          <a:xfrm>
            <a:off x="990600" y="3821113"/>
            <a:ext cx="1327150" cy="282575"/>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ru-RU" sz="1300" b="1">
                <a:latin typeface="Arial" charset="0"/>
              </a:rPr>
              <a:t>ДЕЛАЯ</a:t>
            </a:r>
            <a:endParaRPr lang="en-US" sz="1300" b="1">
              <a:latin typeface="Arial" charset="0"/>
            </a:endParaRPr>
          </a:p>
        </p:txBody>
      </p:sp>
      <p:sp>
        <p:nvSpPr>
          <p:cNvPr id="11281" name="Line 17"/>
          <p:cNvSpPr>
            <a:spLocks noChangeShapeType="1"/>
          </p:cNvSpPr>
          <p:nvPr/>
        </p:nvSpPr>
        <p:spPr bwMode="auto">
          <a:xfrm>
            <a:off x="2603500" y="3976688"/>
            <a:ext cx="4135438" cy="0"/>
          </a:xfrm>
          <a:prstGeom prst="line">
            <a:avLst/>
          </a:prstGeom>
          <a:noFill/>
          <a:ln w="57150">
            <a:solidFill>
              <a:schemeClr val="tx1"/>
            </a:solidFill>
            <a:round/>
            <a:headEnd/>
            <a:tailEnd/>
          </a:ln>
        </p:spPr>
        <p:txBody>
          <a:bodyPr wrap="none" anchor="ctr"/>
          <a:lstStyle/>
          <a:p>
            <a:endParaRPr lang="ru-RU"/>
          </a:p>
        </p:txBody>
      </p:sp>
      <p:sp>
        <p:nvSpPr>
          <p:cNvPr id="11282" name="Text Box 18"/>
          <p:cNvSpPr txBox="1">
            <a:spLocks noChangeArrowheads="1"/>
          </p:cNvSpPr>
          <p:nvPr/>
        </p:nvSpPr>
        <p:spPr bwMode="auto">
          <a:xfrm>
            <a:off x="3402013" y="1697038"/>
            <a:ext cx="2420937" cy="282575"/>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ru-RU" sz="1300" b="1">
                <a:latin typeface="Arial" charset="0"/>
              </a:rPr>
              <a:t>ЧУВСТВУЯ</a:t>
            </a:r>
            <a:endParaRPr lang="en-US" sz="1300" b="1">
              <a:latin typeface="Arial" charset="0"/>
            </a:endParaRPr>
          </a:p>
        </p:txBody>
      </p:sp>
      <p:sp>
        <p:nvSpPr>
          <p:cNvPr id="11283" name="Text Box 19"/>
          <p:cNvSpPr txBox="1">
            <a:spLocks noChangeArrowheads="1"/>
          </p:cNvSpPr>
          <p:nvPr/>
        </p:nvSpPr>
        <p:spPr bwMode="auto">
          <a:xfrm>
            <a:off x="3490913" y="5997575"/>
            <a:ext cx="2390775" cy="282575"/>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ru-RU" sz="1300" b="1">
                <a:latin typeface="Arial" charset="0"/>
              </a:rPr>
              <a:t>ОСМЫСЛИВАЯ</a:t>
            </a:r>
            <a:endParaRPr lang="en-US" sz="1300" b="1">
              <a:latin typeface="Arial" charset="0"/>
            </a:endParaRPr>
          </a:p>
        </p:txBody>
      </p:sp>
      <p:sp>
        <p:nvSpPr>
          <p:cNvPr id="11284" name="Line 20"/>
          <p:cNvSpPr>
            <a:spLocks noChangeShapeType="1"/>
          </p:cNvSpPr>
          <p:nvPr/>
        </p:nvSpPr>
        <p:spPr bwMode="auto">
          <a:xfrm>
            <a:off x="4673600" y="2138363"/>
            <a:ext cx="20638" cy="3667125"/>
          </a:xfrm>
          <a:prstGeom prst="line">
            <a:avLst/>
          </a:prstGeom>
          <a:noFill/>
          <a:ln w="57150">
            <a:solidFill>
              <a:schemeClr val="tx1"/>
            </a:solidFill>
            <a:round/>
            <a:headEnd/>
            <a:tailEnd/>
          </a:ln>
        </p:spPr>
        <p:txBody>
          <a:bodyPr wrap="none" anchor="ctr"/>
          <a:lstStyle/>
          <a:p>
            <a:endParaRPr lang="ru-RU"/>
          </a:p>
        </p:txBody>
      </p:sp>
      <p:sp>
        <p:nvSpPr>
          <p:cNvPr id="11285" name="Rectangle 21"/>
          <p:cNvSpPr>
            <a:spLocks noGrp="1" noChangeArrowheads="1"/>
          </p:cNvSpPr>
          <p:nvPr>
            <p:ph type="title"/>
          </p:nvPr>
        </p:nvSpPr>
        <p:spPr>
          <a:xfrm>
            <a:off x="1008063" y="461963"/>
            <a:ext cx="7716837" cy="1082675"/>
          </a:xfrm>
        </p:spPr>
        <p:txBody>
          <a:bodyPr/>
          <a:lstStyle/>
          <a:p>
            <a:pPr>
              <a:lnSpc>
                <a:spcPct val="70000"/>
              </a:lnSpc>
            </a:pPr>
            <a:r>
              <a:rPr lang="en-US" sz="3100" smtClean="0">
                <a:solidFill>
                  <a:schemeClr val="tx1"/>
                </a:solidFill>
              </a:rPr>
              <a:t/>
            </a:r>
            <a:br>
              <a:rPr lang="en-US" sz="3100" smtClean="0">
                <a:solidFill>
                  <a:schemeClr val="tx1"/>
                </a:solidFill>
              </a:rPr>
            </a:br>
            <a:r>
              <a:rPr lang="ru-RU" sz="3900" b="1" smtClean="0">
                <a:latin typeface="Arial" charset="0"/>
              </a:rPr>
              <a:t>Обучение, помогающее учителю</a:t>
            </a:r>
            <a:r>
              <a:rPr lang="en-US" sz="3100" smtClean="0"/>
              <a:t/>
            </a:r>
            <a:br>
              <a:rPr lang="en-US" sz="3100" smtClean="0"/>
            </a:br>
            <a:endParaRPr lang="en-US" sz="31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0-#ppt_w/2"/>
                                          </p:val>
                                        </p:tav>
                                        <p:tav tm="100000">
                                          <p:val>
                                            <p:strVal val="#ppt_x"/>
                                          </p:val>
                                        </p:tav>
                                      </p:tavLst>
                                    </p:anim>
                                    <p:anim calcmode="lin" valueType="num">
                                      <p:cBhvr additive="base">
                                        <p:cTn id="8" dur="500" fill="hold"/>
                                        <p:tgtEl>
                                          <p:spTgt spid="151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4673600" y="1890713"/>
            <a:ext cx="0" cy="4429125"/>
          </a:xfrm>
          <a:prstGeom prst="line">
            <a:avLst/>
          </a:prstGeom>
          <a:noFill/>
          <a:ln w="76200">
            <a:solidFill>
              <a:schemeClr val="tx1"/>
            </a:solidFill>
            <a:round/>
            <a:headEnd/>
            <a:tailEnd/>
          </a:ln>
        </p:spPr>
        <p:txBody>
          <a:bodyPr wrap="none" anchor="ctr"/>
          <a:lstStyle/>
          <a:p>
            <a:endParaRPr lang="ru-RU"/>
          </a:p>
        </p:txBody>
      </p:sp>
      <p:sp>
        <p:nvSpPr>
          <p:cNvPr id="26627" name="Line 3"/>
          <p:cNvSpPr>
            <a:spLocks noChangeShapeType="1"/>
          </p:cNvSpPr>
          <p:nvPr/>
        </p:nvSpPr>
        <p:spPr bwMode="auto">
          <a:xfrm>
            <a:off x="1790700" y="3962400"/>
            <a:ext cx="5829300" cy="15875"/>
          </a:xfrm>
          <a:prstGeom prst="line">
            <a:avLst/>
          </a:prstGeom>
          <a:noFill/>
          <a:ln w="76200">
            <a:solidFill>
              <a:schemeClr val="tx1"/>
            </a:solidFill>
            <a:round/>
            <a:headEnd/>
            <a:tailEnd/>
          </a:ln>
        </p:spPr>
        <p:txBody>
          <a:bodyPr wrap="none" anchor="ctr"/>
          <a:lstStyle/>
          <a:p>
            <a:endParaRPr lang="ru-RU"/>
          </a:p>
        </p:txBody>
      </p:sp>
      <p:sp>
        <p:nvSpPr>
          <p:cNvPr id="26628" name="Text Box 4"/>
          <p:cNvSpPr txBox="1">
            <a:spLocks noChangeArrowheads="1"/>
          </p:cNvSpPr>
          <p:nvPr/>
        </p:nvSpPr>
        <p:spPr bwMode="auto">
          <a:xfrm>
            <a:off x="4186238" y="3503613"/>
            <a:ext cx="352425" cy="403225"/>
          </a:xfrm>
          <a:prstGeom prst="rect">
            <a:avLst/>
          </a:prstGeom>
          <a:noFill/>
          <a:ln w="9525">
            <a:noFill/>
            <a:miter lim="800000"/>
            <a:headEnd/>
            <a:tailEnd/>
          </a:ln>
        </p:spPr>
        <p:txBody>
          <a:bodyPr wrap="none" lIns="82058" tIns="41029" rIns="82058" bIns="41029">
            <a:spAutoFit/>
          </a:bodyPr>
          <a:lstStyle/>
          <a:p>
            <a:pPr defTabSz="820738"/>
            <a:r>
              <a:rPr lang="en-US" sz="2200">
                <a:solidFill>
                  <a:schemeClr val="tx2"/>
                </a:solidFill>
                <a:latin typeface="Arial Black" pitchFamily="34" charset="0"/>
              </a:rPr>
              <a:t>4</a:t>
            </a:r>
          </a:p>
        </p:txBody>
      </p:sp>
      <p:sp>
        <p:nvSpPr>
          <p:cNvPr id="26629" name="Text Box 5"/>
          <p:cNvSpPr txBox="1">
            <a:spLocks noChangeArrowheads="1"/>
          </p:cNvSpPr>
          <p:nvPr/>
        </p:nvSpPr>
        <p:spPr bwMode="auto">
          <a:xfrm>
            <a:off x="4778375" y="3505200"/>
            <a:ext cx="352425" cy="403225"/>
          </a:xfrm>
          <a:prstGeom prst="rect">
            <a:avLst/>
          </a:prstGeom>
          <a:noFill/>
          <a:ln w="9525">
            <a:noFill/>
            <a:miter lim="800000"/>
            <a:headEnd/>
            <a:tailEnd/>
          </a:ln>
        </p:spPr>
        <p:txBody>
          <a:bodyPr wrap="none" lIns="82058" tIns="41029" rIns="82058" bIns="41029">
            <a:spAutoFit/>
          </a:bodyPr>
          <a:lstStyle/>
          <a:p>
            <a:pPr defTabSz="820738"/>
            <a:r>
              <a:rPr lang="en-US" sz="2200">
                <a:solidFill>
                  <a:schemeClr val="tx2"/>
                </a:solidFill>
                <a:latin typeface="Arial Black" pitchFamily="34" charset="0"/>
              </a:rPr>
              <a:t>1</a:t>
            </a:r>
          </a:p>
        </p:txBody>
      </p:sp>
      <p:sp>
        <p:nvSpPr>
          <p:cNvPr id="26630" name="Text Box 6"/>
          <p:cNvSpPr txBox="1">
            <a:spLocks noChangeArrowheads="1"/>
          </p:cNvSpPr>
          <p:nvPr/>
        </p:nvSpPr>
        <p:spPr bwMode="auto">
          <a:xfrm>
            <a:off x="5778500" y="2911475"/>
            <a:ext cx="215900" cy="311150"/>
          </a:xfrm>
          <a:prstGeom prst="rect">
            <a:avLst/>
          </a:prstGeom>
          <a:noFill/>
          <a:ln w="9525">
            <a:noFill/>
            <a:miter lim="800000"/>
            <a:headEnd/>
            <a:tailEnd/>
          </a:ln>
        </p:spPr>
        <p:txBody>
          <a:bodyPr wrap="none" lIns="82058" tIns="41029" rIns="82058" bIns="41029">
            <a:spAutoFit/>
          </a:bodyPr>
          <a:lstStyle/>
          <a:p>
            <a:pPr defTabSz="820738"/>
            <a:endParaRPr lang="ru-RU" sz="2200">
              <a:latin typeface="Times New Roman" pitchFamily="18" charset="0"/>
            </a:endParaRPr>
          </a:p>
        </p:txBody>
      </p:sp>
      <p:sp>
        <p:nvSpPr>
          <p:cNvPr id="26631" name="Text Box 7"/>
          <p:cNvSpPr txBox="1">
            <a:spLocks noChangeArrowheads="1"/>
          </p:cNvSpPr>
          <p:nvPr/>
        </p:nvSpPr>
        <p:spPr bwMode="auto">
          <a:xfrm>
            <a:off x="4176713" y="4032250"/>
            <a:ext cx="352425" cy="403225"/>
          </a:xfrm>
          <a:prstGeom prst="rect">
            <a:avLst/>
          </a:prstGeom>
          <a:noFill/>
          <a:ln w="9525">
            <a:noFill/>
            <a:miter lim="800000"/>
            <a:headEnd/>
            <a:tailEnd/>
          </a:ln>
        </p:spPr>
        <p:txBody>
          <a:bodyPr wrap="none" lIns="82058" tIns="41029" rIns="82058" bIns="41029">
            <a:spAutoFit/>
          </a:bodyPr>
          <a:lstStyle/>
          <a:p>
            <a:pPr defTabSz="820738"/>
            <a:r>
              <a:rPr lang="en-US" sz="2200">
                <a:solidFill>
                  <a:schemeClr val="tx2"/>
                </a:solidFill>
                <a:latin typeface="Arial Black" pitchFamily="34" charset="0"/>
              </a:rPr>
              <a:t>3</a:t>
            </a:r>
          </a:p>
        </p:txBody>
      </p:sp>
      <p:sp>
        <p:nvSpPr>
          <p:cNvPr id="26632" name="Text Box 8"/>
          <p:cNvSpPr txBox="1">
            <a:spLocks noChangeArrowheads="1"/>
          </p:cNvSpPr>
          <p:nvPr/>
        </p:nvSpPr>
        <p:spPr bwMode="auto">
          <a:xfrm>
            <a:off x="4805363" y="4041775"/>
            <a:ext cx="352425" cy="403225"/>
          </a:xfrm>
          <a:prstGeom prst="rect">
            <a:avLst/>
          </a:prstGeom>
          <a:noFill/>
          <a:ln w="9525">
            <a:noFill/>
            <a:miter lim="800000"/>
            <a:headEnd/>
            <a:tailEnd/>
          </a:ln>
        </p:spPr>
        <p:txBody>
          <a:bodyPr wrap="none" lIns="82058" tIns="41029" rIns="82058" bIns="41029">
            <a:spAutoFit/>
          </a:bodyPr>
          <a:lstStyle/>
          <a:p>
            <a:pPr defTabSz="820738"/>
            <a:r>
              <a:rPr lang="en-US" sz="2200">
                <a:solidFill>
                  <a:schemeClr val="tx2"/>
                </a:solidFill>
                <a:latin typeface="Arial Black" pitchFamily="34" charset="0"/>
              </a:rPr>
              <a:t>2</a:t>
            </a:r>
          </a:p>
        </p:txBody>
      </p:sp>
      <p:sp>
        <p:nvSpPr>
          <p:cNvPr id="167945" name="Text Box 9"/>
          <p:cNvSpPr txBox="1">
            <a:spLocks noChangeArrowheads="1"/>
          </p:cNvSpPr>
          <p:nvPr/>
        </p:nvSpPr>
        <p:spPr bwMode="auto">
          <a:xfrm>
            <a:off x="4724400" y="2029905"/>
            <a:ext cx="2971800" cy="1590965"/>
          </a:xfrm>
          <a:prstGeom prst="rect">
            <a:avLst/>
          </a:prstGeom>
          <a:noFill/>
          <a:ln w="9525">
            <a:noFill/>
            <a:miter lim="800000"/>
            <a:headEnd/>
            <a:tailEnd/>
          </a:ln>
        </p:spPr>
        <p:txBody>
          <a:bodyPr wrap="square" lIns="82058" tIns="41029" rIns="82058" bIns="41029">
            <a:spAutoFit/>
          </a:bodyPr>
          <a:lstStyle/>
          <a:p>
            <a:pPr defTabSz="820738"/>
            <a:r>
              <a:rPr lang="ru-RU" sz="1400" dirty="0" smtClean="0">
                <a:latin typeface="Arial" charset="0"/>
              </a:rPr>
              <a:t>Найдите</a:t>
            </a:r>
            <a:br>
              <a:rPr lang="ru-RU" sz="1400" dirty="0" smtClean="0">
                <a:latin typeface="Arial" charset="0"/>
              </a:rPr>
            </a:br>
            <a:r>
              <a:rPr lang="ru-RU" sz="1400" dirty="0" smtClean="0">
                <a:latin typeface="Arial" charset="0"/>
              </a:rPr>
              <a:t>мотивирующие</a:t>
            </a:r>
          </a:p>
          <a:p>
            <a:pPr defTabSz="820738"/>
            <a:r>
              <a:rPr lang="ru-RU" sz="1400" dirty="0" smtClean="0">
                <a:latin typeface="Arial" charset="0"/>
              </a:rPr>
              <a:t>п</a:t>
            </a:r>
            <a:r>
              <a:rPr lang="ru-RU" sz="1400" dirty="0" smtClean="0">
                <a:latin typeface="Arial" charset="0"/>
              </a:rPr>
              <a:t>ричины для того, </a:t>
            </a:r>
            <a:br>
              <a:rPr lang="ru-RU" sz="1400" dirty="0" smtClean="0">
                <a:latin typeface="Arial" charset="0"/>
              </a:rPr>
            </a:br>
            <a:r>
              <a:rPr lang="ru-RU" sz="1400" dirty="0" smtClean="0">
                <a:latin typeface="Arial" charset="0"/>
              </a:rPr>
              <a:t>чтобы разобраться</a:t>
            </a:r>
            <a:br>
              <a:rPr lang="ru-RU" sz="1400" dirty="0" smtClean="0">
                <a:latin typeface="Arial" charset="0"/>
              </a:rPr>
            </a:br>
            <a:r>
              <a:rPr lang="ru-RU" sz="1400" dirty="0" smtClean="0">
                <a:latin typeface="Arial" charset="0"/>
              </a:rPr>
              <a:t>в материале. Помогите</a:t>
            </a:r>
            <a:br>
              <a:rPr lang="ru-RU" sz="1400" dirty="0" smtClean="0">
                <a:latin typeface="Arial" charset="0"/>
              </a:rPr>
            </a:br>
            <a:r>
              <a:rPr lang="ru-RU" sz="1400" dirty="0" smtClean="0">
                <a:latin typeface="Arial" charset="0"/>
              </a:rPr>
              <a:t>ученикам </a:t>
            </a:r>
            <a:r>
              <a:rPr lang="ru-RU" sz="1400" b="1" dirty="0" smtClean="0">
                <a:solidFill>
                  <a:schemeClr val="tx2"/>
                </a:solidFill>
                <a:latin typeface="Arial" charset="0"/>
              </a:rPr>
              <a:t>ПРОЧУВСТВОВАТЬ</a:t>
            </a:r>
            <a:r>
              <a:rPr lang="ru-RU" sz="1400" b="1" dirty="0" smtClean="0">
                <a:latin typeface="Arial" charset="0"/>
              </a:rPr>
              <a:t> это. </a:t>
            </a:r>
            <a:r>
              <a:rPr lang="ru-RU" sz="1400" dirty="0" smtClean="0">
                <a:latin typeface="Arial" charset="0"/>
              </a:rPr>
              <a:t> Ведь учитель – </a:t>
            </a:r>
            <a:r>
              <a:rPr lang="ru-RU" sz="1400" dirty="0" err="1" smtClean="0">
                <a:latin typeface="Arial" charset="0"/>
              </a:rPr>
              <a:t>мотиватор</a:t>
            </a:r>
            <a:r>
              <a:rPr lang="ru-RU" sz="1400" dirty="0" smtClean="0">
                <a:latin typeface="Arial" charset="0"/>
              </a:rPr>
              <a:t>.</a:t>
            </a:r>
            <a:endParaRPr lang="en-US" sz="1400" dirty="0">
              <a:latin typeface="Arial" charset="0"/>
            </a:endParaRPr>
          </a:p>
        </p:txBody>
      </p:sp>
      <p:sp>
        <p:nvSpPr>
          <p:cNvPr id="167946" name="Text Box 10"/>
          <p:cNvSpPr txBox="1">
            <a:spLocks noChangeArrowheads="1"/>
          </p:cNvSpPr>
          <p:nvPr/>
        </p:nvSpPr>
        <p:spPr bwMode="auto">
          <a:xfrm>
            <a:off x="4752034" y="4339479"/>
            <a:ext cx="2673265" cy="1160077"/>
          </a:xfrm>
          <a:prstGeom prst="rect">
            <a:avLst/>
          </a:prstGeom>
          <a:noFill/>
          <a:ln w="9525">
            <a:noFill/>
            <a:miter lim="800000"/>
            <a:headEnd/>
            <a:tailEnd/>
          </a:ln>
        </p:spPr>
        <p:txBody>
          <a:bodyPr wrap="none" lIns="82058" tIns="41029" rIns="82058" bIns="41029">
            <a:spAutoFit/>
          </a:bodyPr>
          <a:lstStyle/>
          <a:p>
            <a:pPr defTabSz="820738"/>
            <a:r>
              <a:rPr lang="ru-RU" sz="1400" dirty="0" smtClean="0">
                <a:latin typeface="Arial" charset="0"/>
              </a:rPr>
              <a:t>Обучите их, </a:t>
            </a:r>
            <a:r>
              <a:rPr lang="ru-RU" sz="1400" dirty="0" err="1" smtClean="0">
                <a:latin typeface="Arial" charset="0"/>
              </a:rPr>
              <a:t>п</a:t>
            </a:r>
            <a:r>
              <a:rPr lang="ru-RU" sz="1400" dirty="0" err="1" smtClean="0">
                <a:latin typeface="Arial" charset="0"/>
              </a:rPr>
              <a:t>о</a:t>
            </a:r>
            <a:r>
              <a:rPr lang="ru-RU" sz="1400" dirty="0" err="1" smtClean="0">
                <a:latin typeface="Arial" charset="0"/>
              </a:rPr>
              <a:t>могаяученикам</a:t>
            </a:r>
            <a:endParaRPr lang="en-US" sz="1400" dirty="0">
              <a:latin typeface="Arial" charset="0"/>
            </a:endParaRPr>
          </a:p>
          <a:p>
            <a:pPr defTabSz="820738"/>
            <a:r>
              <a:rPr lang="ru-RU" sz="1400" b="1" dirty="0" smtClean="0">
                <a:solidFill>
                  <a:schemeClr val="tx2"/>
                </a:solidFill>
                <a:latin typeface="Arial" charset="0"/>
              </a:rPr>
              <a:t>ПОНЯТЬ ЭТО.</a:t>
            </a:r>
            <a:endParaRPr lang="ru-RU" sz="1400" b="1" dirty="0">
              <a:latin typeface="Arial" charset="0"/>
            </a:endParaRPr>
          </a:p>
          <a:p>
            <a:pPr defTabSz="820738"/>
            <a:r>
              <a:rPr lang="ru-RU" sz="1400" b="1" dirty="0" smtClean="0">
                <a:latin typeface="Arial" charset="0"/>
              </a:rPr>
              <a:t>Учитель – это</a:t>
            </a:r>
            <a:br>
              <a:rPr lang="ru-RU" sz="1400" b="1" dirty="0" smtClean="0">
                <a:latin typeface="Arial" charset="0"/>
              </a:rPr>
            </a:br>
            <a:r>
              <a:rPr lang="ru-RU" sz="1400" b="1" dirty="0" smtClean="0">
                <a:latin typeface="Arial" charset="0"/>
              </a:rPr>
              <a:t>источник</a:t>
            </a:r>
            <a:br>
              <a:rPr lang="ru-RU" sz="1400" b="1" dirty="0" smtClean="0">
                <a:latin typeface="Arial" charset="0"/>
              </a:rPr>
            </a:br>
            <a:r>
              <a:rPr lang="ru-RU" sz="1400" b="1" dirty="0" smtClean="0">
                <a:latin typeface="Arial" charset="0"/>
              </a:rPr>
              <a:t>информации.</a:t>
            </a:r>
          </a:p>
        </p:txBody>
      </p:sp>
      <p:sp>
        <p:nvSpPr>
          <p:cNvPr id="167947" name="Text Box 11"/>
          <p:cNvSpPr txBox="1">
            <a:spLocks noChangeArrowheads="1"/>
          </p:cNvSpPr>
          <p:nvPr/>
        </p:nvSpPr>
        <p:spPr bwMode="auto">
          <a:xfrm>
            <a:off x="1871831" y="4343400"/>
            <a:ext cx="2776369" cy="944634"/>
          </a:xfrm>
          <a:prstGeom prst="rect">
            <a:avLst/>
          </a:prstGeom>
          <a:noFill/>
          <a:ln w="9525">
            <a:noFill/>
            <a:miter lim="800000"/>
            <a:headEnd/>
            <a:tailEnd/>
          </a:ln>
        </p:spPr>
        <p:txBody>
          <a:bodyPr wrap="none" lIns="82058" tIns="41029" rIns="82058" bIns="41029">
            <a:spAutoFit/>
          </a:bodyPr>
          <a:lstStyle/>
          <a:p>
            <a:pPr algn="r" defTabSz="820738"/>
            <a:r>
              <a:rPr lang="ru-RU" sz="1400" dirty="0" smtClean="0">
                <a:latin typeface="Arial" charset="0"/>
              </a:rPr>
              <a:t>Позвольте им попробовать это.</a:t>
            </a:r>
            <a:endParaRPr lang="en-US" sz="1400" dirty="0">
              <a:latin typeface="Arial" charset="0"/>
            </a:endParaRPr>
          </a:p>
          <a:p>
            <a:pPr algn="r" defTabSz="820738"/>
            <a:r>
              <a:rPr lang="ru-RU" sz="1400" dirty="0" smtClean="0">
                <a:latin typeface="Arial" charset="0"/>
              </a:rPr>
              <a:t>Покажите, как знания можно</a:t>
            </a:r>
            <a:endParaRPr lang="en-US" sz="1400" dirty="0">
              <a:latin typeface="Arial" charset="0"/>
            </a:endParaRPr>
          </a:p>
          <a:p>
            <a:pPr algn="r" defTabSz="820738"/>
            <a:r>
              <a:rPr lang="ru-RU" sz="1400" b="1" dirty="0" smtClean="0">
                <a:solidFill>
                  <a:schemeClr val="tx2"/>
                </a:solidFill>
                <a:latin typeface="Arial" charset="0"/>
              </a:rPr>
              <a:t>П</a:t>
            </a:r>
            <a:r>
              <a:rPr lang="ru-RU" sz="1400" b="1" dirty="0" smtClean="0">
                <a:solidFill>
                  <a:schemeClr val="tx2"/>
                </a:solidFill>
                <a:latin typeface="Arial" charset="0"/>
              </a:rPr>
              <a:t>РИМЕНИТЬ НА ПРАКТИКЕ</a:t>
            </a:r>
            <a:endParaRPr lang="en-US" sz="1400" b="1" dirty="0">
              <a:solidFill>
                <a:schemeClr val="tx2"/>
              </a:solidFill>
              <a:latin typeface="Arial" charset="0"/>
            </a:endParaRPr>
          </a:p>
          <a:p>
            <a:pPr algn="r" defTabSz="820738"/>
            <a:r>
              <a:rPr lang="ru-RU" sz="1400" dirty="0" smtClean="0">
                <a:latin typeface="Arial" charset="0"/>
              </a:rPr>
              <a:t>Учитель – это наставник.</a:t>
            </a:r>
            <a:endParaRPr lang="en-US" sz="1400" dirty="0">
              <a:latin typeface="Arial" charset="0"/>
            </a:endParaRPr>
          </a:p>
        </p:txBody>
      </p:sp>
      <p:sp>
        <p:nvSpPr>
          <p:cNvPr id="167948" name="Text Box 12"/>
          <p:cNvSpPr txBox="1">
            <a:spLocks noChangeArrowheads="1"/>
          </p:cNvSpPr>
          <p:nvPr/>
        </p:nvSpPr>
        <p:spPr bwMode="auto">
          <a:xfrm>
            <a:off x="2000250" y="2142835"/>
            <a:ext cx="2571750" cy="1375521"/>
          </a:xfrm>
          <a:prstGeom prst="rect">
            <a:avLst/>
          </a:prstGeom>
          <a:noFill/>
          <a:ln w="9525">
            <a:noFill/>
            <a:miter lim="800000"/>
            <a:headEnd/>
            <a:tailEnd/>
          </a:ln>
        </p:spPr>
        <p:txBody>
          <a:bodyPr wrap="square" lIns="82058" tIns="41029" rIns="82058" bIns="41029">
            <a:spAutoFit/>
          </a:bodyPr>
          <a:lstStyle/>
          <a:p>
            <a:pPr algn="r" defTabSz="820738"/>
            <a:r>
              <a:rPr lang="ru-RU" sz="1400" dirty="0" smtClean="0">
                <a:latin typeface="Arial" charset="0"/>
              </a:rPr>
              <a:t>Вдохновите</a:t>
            </a:r>
            <a:br>
              <a:rPr lang="ru-RU" sz="1400" dirty="0" smtClean="0">
                <a:latin typeface="Arial" charset="0"/>
              </a:rPr>
            </a:br>
            <a:r>
              <a:rPr lang="ru-RU" sz="1400" dirty="0" smtClean="0">
                <a:latin typeface="Arial" charset="0"/>
              </a:rPr>
              <a:t>учеников на то, как </a:t>
            </a:r>
            <a:r>
              <a:rPr lang="ru-RU" sz="1400" b="1" cap="all" dirty="0" smtClean="0">
                <a:solidFill>
                  <a:schemeClr val="tx2"/>
                </a:solidFill>
                <a:latin typeface="Arial" charset="0"/>
              </a:rPr>
              <a:t>применять на практике </a:t>
            </a:r>
            <a:r>
              <a:rPr lang="ru-RU" sz="1400" dirty="0" smtClean="0">
                <a:latin typeface="Arial" charset="0"/>
              </a:rPr>
              <a:t>то, чему вы их обучаете.</a:t>
            </a:r>
            <a:endParaRPr lang="en-US" sz="1400" dirty="0">
              <a:latin typeface="Arial" charset="0"/>
            </a:endParaRPr>
          </a:p>
          <a:p>
            <a:pPr algn="r" defTabSz="820738"/>
            <a:r>
              <a:rPr lang="ru-RU" sz="1400" dirty="0" smtClean="0">
                <a:latin typeface="Arial" charset="0"/>
              </a:rPr>
              <a:t>Учитель – это вдохновитель.</a:t>
            </a:r>
            <a:endParaRPr lang="en-US" sz="1400" dirty="0">
              <a:latin typeface="Arial" charset="0"/>
            </a:endParaRPr>
          </a:p>
        </p:txBody>
      </p:sp>
      <p:sp>
        <p:nvSpPr>
          <p:cNvPr id="26637" name="Oval 13"/>
          <p:cNvSpPr>
            <a:spLocks noChangeArrowheads="1"/>
          </p:cNvSpPr>
          <p:nvPr/>
        </p:nvSpPr>
        <p:spPr bwMode="auto">
          <a:xfrm>
            <a:off x="1812925" y="1814513"/>
            <a:ext cx="5784850" cy="4513262"/>
          </a:xfrm>
          <a:prstGeom prst="ellipse">
            <a:avLst/>
          </a:prstGeom>
          <a:noFill/>
          <a:ln w="76200">
            <a:solidFill>
              <a:schemeClr val="tx1"/>
            </a:solidFill>
            <a:round/>
            <a:headEnd/>
            <a:tailEnd/>
          </a:ln>
        </p:spPr>
        <p:txBody>
          <a:bodyPr wrap="none" anchor="ctr"/>
          <a:lstStyle/>
          <a:p>
            <a:endParaRPr lang="ru-RU"/>
          </a:p>
        </p:txBody>
      </p:sp>
      <p:sp>
        <p:nvSpPr>
          <p:cNvPr id="167950" name="Text Box 14"/>
          <p:cNvSpPr txBox="1">
            <a:spLocks noChangeArrowheads="1"/>
          </p:cNvSpPr>
          <p:nvPr/>
        </p:nvSpPr>
        <p:spPr bwMode="auto">
          <a:xfrm>
            <a:off x="996950" y="1619250"/>
            <a:ext cx="1423988" cy="575302"/>
          </a:xfrm>
          <a:prstGeom prst="rect">
            <a:avLst/>
          </a:prstGeom>
          <a:noFill/>
          <a:ln w="9525">
            <a:noFill/>
            <a:miter lim="800000"/>
            <a:headEnd/>
            <a:tailEnd/>
          </a:ln>
        </p:spPr>
        <p:txBody>
          <a:bodyPr lIns="82058" tIns="41029" rIns="82058" bIns="41029">
            <a:spAutoFit/>
          </a:bodyPr>
          <a:lstStyle/>
          <a:p>
            <a:pPr algn="r" defTabSz="820738"/>
            <a:r>
              <a:rPr lang="ru-RU" b="1" dirty="0" smtClean="0">
                <a:solidFill>
                  <a:schemeClr val="accent2"/>
                </a:solidFill>
                <a:latin typeface="Copperplate Gothic Light" pitchFamily="34" charset="0"/>
              </a:rPr>
              <a:t>Поделиться уроком</a:t>
            </a:r>
            <a:endParaRPr lang="en-US" b="1" dirty="0">
              <a:solidFill>
                <a:schemeClr val="accent2"/>
              </a:solidFill>
              <a:latin typeface="Copperplate Gothic Light" pitchFamily="34" charset="0"/>
            </a:endParaRPr>
          </a:p>
        </p:txBody>
      </p:sp>
      <p:sp>
        <p:nvSpPr>
          <p:cNvPr id="167951" name="Text Box 15"/>
          <p:cNvSpPr txBox="1">
            <a:spLocks noChangeArrowheads="1"/>
          </p:cNvSpPr>
          <p:nvPr/>
        </p:nvSpPr>
        <p:spPr bwMode="auto">
          <a:xfrm>
            <a:off x="6862762" y="1693077"/>
            <a:ext cx="1671637" cy="821523"/>
          </a:xfrm>
          <a:prstGeom prst="rect">
            <a:avLst/>
          </a:prstGeom>
          <a:noFill/>
          <a:ln w="9525">
            <a:noFill/>
            <a:miter lim="800000"/>
            <a:headEnd/>
            <a:tailEnd/>
          </a:ln>
        </p:spPr>
        <p:txBody>
          <a:bodyPr wrap="square" lIns="82058" tIns="41029" rIns="82058" bIns="41029">
            <a:spAutoFit/>
          </a:bodyPr>
          <a:lstStyle/>
          <a:p>
            <a:pPr defTabSz="820738"/>
            <a:r>
              <a:rPr lang="ru-RU" b="1" dirty="0" smtClean="0">
                <a:solidFill>
                  <a:schemeClr val="accent2"/>
                </a:solidFill>
                <a:latin typeface="Copperplate Gothic Light" pitchFamily="34" charset="0"/>
              </a:rPr>
              <a:t>Готовность  применить это на практике </a:t>
            </a:r>
            <a:endParaRPr lang="en-US" b="1" dirty="0">
              <a:solidFill>
                <a:schemeClr val="accent2"/>
              </a:solidFill>
              <a:latin typeface="Copperplate Gothic Bold" pitchFamily="34" charset="0"/>
            </a:endParaRPr>
          </a:p>
        </p:txBody>
      </p:sp>
      <p:sp>
        <p:nvSpPr>
          <p:cNvPr id="167952" name="Text Box 16"/>
          <p:cNvSpPr txBox="1">
            <a:spLocks noChangeArrowheads="1"/>
          </p:cNvSpPr>
          <p:nvPr/>
        </p:nvSpPr>
        <p:spPr bwMode="auto">
          <a:xfrm>
            <a:off x="911225" y="5364163"/>
            <a:ext cx="1425575" cy="575302"/>
          </a:xfrm>
          <a:prstGeom prst="rect">
            <a:avLst/>
          </a:prstGeom>
          <a:noFill/>
          <a:ln w="9525">
            <a:noFill/>
            <a:miter lim="800000"/>
            <a:headEnd/>
            <a:tailEnd/>
          </a:ln>
        </p:spPr>
        <p:txBody>
          <a:bodyPr lIns="82058" tIns="41029" rIns="82058" bIns="41029">
            <a:spAutoFit/>
          </a:bodyPr>
          <a:lstStyle/>
          <a:p>
            <a:pPr algn="r" defTabSz="820738"/>
            <a:r>
              <a:rPr lang="ru-RU" b="1" dirty="0" smtClean="0">
                <a:solidFill>
                  <a:schemeClr val="accent2"/>
                </a:solidFill>
                <a:latin typeface="Copperplate Gothic Light" pitchFamily="34" charset="0"/>
              </a:rPr>
              <a:t>Претворить в жизнь</a:t>
            </a:r>
            <a:endParaRPr lang="en-US" b="1" dirty="0">
              <a:solidFill>
                <a:schemeClr val="accent2"/>
              </a:solidFill>
              <a:latin typeface="Copperplate Gothic Light" pitchFamily="34" charset="0"/>
            </a:endParaRPr>
          </a:p>
        </p:txBody>
      </p:sp>
      <p:sp>
        <p:nvSpPr>
          <p:cNvPr id="167953" name="Text Box 17"/>
          <p:cNvSpPr txBox="1">
            <a:spLocks noChangeArrowheads="1"/>
          </p:cNvSpPr>
          <p:nvPr/>
        </p:nvSpPr>
        <p:spPr bwMode="auto">
          <a:xfrm>
            <a:off x="7191375" y="5422900"/>
            <a:ext cx="1571625" cy="575302"/>
          </a:xfrm>
          <a:prstGeom prst="rect">
            <a:avLst/>
          </a:prstGeom>
          <a:noFill/>
          <a:ln w="9525">
            <a:noFill/>
            <a:miter lim="800000"/>
            <a:headEnd/>
            <a:tailEnd/>
          </a:ln>
        </p:spPr>
        <p:txBody>
          <a:bodyPr wrap="square" lIns="82058" tIns="41029" rIns="82058" bIns="41029">
            <a:spAutoFit/>
          </a:bodyPr>
          <a:lstStyle/>
          <a:p>
            <a:pPr defTabSz="820738"/>
            <a:r>
              <a:rPr lang="ru-RU" b="1" dirty="0" smtClean="0">
                <a:solidFill>
                  <a:schemeClr val="accent2"/>
                </a:solidFill>
                <a:latin typeface="Copperplate Gothic Light" pitchFamily="34" charset="0"/>
              </a:rPr>
              <a:t>Библейский урок</a:t>
            </a:r>
            <a:endParaRPr lang="en-US" sz="1300" b="1" dirty="0">
              <a:solidFill>
                <a:schemeClr val="accent2"/>
              </a:solidFill>
              <a:latin typeface="Copperplate Gothic Light" pitchFamily="34" charset="0"/>
            </a:endParaRPr>
          </a:p>
        </p:txBody>
      </p:sp>
      <p:sp>
        <p:nvSpPr>
          <p:cNvPr id="26642" name="Rectangle 18"/>
          <p:cNvSpPr>
            <a:spLocks noGrp="1" noChangeArrowheads="1"/>
          </p:cNvSpPr>
          <p:nvPr>
            <p:ph type="title"/>
          </p:nvPr>
        </p:nvSpPr>
        <p:spPr>
          <a:xfrm>
            <a:off x="457200" y="457200"/>
            <a:ext cx="8229600" cy="1143000"/>
          </a:xfrm>
        </p:spPr>
        <p:txBody>
          <a:bodyPr/>
          <a:lstStyle/>
          <a:p>
            <a:pPr>
              <a:lnSpc>
                <a:spcPct val="80000"/>
              </a:lnSpc>
            </a:pPr>
            <a:r>
              <a:rPr lang="en-US" sz="3100" b="1" dirty="0" smtClean="0">
                <a:latin typeface="Arial" charset="0"/>
              </a:rPr>
              <a:t/>
            </a:r>
            <a:br>
              <a:rPr lang="en-US" sz="3100" b="1" dirty="0" smtClean="0">
                <a:latin typeface="Arial" charset="0"/>
              </a:rPr>
            </a:br>
            <a:r>
              <a:rPr lang="ru-RU" sz="3200" b="1" dirty="0" smtClean="0">
                <a:latin typeface="Arial" pitchFamily="34" charset="0"/>
                <a:cs typeface="Arial" pitchFamily="34" charset="0"/>
              </a:rPr>
              <a:t>Обучени</a:t>
            </a:r>
            <a:r>
              <a:rPr lang="ru-RU" sz="3200" b="1" dirty="0" smtClean="0">
                <a:latin typeface="Arial" pitchFamily="34" charset="0"/>
                <a:cs typeface="Arial" pitchFamily="34" charset="0"/>
              </a:rPr>
              <a:t>е</a:t>
            </a:r>
            <a:r>
              <a:rPr lang="ru-RU" sz="3200" b="1" dirty="0" smtClean="0">
                <a:latin typeface="Arial" pitchFamily="34" charset="0"/>
                <a:cs typeface="Arial" pitchFamily="34" charset="0"/>
              </a:rPr>
              <a:t> имеет смысл тогда, когда оно облегчает процесс получения знаний</a:t>
            </a:r>
            <a:r>
              <a:rPr lang="en-US" sz="3100" dirty="0" smtClean="0"/>
              <a:t/>
            </a:r>
            <a:br>
              <a:rPr lang="en-US" sz="3100" dirty="0" smtClean="0"/>
            </a:br>
            <a:endParaRPr lang="en-US" sz="3100" dirty="0" smtClean="0"/>
          </a:p>
        </p:txBody>
      </p:sp>
      <p:sp>
        <p:nvSpPr>
          <p:cNvPr id="26643" name="Rectangle 19"/>
          <p:cNvSpPr>
            <a:spLocks noChangeArrowheads="1"/>
          </p:cNvSpPr>
          <p:nvPr/>
        </p:nvSpPr>
        <p:spPr bwMode="auto">
          <a:xfrm>
            <a:off x="2663825" y="3227388"/>
            <a:ext cx="168275" cy="403225"/>
          </a:xfrm>
          <a:prstGeom prst="rect">
            <a:avLst/>
          </a:prstGeom>
          <a:noFill/>
          <a:ln w="9525">
            <a:noFill/>
            <a:miter lim="800000"/>
            <a:headEnd/>
            <a:tailEnd/>
          </a:ln>
        </p:spPr>
        <p:txBody>
          <a:bodyPr wrap="none" lIns="82058" tIns="41029" rIns="82058" bIns="41029">
            <a:spAutoFit/>
          </a:bodyPr>
          <a:lstStyle/>
          <a:p>
            <a:pPr defTabSz="820738">
              <a:spcBef>
                <a:spcPct val="50000"/>
              </a:spcBef>
            </a:pPr>
            <a:endParaRPr lang="ru-RU" sz="2200" b="1">
              <a:solidFill>
                <a:schemeClr val="tx2"/>
              </a:solidFill>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945"/>
                                        </p:tgtEl>
                                        <p:attrNameLst>
                                          <p:attrName>style.visibility</p:attrName>
                                        </p:attrNameLst>
                                      </p:cBhvr>
                                      <p:to>
                                        <p:strVal val="visible"/>
                                      </p:to>
                                    </p:set>
                                    <p:anim calcmode="lin" valueType="num">
                                      <p:cBhvr additive="base">
                                        <p:cTn id="7" dur="500" fill="hold"/>
                                        <p:tgtEl>
                                          <p:spTgt spid="167945"/>
                                        </p:tgtEl>
                                        <p:attrNameLst>
                                          <p:attrName>ppt_x</p:attrName>
                                        </p:attrNameLst>
                                      </p:cBhvr>
                                      <p:tavLst>
                                        <p:tav tm="0">
                                          <p:val>
                                            <p:strVal val="0-#ppt_w/2"/>
                                          </p:val>
                                        </p:tav>
                                        <p:tav tm="100000">
                                          <p:val>
                                            <p:strVal val="#ppt_x"/>
                                          </p:val>
                                        </p:tav>
                                      </p:tavLst>
                                    </p:anim>
                                    <p:anim calcmode="lin" valueType="num">
                                      <p:cBhvr additive="base">
                                        <p:cTn id="8" dur="500" fill="hold"/>
                                        <p:tgtEl>
                                          <p:spTgt spid="1679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7946"/>
                                        </p:tgtEl>
                                        <p:attrNameLst>
                                          <p:attrName>style.visibility</p:attrName>
                                        </p:attrNameLst>
                                      </p:cBhvr>
                                      <p:to>
                                        <p:strVal val="visible"/>
                                      </p:to>
                                    </p:set>
                                    <p:anim calcmode="lin" valueType="num">
                                      <p:cBhvr additive="base">
                                        <p:cTn id="13" dur="500" fill="hold"/>
                                        <p:tgtEl>
                                          <p:spTgt spid="167946"/>
                                        </p:tgtEl>
                                        <p:attrNameLst>
                                          <p:attrName>ppt_x</p:attrName>
                                        </p:attrNameLst>
                                      </p:cBhvr>
                                      <p:tavLst>
                                        <p:tav tm="0">
                                          <p:val>
                                            <p:strVal val="0-#ppt_w/2"/>
                                          </p:val>
                                        </p:tav>
                                        <p:tav tm="100000">
                                          <p:val>
                                            <p:strVal val="#ppt_x"/>
                                          </p:val>
                                        </p:tav>
                                      </p:tavLst>
                                    </p:anim>
                                    <p:anim calcmode="lin" valueType="num">
                                      <p:cBhvr additive="base">
                                        <p:cTn id="14" dur="500" fill="hold"/>
                                        <p:tgtEl>
                                          <p:spTgt spid="1679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7947"/>
                                        </p:tgtEl>
                                        <p:attrNameLst>
                                          <p:attrName>style.visibility</p:attrName>
                                        </p:attrNameLst>
                                      </p:cBhvr>
                                      <p:to>
                                        <p:strVal val="visible"/>
                                      </p:to>
                                    </p:set>
                                    <p:anim calcmode="lin" valueType="num">
                                      <p:cBhvr additive="base">
                                        <p:cTn id="19" dur="500" fill="hold"/>
                                        <p:tgtEl>
                                          <p:spTgt spid="167947"/>
                                        </p:tgtEl>
                                        <p:attrNameLst>
                                          <p:attrName>ppt_x</p:attrName>
                                        </p:attrNameLst>
                                      </p:cBhvr>
                                      <p:tavLst>
                                        <p:tav tm="0">
                                          <p:val>
                                            <p:strVal val="0-#ppt_w/2"/>
                                          </p:val>
                                        </p:tav>
                                        <p:tav tm="100000">
                                          <p:val>
                                            <p:strVal val="#ppt_x"/>
                                          </p:val>
                                        </p:tav>
                                      </p:tavLst>
                                    </p:anim>
                                    <p:anim calcmode="lin" valueType="num">
                                      <p:cBhvr additive="base">
                                        <p:cTn id="20" dur="500" fill="hold"/>
                                        <p:tgtEl>
                                          <p:spTgt spid="1679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7948"/>
                                        </p:tgtEl>
                                        <p:attrNameLst>
                                          <p:attrName>style.visibility</p:attrName>
                                        </p:attrNameLst>
                                      </p:cBhvr>
                                      <p:to>
                                        <p:strVal val="visible"/>
                                      </p:to>
                                    </p:set>
                                    <p:anim calcmode="lin" valueType="num">
                                      <p:cBhvr additive="base">
                                        <p:cTn id="25" dur="500" fill="hold"/>
                                        <p:tgtEl>
                                          <p:spTgt spid="167948"/>
                                        </p:tgtEl>
                                        <p:attrNameLst>
                                          <p:attrName>ppt_x</p:attrName>
                                        </p:attrNameLst>
                                      </p:cBhvr>
                                      <p:tavLst>
                                        <p:tav tm="0">
                                          <p:val>
                                            <p:strVal val="0-#ppt_w/2"/>
                                          </p:val>
                                        </p:tav>
                                        <p:tav tm="100000">
                                          <p:val>
                                            <p:strVal val="#ppt_x"/>
                                          </p:val>
                                        </p:tav>
                                      </p:tavLst>
                                    </p:anim>
                                    <p:anim calcmode="lin" valueType="num">
                                      <p:cBhvr additive="base">
                                        <p:cTn id="26" dur="500" fill="hold"/>
                                        <p:tgtEl>
                                          <p:spTgt spid="16794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7951"/>
                                        </p:tgtEl>
                                        <p:attrNameLst>
                                          <p:attrName>style.visibility</p:attrName>
                                        </p:attrNameLst>
                                      </p:cBhvr>
                                      <p:to>
                                        <p:strVal val="visible"/>
                                      </p:to>
                                    </p:set>
                                    <p:anim calcmode="lin" valueType="num">
                                      <p:cBhvr additive="base">
                                        <p:cTn id="31" dur="500" fill="hold"/>
                                        <p:tgtEl>
                                          <p:spTgt spid="167951"/>
                                        </p:tgtEl>
                                        <p:attrNameLst>
                                          <p:attrName>ppt_x</p:attrName>
                                        </p:attrNameLst>
                                      </p:cBhvr>
                                      <p:tavLst>
                                        <p:tav tm="0">
                                          <p:val>
                                            <p:strVal val="0-#ppt_w/2"/>
                                          </p:val>
                                        </p:tav>
                                        <p:tav tm="100000">
                                          <p:val>
                                            <p:strVal val="#ppt_x"/>
                                          </p:val>
                                        </p:tav>
                                      </p:tavLst>
                                    </p:anim>
                                    <p:anim calcmode="lin" valueType="num">
                                      <p:cBhvr additive="base">
                                        <p:cTn id="32" dur="500" fill="hold"/>
                                        <p:tgtEl>
                                          <p:spTgt spid="16795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7953"/>
                                        </p:tgtEl>
                                        <p:attrNameLst>
                                          <p:attrName>style.visibility</p:attrName>
                                        </p:attrNameLst>
                                      </p:cBhvr>
                                      <p:to>
                                        <p:strVal val="visible"/>
                                      </p:to>
                                    </p:set>
                                    <p:anim calcmode="lin" valueType="num">
                                      <p:cBhvr additive="base">
                                        <p:cTn id="37" dur="500" fill="hold"/>
                                        <p:tgtEl>
                                          <p:spTgt spid="167953"/>
                                        </p:tgtEl>
                                        <p:attrNameLst>
                                          <p:attrName>ppt_x</p:attrName>
                                        </p:attrNameLst>
                                      </p:cBhvr>
                                      <p:tavLst>
                                        <p:tav tm="0">
                                          <p:val>
                                            <p:strVal val="0-#ppt_w/2"/>
                                          </p:val>
                                        </p:tav>
                                        <p:tav tm="100000">
                                          <p:val>
                                            <p:strVal val="#ppt_x"/>
                                          </p:val>
                                        </p:tav>
                                      </p:tavLst>
                                    </p:anim>
                                    <p:anim calcmode="lin" valueType="num">
                                      <p:cBhvr additive="base">
                                        <p:cTn id="38" dur="500" fill="hold"/>
                                        <p:tgtEl>
                                          <p:spTgt spid="1679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7952"/>
                                        </p:tgtEl>
                                        <p:attrNameLst>
                                          <p:attrName>style.visibility</p:attrName>
                                        </p:attrNameLst>
                                      </p:cBhvr>
                                      <p:to>
                                        <p:strVal val="visible"/>
                                      </p:to>
                                    </p:set>
                                    <p:anim calcmode="lin" valueType="num">
                                      <p:cBhvr additive="base">
                                        <p:cTn id="43" dur="500" fill="hold"/>
                                        <p:tgtEl>
                                          <p:spTgt spid="167952"/>
                                        </p:tgtEl>
                                        <p:attrNameLst>
                                          <p:attrName>ppt_x</p:attrName>
                                        </p:attrNameLst>
                                      </p:cBhvr>
                                      <p:tavLst>
                                        <p:tav tm="0">
                                          <p:val>
                                            <p:strVal val="0-#ppt_w/2"/>
                                          </p:val>
                                        </p:tav>
                                        <p:tav tm="100000">
                                          <p:val>
                                            <p:strVal val="#ppt_x"/>
                                          </p:val>
                                        </p:tav>
                                      </p:tavLst>
                                    </p:anim>
                                    <p:anim calcmode="lin" valueType="num">
                                      <p:cBhvr additive="base">
                                        <p:cTn id="44" dur="500" fill="hold"/>
                                        <p:tgtEl>
                                          <p:spTgt spid="16795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7950"/>
                                        </p:tgtEl>
                                        <p:attrNameLst>
                                          <p:attrName>style.visibility</p:attrName>
                                        </p:attrNameLst>
                                      </p:cBhvr>
                                      <p:to>
                                        <p:strVal val="visible"/>
                                      </p:to>
                                    </p:set>
                                    <p:anim calcmode="lin" valueType="num">
                                      <p:cBhvr additive="base">
                                        <p:cTn id="49" dur="500" fill="hold"/>
                                        <p:tgtEl>
                                          <p:spTgt spid="167950"/>
                                        </p:tgtEl>
                                        <p:attrNameLst>
                                          <p:attrName>ppt_x</p:attrName>
                                        </p:attrNameLst>
                                      </p:cBhvr>
                                      <p:tavLst>
                                        <p:tav tm="0">
                                          <p:val>
                                            <p:strVal val="0-#ppt_w/2"/>
                                          </p:val>
                                        </p:tav>
                                        <p:tav tm="100000">
                                          <p:val>
                                            <p:strVal val="#ppt_x"/>
                                          </p:val>
                                        </p:tav>
                                      </p:tavLst>
                                    </p:anim>
                                    <p:anim calcmode="lin" valueType="num">
                                      <p:cBhvr additive="base">
                                        <p:cTn id="50" dur="500" fill="hold"/>
                                        <p:tgtEl>
                                          <p:spTgt spid="1679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5" grpId="0" autoUpdateAnimBg="0"/>
      <p:bldP spid="167946" grpId="0" autoUpdateAnimBg="0"/>
      <p:bldP spid="167947" grpId="0" autoUpdateAnimBg="0"/>
      <p:bldP spid="167948" grpId="0" autoUpdateAnimBg="0"/>
      <p:bldP spid="167950" grpId="0" autoUpdateAnimBg="0"/>
      <p:bldP spid="167951" grpId="0" autoUpdateAnimBg="0"/>
      <p:bldP spid="167952" grpId="0" autoUpdateAnimBg="0"/>
      <p:bldP spid="16795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762000"/>
            <a:ext cx="8610600" cy="2286000"/>
          </a:xfrm>
          <a:effectLst>
            <a:outerShdw dist="107763" dir="13500000" algn="ctr" rotWithShape="0">
              <a:schemeClr val="bg2"/>
            </a:outerShdw>
          </a:effectLst>
        </p:spPr>
        <p:txBody>
          <a:bodyPr/>
          <a:lstStyle/>
          <a:p>
            <a:pPr>
              <a:defRPr/>
            </a:pPr>
            <a:r>
              <a:rPr lang="ru-RU" sz="4000" b="1" dirty="0" smtClean="0">
                <a:solidFill>
                  <a:srgbClr val="00FFFF"/>
                </a:solidFill>
                <a:latin typeface="BibleScrT" pitchFamily="34" charset="0"/>
              </a:rPr>
              <a:t>ИНТЕГРИРОВАНИЕ ПРИНЦИПА МНОЖЕСТВЕННОГО ИНТЕЛЛЕКТА И ЧЕТЫРЁХ СТИЛЕЙ ОБУЧЕНИЯ</a:t>
            </a:r>
            <a:endParaRPr lang="en-US" dirty="0" smtClean="0"/>
          </a:p>
        </p:txBody>
      </p:sp>
      <p:graphicFrame>
        <p:nvGraphicFramePr>
          <p:cNvPr id="63491" name="Object 3"/>
          <p:cNvGraphicFramePr>
            <a:graphicFrameLocks noChangeAspect="1"/>
          </p:cNvGraphicFramePr>
          <p:nvPr>
            <p:ph type="body" idx="1"/>
          </p:nvPr>
        </p:nvGraphicFramePr>
        <p:xfrm>
          <a:off x="3048000" y="3581400"/>
          <a:ext cx="10591800" cy="2933700"/>
        </p:xfrm>
        <a:graphic>
          <a:graphicData uri="http://schemas.openxmlformats.org/presentationml/2006/ole">
            <p:oleObj spid="_x0000_s4098" name="Document" r:id="rId5" imgW="5705640" imgH="15811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effectLst>
            <a:outerShdw dist="107763" dir="13500000" algn="ctr" rotWithShape="0">
              <a:schemeClr val="bg2"/>
            </a:outerShdw>
          </a:effectLst>
        </p:spPr>
        <p:txBody>
          <a:bodyPr/>
          <a:lstStyle/>
          <a:p>
            <a:pPr>
              <a:defRPr/>
            </a:pPr>
            <a:r>
              <a:rPr lang="ru-RU" b="1" dirty="0" smtClean="0">
                <a:solidFill>
                  <a:srgbClr val="66FF33"/>
                </a:solidFill>
                <a:latin typeface="BibleScrT" pitchFamily="34" charset="0"/>
              </a:rPr>
              <a:t>КОНТЕНТ И ПРОЦЕСС ОБУЧЕНИЯ</a:t>
            </a:r>
            <a:endParaRPr lang="en-US" dirty="0" smtClean="0"/>
          </a:p>
        </p:txBody>
      </p:sp>
      <p:sp>
        <p:nvSpPr>
          <p:cNvPr id="27651" name="Rectangle 3"/>
          <p:cNvSpPr>
            <a:spLocks noGrp="1" noChangeArrowheads="1"/>
          </p:cNvSpPr>
          <p:nvPr>
            <p:ph type="body" idx="1"/>
          </p:nvPr>
        </p:nvSpPr>
        <p:spPr/>
        <p:txBody>
          <a:bodyPr/>
          <a:lstStyle/>
          <a:p>
            <a:endParaRPr lang="en-US" smtClean="0"/>
          </a:p>
          <a:p>
            <a:endParaRPr lang="en-US" smtClean="0"/>
          </a:p>
          <a:p>
            <a:endParaRPr lang="en-US" smtClean="0"/>
          </a:p>
        </p:txBody>
      </p:sp>
      <p:sp>
        <p:nvSpPr>
          <p:cNvPr id="27652" name="Rectangle 6"/>
          <p:cNvSpPr>
            <a:spLocks noChangeArrowheads="1"/>
          </p:cNvSpPr>
          <p:nvPr/>
        </p:nvSpPr>
        <p:spPr bwMode="auto">
          <a:xfrm>
            <a:off x="4495800" y="2362200"/>
            <a:ext cx="1524000" cy="76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ru-RU"/>
          </a:p>
        </p:txBody>
      </p:sp>
      <p:pic>
        <p:nvPicPr>
          <p:cNvPr id="27654" name="Picture 1028" descr="Scanned graphics"/>
          <p:cNvPicPr>
            <a:picLocks noChangeAspect="1" noChangeArrowheads="1"/>
          </p:cNvPicPr>
          <p:nvPr/>
        </p:nvPicPr>
        <p:blipFill>
          <a:blip r:embed="rId3" cstate="print"/>
          <a:srcRect/>
          <a:stretch>
            <a:fillRect/>
          </a:stretch>
        </p:blipFill>
        <p:spPr bwMode="auto">
          <a:xfrm>
            <a:off x="304800" y="2057400"/>
            <a:ext cx="8534400" cy="3852863"/>
          </a:xfrm>
          <a:prstGeom prst="rect">
            <a:avLst/>
          </a:prstGeom>
          <a:noFill/>
          <a:ln w="9525">
            <a:noFill/>
            <a:miter lim="800000"/>
            <a:headEnd/>
            <a:tailEnd/>
          </a:ln>
        </p:spPr>
      </p:pic>
      <p:pic>
        <p:nvPicPr>
          <p:cNvPr id="7" name="Picture 1028" descr="Scanned graphics"/>
          <p:cNvPicPr>
            <a:picLocks noChangeAspect="1" noChangeArrowheads="1"/>
          </p:cNvPicPr>
          <p:nvPr/>
        </p:nvPicPr>
        <p:blipFill>
          <a:blip r:embed="rId3" cstate="print"/>
          <a:srcRect/>
          <a:stretch>
            <a:fillRect/>
          </a:stretch>
        </p:blipFill>
        <p:spPr bwMode="auto">
          <a:xfrm>
            <a:off x="304800" y="2057400"/>
            <a:ext cx="8534400" cy="3852863"/>
          </a:xfrm>
          <a:prstGeom prst="rect">
            <a:avLst/>
          </a:prstGeom>
          <a:noFill/>
          <a:ln w="9525">
            <a:noFill/>
            <a:miter lim="800000"/>
            <a:headEnd/>
            <a:tailEnd/>
          </a:ln>
        </p:spPr>
      </p:pic>
      <p:sp>
        <p:nvSpPr>
          <p:cNvPr id="8" name="TextBox 7"/>
          <p:cNvSpPr txBox="1">
            <a:spLocks noChangeArrowheads="1"/>
          </p:cNvSpPr>
          <p:nvPr/>
        </p:nvSpPr>
        <p:spPr bwMode="auto">
          <a:xfrm>
            <a:off x="685800" y="2354263"/>
            <a:ext cx="2286000" cy="846137"/>
          </a:xfrm>
          <a:prstGeom prst="rect">
            <a:avLst/>
          </a:prstGeom>
          <a:solidFill>
            <a:schemeClr val="tx1"/>
          </a:solidFill>
          <a:ln w="9525">
            <a:noFill/>
            <a:miter lim="800000"/>
            <a:headEnd/>
            <a:tailEnd/>
          </a:ln>
        </p:spPr>
        <p:txBody>
          <a:bodyPr>
            <a:spAutoFit/>
          </a:bodyPr>
          <a:lstStyle/>
          <a:p>
            <a:r>
              <a:rPr lang="ru-RU" b="1" dirty="0">
                <a:solidFill>
                  <a:schemeClr val="bg2"/>
                </a:solidFill>
              </a:rPr>
              <a:t>Множественный интеллект:</a:t>
            </a:r>
          </a:p>
          <a:p>
            <a:r>
              <a:rPr lang="ru-RU" b="1" dirty="0">
                <a:solidFill>
                  <a:schemeClr val="bg2"/>
                </a:solidFill>
              </a:rPr>
              <a:t>Контент обучения</a:t>
            </a:r>
          </a:p>
        </p:txBody>
      </p:sp>
      <p:sp>
        <p:nvSpPr>
          <p:cNvPr id="9" name="TextBox 8"/>
          <p:cNvSpPr txBox="1">
            <a:spLocks noChangeArrowheads="1"/>
          </p:cNvSpPr>
          <p:nvPr/>
        </p:nvSpPr>
        <p:spPr bwMode="auto">
          <a:xfrm>
            <a:off x="4572000" y="2209800"/>
            <a:ext cx="1905000" cy="830263"/>
          </a:xfrm>
          <a:prstGeom prst="rect">
            <a:avLst/>
          </a:prstGeom>
          <a:solidFill>
            <a:schemeClr val="tx1"/>
          </a:solidFill>
          <a:ln w="9525">
            <a:noFill/>
            <a:miter lim="800000"/>
            <a:headEnd/>
            <a:tailEnd/>
          </a:ln>
        </p:spPr>
        <p:txBody>
          <a:bodyPr>
            <a:spAutoFit/>
          </a:bodyPr>
          <a:lstStyle/>
          <a:p>
            <a:r>
              <a:rPr lang="ru-RU" b="1">
                <a:solidFill>
                  <a:schemeClr val="bg2"/>
                </a:solidFill>
              </a:rPr>
              <a:t>Стили обучения:</a:t>
            </a:r>
          </a:p>
          <a:p>
            <a:r>
              <a:rPr lang="ru-RU" b="1">
                <a:solidFill>
                  <a:schemeClr val="bg2"/>
                </a:solidFill>
              </a:rPr>
              <a:t>Процесс обучения</a:t>
            </a:r>
          </a:p>
        </p:txBody>
      </p:sp>
      <p:sp>
        <p:nvSpPr>
          <p:cNvPr id="10" name="Rectangle 7"/>
          <p:cNvSpPr>
            <a:spLocks noChangeArrowheads="1"/>
          </p:cNvSpPr>
          <p:nvPr/>
        </p:nvSpPr>
        <p:spPr bwMode="auto">
          <a:xfrm>
            <a:off x="152400" y="5943600"/>
            <a:ext cx="8991600" cy="738188"/>
          </a:xfrm>
          <a:prstGeom prst="rect">
            <a:avLst/>
          </a:prstGeom>
          <a:noFill/>
          <a:ln w="9525">
            <a:noFill/>
            <a:miter lim="800000"/>
            <a:headEnd/>
            <a:tailEnd/>
          </a:ln>
        </p:spPr>
        <p:txBody>
          <a:bodyPr>
            <a:spAutoFit/>
          </a:bodyPr>
          <a:lstStyle/>
          <a:p>
            <a:r>
              <a:rPr lang="ru-RU" sz="1400">
                <a:solidFill>
                  <a:srgbClr val="CCCCFF"/>
                </a:solidFill>
              </a:rPr>
              <a:t>Харви Силвер и др., «Итак, каждый может учиться: интегрирование стилей обучения и множественного интеллекта» (</a:t>
            </a:r>
            <a:r>
              <a:rPr lang="en-US" sz="1400">
                <a:solidFill>
                  <a:srgbClr val="CCCCFF"/>
                </a:solidFill>
              </a:rPr>
              <a:t>Harvey F. Silver, et. al. </a:t>
            </a:r>
            <a:r>
              <a:rPr lang="en-US" sz="1400" i="1">
                <a:solidFill>
                  <a:srgbClr val="CCCCFF"/>
                </a:solidFill>
              </a:rPr>
              <a:t>So Each May Learn: Integrating Learning Styles and Multiple Intelligences</a:t>
            </a:r>
            <a:r>
              <a:rPr lang="en-US" sz="1400">
                <a:solidFill>
                  <a:srgbClr val="CCCCFF"/>
                </a:solidFill>
              </a:rPr>
              <a:t>, (Alexandria, VA: Association for Supervision and Curriculum Development, 2000), p. 41.</a:t>
            </a:r>
            <a:r>
              <a:rPr lang="ru-RU" sz="1400">
                <a:solidFill>
                  <a:srgbClr val="CCCCFF"/>
                </a:solidFill>
              </a:rPr>
              <a:t>)</a:t>
            </a:r>
            <a:endParaRPr lang="en-US" sz="1400">
              <a:solidFill>
                <a:srgbClr val="CC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050"/>
          <p:cNvSpPr>
            <a:spLocks noGrp="1" noChangeArrowheads="1"/>
          </p:cNvSpPr>
          <p:nvPr>
            <p:ph type="title"/>
          </p:nvPr>
        </p:nvSpPr>
        <p:spPr/>
        <p:txBody>
          <a:bodyPr/>
          <a:lstStyle/>
          <a:p>
            <a:r>
              <a:rPr lang="ru-RU" sz="4000" b="1" dirty="0" smtClean="0">
                <a:solidFill>
                  <a:schemeClr val="accent2"/>
                </a:solidFill>
                <a:latin typeface="BibleScrT" pitchFamily="34" charset="0"/>
              </a:rPr>
              <a:t/>
            </a:r>
            <a:br>
              <a:rPr lang="ru-RU" sz="4000" b="1" dirty="0" smtClean="0">
                <a:solidFill>
                  <a:schemeClr val="accent2"/>
                </a:solidFill>
                <a:latin typeface="BibleScrT" pitchFamily="34" charset="0"/>
              </a:rPr>
            </a:br>
            <a:r>
              <a:rPr lang="ru-RU" sz="4000" b="1" dirty="0" smtClean="0">
                <a:solidFill>
                  <a:schemeClr val="accent2"/>
                </a:solidFill>
                <a:latin typeface="BibleScrT" pitchFamily="34" charset="0"/>
              </a:rPr>
              <a:t>КАК ПРИНЦИПЫ МИ И СТИЛИ ОБУЧЕНИЯ МОГУТ БЫТЬ ОБЪЕДИНЕНЫ?</a:t>
            </a:r>
            <a:endParaRPr lang="en-US" dirty="0" smtClean="0"/>
          </a:p>
        </p:txBody>
      </p:sp>
      <p:graphicFrame>
        <p:nvGraphicFramePr>
          <p:cNvPr id="5125" name="Object 2057"/>
          <p:cNvGraphicFramePr>
            <a:graphicFrameLocks noChangeAspect="1"/>
          </p:cNvGraphicFramePr>
          <p:nvPr/>
        </p:nvGraphicFramePr>
        <p:xfrm>
          <a:off x="-2971800" y="3352800"/>
          <a:ext cx="6096000" cy="2005013"/>
        </p:xfrm>
        <a:graphic>
          <a:graphicData uri="http://schemas.openxmlformats.org/presentationml/2006/ole">
            <p:oleObj spid="_x0000_s5125" name="Document" r:id="rId6" imgW="11796120" imgH="3881520" progId="Word.Document.8">
              <p:embed/>
            </p:oleObj>
          </a:graphicData>
        </a:graphic>
      </p:graphicFrame>
      <p:graphicFrame>
        <p:nvGraphicFramePr>
          <p:cNvPr id="69647" name="Object 2063"/>
          <p:cNvGraphicFramePr>
            <a:graphicFrameLocks noChangeAspect="1"/>
          </p:cNvGraphicFramePr>
          <p:nvPr/>
        </p:nvGraphicFramePr>
        <p:xfrm>
          <a:off x="4419600" y="2971800"/>
          <a:ext cx="4038600" cy="3048000"/>
        </p:xfrm>
        <a:graphic>
          <a:graphicData uri="http://schemas.openxmlformats.org/presentationml/2006/ole">
            <p:oleObj spid="_x0000_s5126" name="Worksheet" r:id="rId7" imgW="1924157" imgH="771660" progId="Excel.Sheet.8">
              <p:embed/>
            </p:oleObj>
          </a:graphicData>
        </a:graphic>
      </p:graphicFrame>
      <p:graphicFrame>
        <p:nvGraphicFramePr>
          <p:cNvPr id="69648" name="Object 2064"/>
          <p:cNvGraphicFramePr>
            <a:graphicFrameLocks noChangeAspect="1"/>
          </p:cNvGraphicFramePr>
          <p:nvPr/>
        </p:nvGraphicFramePr>
        <p:xfrm>
          <a:off x="533400" y="2971800"/>
          <a:ext cx="3429000" cy="3048000"/>
        </p:xfrm>
        <a:graphic>
          <a:graphicData uri="http://schemas.openxmlformats.org/presentationml/2006/ole">
            <p:oleObj spid="_x0000_s5127" name="Worksheet" r:id="rId8" imgW="1895523" imgH="130491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checkerboard(down)">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9648"/>
                                        </p:tgtEl>
                                        <p:attrNameLst>
                                          <p:attrName>style.visibility</p:attrName>
                                        </p:attrNameLst>
                                      </p:cBhvr>
                                      <p:to>
                                        <p:strVal val="visible"/>
                                      </p:to>
                                    </p:set>
                                    <p:animEffect transition="in" filter="barn(outVertical)">
                                      <p:cBhvr>
                                        <p:cTn id="12" dur="500"/>
                                        <p:tgtEl>
                                          <p:spTgt spid="69648"/>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9647"/>
                                        </p:tgtEl>
                                        <p:attrNameLst>
                                          <p:attrName>style.visibility</p:attrName>
                                        </p:attrNameLst>
                                      </p:cBhvr>
                                      <p:to>
                                        <p:strVal val="visible"/>
                                      </p:to>
                                    </p:set>
                                    <p:animEffect transition="in" filter="barn(inVertical)">
                                      <p:cBhvr>
                                        <p:cTn id="17" dur="500"/>
                                        <p:tgtEl>
                                          <p:spTgt spid="69647"/>
                                        </p:tgtEl>
                                      </p:cBhvr>
                                    </p:animEffect>
                                  </p:childTnLst>
                                  <p:subTnLst>
                                    <p:audio>
                                      <p:cMediaNode>
                                        <p:cTn display="0" masterRel="sameClick">
                                          <p:stCondLst>
                                            <p:cond evt="begin" delay="0">
                                              <p:tn val="15"/>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609600"/>
            <a:ext cx="9067800" cy="1143000"/>
          </a:xfrm>
        </p:spPr>
        <p:txBody>
          <a:bodyPr/>
          <a:lstStyle/>
          <a:p>
            <a:r>
              <a:rPr lang="ru-RU" b="1" dirty="0" smtClean="0">
                <a:latin typeface="Tahoma" pitchFamily="34" charset="0"/>
                <a:ea typeface="Tahoma" pitchFamily="34" charset="0"/>
                <a:cs typeface="Tahoma" pitchFamily="34" charset="0"/>
              </a:rPr>
              <a:t>БРАК</a:t>
            </a:r>
            <a:endParaRPr lang="en-US" dirty="0" smtClean="0">
              <a:latin typeface="Tahoma" pitchFamily="34" charset="0"/>
              <a:ea typeface="Tahoma" pitchFamily="34" charset="0"/>
              <a:cs typeface="Tahoma" pitchFamily="34" charset="0"/>
            </a:endParaRPr>
          </a:p>
        </p:txBody>
      </p:sp>
      <p:graphicFrame>
        <p:nvGraphicFramePr>
          <p:cNvPr id="71688" name="Object 8"/>
          <p:cNvGraphicFramePr>
            <a:graphicFrameLocks noChangeAspect="1"/>
          </p:cNvGraphicFramePr>
          <p:nvPr>
            <p:ph type="body" idx="1"/>
          </p:nvPr>
        </p:nvGraphicFramePr>
        <p:xfrm>
          <a:off x="304800" y="2312988"/>
          <a:ext cx="8610600" cy="3771900"/>
        </p:xfrm>
        <a:graphic>
          <a:graphicData uri="http://schemas.openxmlformats.org/presentationml/2006/ole">
            <p:oleObj spid="_x0000_s6146" name="Worksheet" r:id="rId5" imgW="3305077" imgH="1447740" progId="Excel.Sheet.8">
              <p:embed/>
            </p:oleObj>
          </a:graphicData>
        </a:graphic>
      </p:graphicFrame>
      <p:pic>
        <p:nvPicPr>
          <p:cNvPr id="6148" name="Picture 9" descr="j0309237(p)"/>
          <p:cNvPicPr>
            <a:picLocks noChangeAspect="1" noChangeArrowheads="1"/>
          </p:cNvPicPr>
          <p:nvPr/>
        </p:nvPicPr>
        <p:blipFill>
          <a:blip r:embed="rId6" cstate="print"/>
          <a:srcRect l="20000" r="20000"/>
          <a:stretch>
            <a:fillRect/>
          </a:stretch>
        </p:blipFill>
        <p:spPr bwMode="auto">
          <a:xfrm>
            <a:off x="6553200" y="304800"/>
            <a:ext cx="1050925"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0-#ppt_w/2"/>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71688"/>
                                        </p:tgtEl>
                                        <p:attrNameLst>
                                          <p:attrName>style.visibility</p:attrName>
                                        </p:attrNameLst>
                                      </p:cBhvr>
                                      <p:to>
                                        <p:strVal val="visible"/>
                                      </p:to>
                                    </p:set>
                                    <p:anim calcmode="lin" valueType="num">
                                      <p:cBhvr additive="base">
                                        <p:cTn id="13" dur="500" fill="hold"/>
                                        <p:tgtEl>
                                          <p:spTgt spid="71688"/>
                                        </p:tgtEl>
                                        <p:attrNameLst>
                                          <p:attrName>ppt_x</p:attrName>
                                        </p:attrNameLst>
                                      </p:cBhvr>
                                      <p:tavLst>
                                        <p:tav tm="0">
                                          <p:val>
                                            <p:strVal val="1+#ppt_w/2"/>
                                          </p:val>
                                        </p:tav>
                                        <p:tav tm="100000">
                                          <p:val>
                                            <p:strVal val="#ppt_x"/>
                                          </p:val>
                                        </p:tav>
                                      </p:tavLst>
                                    </p:anim>
                                    <p:anim calcmode="lin" valueType="num">
                                      <p:cBhvr additive="base">
                                        <p:cTn id="14" dur="500" fill="hold"/>
                                        <p:tgtEl>
                                          <p:spTgt spid="716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533400"/>
            <a:ext cx="7772400" cy="1143000"/>
          </a:xfrm>
          <a:effectLst>
            <a:outerShdw dist="107763" dir="13500000" algn="ctr" rotWithShape="0">
              <a:schemeClr val="bg2"/>
            </a:outerShdw>
          </a:effectLst>
        </p:spPr>
        <p:txBody>
          <a:bodyPr/>
          <a:lstStyle/>
          <a:p>
            <a:pPr>
              <a:defRPr/>
            </a:pPr>
            <a:r>
              <a:rPr lang="ru-RU" b="1" dirty="0" smtClean="0">
                <a:solidFill>
                  <a:srgbClr val="66FF33"/>
                </a:solidFill>
                <a:latin typeface="Tahoma" pitchFamily="34" charset="0"/>
                <a:ea typeface="Tahoma" pitchFamily="34" charset="0"/>
                <a:cs typeface="Tahoma" pitchFamily="34" charset="0"/>
              </a:rPr>
              <a:t>ДОМ ИЗУЧЕНИЯ</a:t>
            </a:r>
            <a:endParaRPr lang="en-US" b="1" dirty="0" smtClean="0">
              <a:latin typeface="Tahoma" pitchFamily="34" charset="0"/>
              <a:ea typeface="Tahoma" pitchFamily="34" charset="0"/>
              <a:cs typeface="Tahoma" pitchFamily="34" charset="0"/>
            </a:endParaRPr>
          </a:p>
        </p:txBody>
      </p:sp>
      <p:graphicFrame>
        <p:nvGraphicFramePr>
          <p:cNvPr id="7170" name="Object 8"/>
          <p:cNvGraphicFramePr>
            <a:graphicFrameLocks noChangeAspect="1"/>
          </p:cNvGraphicFramePr>
          <p:nvPr/>
        </p:nvGraphicFramePr>
        <p:xfrm>
          <a:off x="-7620000" y="2063750"/>
          <a:ext cx="14020800" cy="3270250"/>
        </p:xfrm>
        <a:graphic>
          <a:graphicData uri="http://schemas.openxmlformats.org/presentationml/2006/ole">
            <p:oleObj spid="_x0000_s7170" name="Document" r:id="rId4" imgW="5705640" imgH="1333440"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WordArt 4"/>
          <p:cNvSpPr>
            <a:spLocks noChangeArrowheads="1" noChangeShapeType="1" noTextEdit="1"/>
          </p:cNvSpPr>
          <p:nvPr/>
        </p:nvSpPr>
        <p:spPr bwMode="auto">
          <a:xfrm rot="-1913383">
            <a:off x="31773" y="2473409"/>
            <a:ext cx="9227807" cy="1239838"/>
          </a:xfrm>
          <a:prstGeom prst="rect">
            <a:avLst/>
          </a:prstGeom>
        </p:spPr>
        <p:txBody>
          <a:bodyPr wrap="none" fromWordArt="1">
            <a:prstTxWarp prst="textPlain">
              <a:avLst>
                <a:gd name="adj" fmla="val 50000"/>
              </a:avLst>
            </a:prstTxWarp>
          </a:bodyPr>
          <a:lstStyle/>
          <a:p>
            <a:pPr algn="ctr"/>
            <a:r>
              <a:rPr lang="ru-RU" sz="36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60000" scaled="1"/>
                </a:gradFill>
                <a:effectLst>
                  <a:outerShdw dist="35921" dir="2700000" sy="50000" kx="2115830" algn="bl" rotWithShape="0">
                    <a:srgbClr val="C0C0C0"/>
                  </a:outerShdw>
                </a:effectLst>
                <a:latin typeface="Arial Black"/>
              </a:rPr>
              <a:t>ПРИВИЛО: </a:t>
            </a:r>
            <a:r>
              <a:rPr lang="ru-RU" sz="36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60000" scaled="1"/>
                </a:gradFill>
                <a:effectLst>
                  <a:outerShdw dist="35921" dir="2700000" sy="50000" kx="2115830" algn="bl" rotWithShape="0">
                    <a:srgbClr val="C0C0C0"/>
                  </a:outerShdw>
                </a:effectLst>
                <a:latin typeface="Arial Black"/>
              </a:rPr>
              <a:t>«А ВАМ ЭТО НРАВИТСЯ</a:t>
            </a:r>
            <a:r>
              <a:rPr lang="ru-RU" sz="36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60000" scaled="1"/>
                </a:gradFill>
                <a:effectLst>
                  <a:outerShdw dist="35921" dir="2700000" sy="50000" kx="2115830" algn="bl" rotWithShape="0">
                    <a:srgbClr val="C0C0C0"/>
                  </a:outerShdw>
                </a:effectLst>
                <a:latin typeface="Arial Black"/>
              </a:rPr>
              <a:t>?</a:t>
            </a:r>
            <a:endParaRPr lang="ru-RU" sz="3600" kern="10" dirty="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860000" scaled="1"/>
              </a:gradFill>
              <a:effectLst>
                <a:outerShdw dist="35921" dir="2700000" sy="50000" kx="2115830" algn="bl" rotWithShape="0">
                  <a:srgbClr val="C0C0C0"/>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0-#ppt_w/2"/>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1219200"/>
            <a:ext cx="7924800" cy="4038600"/>
          </a:xfrm>
        </p:spPr>
        <p:txBody>
          <a:bodyPr/>
          <a:lstStyle/>
          <a:p>
            <a:r>
              <a:rPr lang="en-US" dirty="0" smtClean="0">
                <a:latin typeface="Tahoma" pitchFamily="34" charset="0"/>
              </a:rPr>
              <a:t>“</a:t>
            </a:r>
            <a:r>
              <a:rPr lang="ru-RU" dirty="0" smtClean="0">
                <a:latin typeface="Tahoma" pitchFamily="34" charset="0"/>
              </a:rPr>
              <a:t>Обучение – естественное удовольствие не только для философов, но </a:t>
            </a:r>
            <a:r>
              <a:rPr lang="ru-RU" dirty="0" smtClean="0">
                <a:latin typeface="Tahoma" pitchFamily="34" charset="0"/>
              </a:rPr>
              <a:t>каждого человека».</a:t>
            </a:r>
            <a:r>
              <a:rPr lang="ru-RU" dirty="0" smtClean="0">
                <a:latin typeface="Tahoma" pitchFamily="34" charset="0"/>
              </a:rPr>
              <a:t/>
            </a:r>
            <a:br>
              <a:rPr lang="ru-RU" dirty="0" smtClean="0">
                <a:latin typeface="Tahoma" pitchFamily="34" charset="0"/>
              </a:rPr>
            </a:br>
            <a:r>
              <a:rPr lang="en-US" dirty="0" smtClean="0">
                <a:latin typeface="Tahoma" pitchFamily="34" charset="0"/>
              </a:rPr>
              <a:t>(</a:t>
            </a:r>
            <a:r>
              <a:rPr lang="ru-RU" dirty="0" smtClean="0">
                <a:latin typeface="Tahoma" pitchFamily="34" charset="0"/>
              </a:rPr>
              <a:t>Аристотель</a:t>
            </a:r>
            <a:r>
              <a:rPr lang="en-US" dirty="0" smtClean="0">
                <a:latin typeface="Tahoma" pitchFamily="34" charset="0"/>
              </a:rPr>
              <a:t>, IV </a:t>
            </a:r>
            <a:r>
              <a:rPr lang="ru-RU" dirty="0" smtClean="0">
                <a:latin typeface="Tahoma" pitchFamily="34" charset="0"/>
              </a:rPr>
              <a:t>век до н.э.</a:t>
            </a:r>
            <a:r>
              <a:rPr lang="en-US" dirty="0" smtClean="0">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4994"/>
                                        </p:tgtEl>
                                        <p:attrNameLst>
                                          <p:attrName>style.visibility</p:attrName>
                                        </p:attrNameLst>
                                      </p:cBhvr>
                                      <p:to>
                                        <p:strVal val="visible"/>
                                      </p:to>
                                    </p:set>
                                    <p:anim to="" calcmode="lin" valueType="num">
                                      <p:cBhvr>
                                        <p:cTn id="7" dur="1" fill="hold"/>
                                        <p:tgtEl>
                                          <p:spTgt spid="8499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762000"/>
            <a:ext cx="8153400" cy="4724400"/>
          </a:xfrm>
        </p:spPr>
        <p:txBody>
          <a:bodyPr/>
          <a:lstStyle/>
          <a:p>
            <a:pPr algn="l">
              <a:lnSpc>
                <a:spcPct val="80000"/>
              </a:lnSpc>
            </a:pPr>
            <a:r>
              <a:rPr lang="ru-RU" sz="2800" dirty="0" smtClean="0">
                <a:latin typeface="Tahoma" pitchFamily="34" charset="0"/>
                <a:ea typeface="Tahoma" pitchFamily="34" charset="0"/>
                <a:cs typeface="Tahoma" pitchFamily="34" charset="0"/>
              </a:rPr>
              <a:t>«</a:t>
            </a:r>
            <a:r>
              <a:rPr lang="ru-RU" sz="2800" dirty="0" smtClean="0">
                <a:solidFill>
                  <a:schemeClr val="tx2"/>
                </a:solidFill>
                <a:latin typeface="Tahoma" pitchFamily="34" charset="0"/>
                <a:ea typeface="Tahoma" pitchFamily="34" charset="0"/>
                <a:cs typeface="Tahoma" pitchFamily="34" charset="0"/>
              </a:rPr>
              <a:t>Следует занятия в субботней школе сделать более интересными. В последние годы общеобразовательные школы в значительной степени усовершенствовали свои методы преподавания. Предметные уроки, наглядные пособия и доски используются для того, чтобы трудный материал сделать понятным для юного ума. Точно так же можно упростить</a:t>
            </a:r>
            <a:br>
              <a:rPr lang="ru-RU" sz="2800" dirty="0" smtClean="0">
                <a:solidFill>
                  <a:schemeClr val="tx2"/>
                </a:solidFill>
                <a:latin typeface="Tahoma" pitchFamily="34" charset="0"/>
                <a:ea typeface="Tahoma" pitchFamily="34" charset="0"/>
                <a:cs typeface="Tahoma" pitchFamily="34" charset="0"/>
              </a:rPr>
            </a:br>
            <a:r>
              <a:rPr lang="ru-RU" sz="2800" dirty="0" smtClean="0">
                <a:solidFill>
                  <a:schemeClr val="tx2"/>
                </a:solidFill>
                <a:latin typeface="Tahoma" pitchFamily="34" charset="0"/>
                <a:ea typeface="Tahoma" pitchFamily="34" charset="0"/>
                <a:cs typeface="Tahoma" pitchFamily="34" charset="0"/>
              </a:rPr>
              <a:t>и сделать исключительно интересной для активных детских умов и изучаемую библейскую истину</a:t>
            </a:r>
            <a:r>
              <a:rPr lang="ru-RU" sz="2800" dirty="0" smtClean="0">
                <a:latin typeface="Tahoma" pitchFamily="34" charset="0"/>
                <a:ea typeface="Tahoma" pitchFamily="34" charset="0"/>
                <a:cs typeface="Tahoma" pitchFamily="34" charset="0"/>
              </a:rPr>
              <a:t>».</a:t>
            </a:r>
            <a:br>
              <a:rPr lang="ru-RU" sz="2800" dirty="0" smtClean="0">
                <a:latin typeface="Tahoma" pitchFamily="34" charset="0"/>
                <a:ea typeface="Tahoma" pitchFamily="34" charset="0"/>
                <a:cs typeface="Tahoma" pitchFamily="34" charset="0"/>
              </a:rPr>
            </a:br>
            <a:r>
              <a:rPr lang="ru-RU" sz="3200" dirty="0" smtClean="0">
                <a:latin typeface="Tahoma" pitchFamily="34" charset="0"/>
                <a:ea typeface="Tahoma" pitchFamily="34" charset="0"/>
                <a:cs typeface="Tahoma" pitchFamily="34" charset="0"/>
              </a:rPr>
              <a:t/>
            </a:r>
            <a:br>
              <a:rPr lang="ru-RU" sz="3200" dirty="0" smtClean="0">
                <a:latin typeface="Tahoma" pitchFamily="34" charset="0"/>
                <a:ea typeface="Tahoma" pitchFamily="34" charset="0"/>
                <a:cs typeface="Tahoma" pitchFamily="34" charset="0"/>
              </a:rPr>
            </a:br>
            <a:r>
              <a:rPr lang="en-US" sz="3200" dirty="0" smtClean="0">
                <a:latin typeface="Tahoma" pitchFamily="34" charset="0"/>
              </a:rPr>
              <a:t>(</a:t>
            </a:r>
            <a:r>
              <a:rPr lang="ru-RU" sz="2400" dirty="0" smtClean="0">
                <a:latin typeface="Tahoma" pitchFamily="34" charset="0"/>
              </a:rPr>
              <a:t>Е.Уайт</a:t>
            </a:r>
            <a:r>
              <a:rPr lang="en-US" sz="2400" dirty="0" smtClean="0">
                <a:latin typeface="Tahoma" pitchFamily="34" charset="0"/>
              </a:rPr>
              <a:t>, </a:t>
            </a:r>
            <a:r>
              <a:rPr lang="ru-RU" sz="2400" i="1" dirty="0" smtClean="0">
                <a:latin typeface="Tahoma" pitchFamily="34" charset="0"/>
              </a:rPr>
              <a:t>Советы по работе субботней школы</a:t>
            </a:r>
            <a:r>
              <a:rPr lang="en-US" sz="2400" dirty="0" smtClean="0">
                <a:latin typeface="Tahoma" pitchFamily="34" charset="0"/>
              </a:rPr>
              <a:t>, </a:t>
            </a:r>
            <a:r>
              <a:rPr lang="ru-RU" sz="2400" dirty="0" err="1" smtClean="0">
                <a:latin typeface="Tahoma" pitchFamily="34" charset="0"/>
              </a:rPr>
              <a:t>стр</a:t>
            </a:r>
            <a:r>
              <a:rPr lang="en-US" sz="2400" dirty="0" smtClean="0">
                <a:latin typeface="Tahoma" pitchFamily="34" charset="0"/>
              </a:rPr>
              <a:t>. 114</a:t>
            </a:r>
            <a:r>
              <a:rPr lang="en-US" sz="3200" dirty="0" smtClean="0">
                <a:latin typeface="Tahoma" pitchFamily="34" charset="0"/>
              </a:rPr>
              <a:t>).</a:t>
            </a:r>
            <a:endParaRPr lang="en-US" dirty="0" smtClean="0">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0"/>
            <a:ext cx="7772400" cy="1143000"/>
          </a:xfrm>
          <a:effectLst>
            <a:outerShdw dist="107763" dir="18900000" algn="ctr" rotWithShape="0">
              <a:schemeClr val="bg2"/>
            </a:outerShdw>
          </a:effectLst>
        </p:spPr>
        <p:txBody>
          <a:bodyPr/>
          <a:lstStyle/>
          <a:p>
            <a:pPr>
              <a:lnSpc>
                <a:spcPct val="80000"/>
              </a:lnSpc>
              <a:defRPr/>
            </a:pPr>
            <a:r>
              <a:rPr lang="ru-RU" sz="4000" b="1" dirty="0" smtClean="0">
                <a:solidFill>
                  <a:schemeClr val="accent1"/>
                </a:solidFill>
                <a:latin typeface="BibleScrT" pitchFamily="34" charset="0"/>
              </a:rPr>
              <a:t>ТЕОРИЯ МНОЖЕСТВЕННОГО ИНТЕЛЛЕКТА ГОВАРДА ГАРДНЕРА</a:t>
            </a:r>
            <a:endParaRPr lang="en-US" dirty="0" smtClean="0"/>
          </a:p>
        </p:txBody>
      </p:sp>
      <p:sp>
        <p:nvSpPr>
          <p:cNvPr id="9219" name="Rectangle 3"/>
          <p:cNvSpPr>
            <a:spLocks noGrp="1" noChangeArrowheads="1"/>
          </p:cNvSpPr>
          <p:nvPr>
            <p:ph type="body" idx="1"/>
          </p:nvPr>
        </p:nvSpPr>
        <p:spPr>
          <a:xfrm>
            <a:off x="685800" y="2209800"/>
            <a:ext cx="7772400" cy="4114800"/>
          </a:xfrm>
        </p:spPr>
        <p:txBody>
          <a:bodyPr/>
          <a:lstStyle/>
          <a:p>
            <a:pPr>
              <a:lnSpc>
                <a:spcPct val="80000"/>
              </a:lnSpc>
              <a:spcBef>
                <a:spcPts val="600"/>
              </a:spcBef>
              <a:spcAft>
                <a:spcPts val="600"/>
              </a:spcAft>
            </a:pPr>
            <a:r>
              <a:rPr lang="ru-RU" dirty="0" smtClean="0">
                <a:latin typeface="Tahoma" pitchFamily="34" charset="0"/>
              </a:rPr>
              <a:t>Что </a:t>
            </a:r>
            <a:r>
              <a:rPr lang="ru-RU" dirty="0" smtClean="0">
                <a:latin typeface="Tahoma" pitchFamily="34" charset="0"/>
              </a:rPr>
              <a:t>такое «интеллект</a:t>
            </a:r>
            <a:r>
              <a:rPr lang="en-US" dirty="0" smtClean="0">
                <a:latin typeface="Tahoma" pitchFamily="34" charset="0"/>
              </a:rPr>
              <a:t>?</a:t>
            </a:r>
            <a:r>
              <a:rPr lang="ru-RU" dirty="0" smtClean="0">
                <a:latin typeface="Tahoma" pitchFamily="34" charset="0"/>
              </a:rPr>
              <a:t>»</a:t>
            </a:r>
            <a:r>
              <a:rPr lang="en-US" dirty="0" smtClean="0">
                <a:latin typeface="Tahoma" pitchFamily="34" charset="0"/>
              </a:rPr>
              <a:t>  </a:t>
            </a:r>
          </a:p>
          <a:p>
            <a:pPr>
              <a:lnSpc>
                <a:spcPct val="80000"/>
              </a:lnSpc>
              <a:spcBef>
                <a:spcPts val="600"/>
              </a:spcBef>
              <a:spcAft>
                <a:spcPts val="600"/>
              </a:spcAft>
            </a:pPr>
            <a:r>
              <a:rPr lang="ru-RU" dirty="0" smtClean="0">
                <a:latin typeface="Tahoma" pitchFamily="34" charset="0"/>
                <a:cs typeface="Tahoma" pitchFamily="34" charset="0"/>
              </a:rPr>
              <a:t>«</a:t>
            </a:r>
            <a:r>
              <a:rPr lang="ru-RU" dirty="0" smtClean="0">
                <a:latin typeface="Tahoma" pitchFamily="34" charset="0"/>
                <a:cs typeface="Tahoma" pitchFamily="34" charset="0"/>
              </a:rPr>
              <a:t>Интеллект – это СПОСОБНОСТЬ</a:t>
            </a:r>
            <a:r>
              <a:rPr lang="ru-RU" dirty="0" smtClean="0">
                <a:latin typeface="Tahoma" pitchFamily="34" charset="0"/>
                <a:cs typeface="Tahoma" pitchFamily="34" charset="0"/>
              </a:rPr>
              <a:t>,</a:t>
            </a:r>
            <a:r>
              <a:rPr lang="ru-RU" dirty="0" smtClean="0">
                <a:latin typeface="Tahoma" pitchFamily="34" charset="0"/>
                <a:cs typeface="Tahoma" pitchFamily="34" charset="0"/>
              </a:rPr>
              <a:t> </a:t>
            </a:r>
            <a:r>
              <a:rPr lang="ru-RU" dirty="0" smtClean="0">
                <a:latin typeface="Tahoma" pitchFamily="34" charset="0"/>
                <a:cs typeface="Tahoma" pitchFamily="34" charset="0"/>
              </a:rPr>
              <a:t>которая направлена на конкретный КОНТЕНТ </a:t>
            </a:r>
            <a:r>
              <a:rPr lang="ru-RU" dirty="0" smtClean="0">
                <a:latin typeface="Tahoma" pitchFamily="34" charset="0"/>
                <a:cs typeface="Tahoma" pitchFamily="34" charset="0"/>
              </a:rPr>
              <a:t>(</a:t>
            </a:r>
            <a:r>
              <a:rPr lang="ru-RU" dirty="0" smtClean="0">
                <a:latin typeface="Tahoma" pitchFamily="34" charset="0"/>
                <a:cs typeface="Tahoma" pitchFamily="34" charset="0"/>
              </a:rPr>
              <a:t>ими </a:t>
            </a:r>
            <a:r>
              <a:rPr lang="ru-RU" dirty="0" smtClean="0">
                <a:latin typeface="Tahoma" pitchFamily="34" charset="0"/>
                <a:cs typeface="Tahoma" pitchFamily="34" charset="0"/>
              </a:rPr>
              <a:t>могут </a:t>
            </a:r>
            <a:r>
              <a:rPr lang="ru-RU" dirty="0" smtClean="0">
                <a:latin typeface="Tahoma" pitchFamily="34" charset="0"/>
                <a:cs typeface="Tahoma" pitchFamily="34" charset="0"/>
              </a:rPr>
              <a:t>быть </a:t>
            </a:r>
            <a:r>
              <a:rPr lang="ru-RU" dirty="0" smtClean="0">
                <a:latin typeface="Tahoma" pitchFamily="34" charset="0"/>
                <a:cs typeface="Tahoma" pitchFamily="34" charset="0"/>
              </a:rPr>
              <a:t>как музыкальные звуки, так и пространственные </a:t>
            </a:r>
            <a:r>
              <a:rPr lang="ru-RU" dirty="0" smtClean="0">
                <a:latin typeface="Tahoma" pitchFamily="34" charset="0"/>
                <a:cs typeface="Tahoma" pitchFamily="34" charset="0"/>
              </a:rPr>
              <a:t>закономерности</a:t>
            </a:r>
            <a:r>
              <a:rPr lang="en-US" dirty="0" smtClean="0">
                <a:latin typeface="Tahoma" pitchFamily="34" charset="0"/>
                <a:cs typeface="Tahoma" pitchFamily="34" charset="0"/>
              </a:rPr>
              <a:t>)</a:t>
            </a:r>
            <a:r>
              <a:rPr lang="ru-RU" dirty="0" smtClean="0">
                <a:latin typeface="Tahoma" pitchFamily="34" charset="0"/>
                <a:cs typeface="Tahoma" pitchFamily="34" charset="0"/>
              </a:rPr>
              <a:t>».</a:t>
            </a:r>
            <a:r>
              <a:rPr lang="en-US" dirty="0" smtClean="0">
                <a:latin typeface="Tahoma" pitchFamily="34" charset="0"/>
                <a:cs typeface="Tahoma" pitchFamily="34" charset="0"/>
              </a:rPr>
              <a:t>   </a:t>
            </a:r>
            <a:r>
              <a:rPr lang="ru-RU" sz="2400" dirty="0" err="1" smtClean="0">
                <a:latin typeface="Tahoma" pitchFamily="34" charset="0"/>
              </a:rPr>
              <a:t>Говард</a:t>
            </a:r>
            <a:r>
              <a:rPr lang="ru-RU" sz="2400" dirty="0" smtClean="0">
                <a:latin typeface="Tahoma" pitchFamily="34" charset="0"/>
              </a:rPr>
              <a:t> </a:t>
            </a:r>
            <a:r>
              <a:rPr lang="ru-RU" sz="2400" dirty="0" err="1" smtClean="0">
                <a:latin typeface="Tahoma" pitchFamily="34" charset="0"/>
              </a:rPr>
              <a:t>Гарднер</a:t>
            </a:r>
            <a:endParaRPr lang="en-US" sz="2400" dirty="0" smtClean="0">
              <a:latin typeface="Tahoma" pitchFamily="34" charset="0"/>
            </a:endParaRPr>
          </a:p>
          <a:p>
            <a:pPr>
              <a:lnSpc>
                <a:spcPct val="80000"/>
              </a:lnSpc>
              <a:spcBef>
                <a:spcPts val="600"/>
              </a:spcBef>
              <a:spcAft>
                <a:spcPts val="600"/>
              </a:spcAft>
            </a:pPr>
            <a:r>
              <a:rPr lang="ru-RU" dirty="0" smtClean="0">
                <a:latin typeface="Tahoma" pitchFamily="34" charset="0"/>
                <a:cs typeface="Tahoma" pitchFamily="34" charset="0"/>
              </a:rPr>
              <a:t>«Интеллект – это биологический</a:t>
            </a:r>
            <a:br>
              <a:rPr lang="ru-RU" dirty="0" smtClean="0">
                <a:latin typeface="Tahoma" pitchFamily="34" charset="0"/>
                <a:cs typeface="Tahoma" pitchFamily="34" charset="0"/>
              </a:rPr>
            </a:br>
            <a:r>
              <a:rPr lang="ru-RU" dirty="0" smtClean="0">
                <a:latin typeface="Tahoma" pitchFamily="34" charset="0"/>
                <a:cs typeface="Tahoma" pitchFamily="34" charset="0"/>
              </a:rPr>
              <a:t>и психологический потенциал».</a:t>
            </a:r>
            <a:br>
              <a:rPr lang="ru-RU" dirty="0" smtClean="0">
                <a:latin typeface="Tahoma" pitchFamily="34" charset="0"/>
                <a:cs typeface="Tahoma" pitchFamily="34" charset="0"/>
              </a:rPr>
            </a:br>
            <a:r>
              <a:rPr lang="ru-RU" sz="2400" dirty="0" err="1" smtClean="0">
                <a:latin typeface="Tahoma" pitchFamily="34" charset="0"/>
              </a:rPr>
              <a:t>Говард</a:t>
            </a:r>
            <a:r>
              <a:rPr lang="ru-RU" sz="2400" dirty="0" smtClean="0">
                <a:latin typeface="Tahoma" pitchFamily="34" charset="0"/>
              </a:rPr>
              <a:t> </a:t>
            </a:r>
            <a:r>
              <a:rPr lang="ru-RU" sz="2400" dirty="0" err="1" smtClean="0">
                <a:latin typeface="Tahoma" pitchFamily="34" charset="0"/>
              </a:rPr>
              <a:t>Гарднер</a:t>
            </a:r>
            <a:endParaRPr lang="en-US" sz="24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914400" y="1828800"/>
            <a:ext cx="7772400" cy="1143000"/>
          </a:xfrm>
          <a:effectLst>
            <a:outerShdw dist="35921" dir="2700000" algn="ctr" rotWithShape="0">
              <a:schemeClr val="bg2"/>
            </a:outerShdw>
          </a:effectLst>
        </p:spPr>
        <p:txBody>
          <a:bodyPr/>
          <a:lstStyle/>
          <a:p>
            <a:pPr algn="l">
              <a:defRPr/>
            </a:pPr>
            <a:r>
              <a:rPr lang="ru-RU" sz="4800" b="1" dirty="0" smtClean="0">
                <a:solidFill>
                  <a:srgbClr val="FF9999"/>
                </a:solidFill>
                <a:latin typeface="Tahoma" pitchFamily="34" charset="0"/>
                <a:ea typeface="Tahoma" pitchFamily="34" charset="0"/>
                <a:cs typeface="Tahoma" pitchFamily="34" charset="0"/>
              </a:rPr>
              <a:t>«Всё могу</a:t>
            </a:r>
            <a:br>
              <a:rPr lang="ru-RU" sz="4800" b="1" dirty="0" smtClean="0">
                <a:solidFill>
                  <a:srgbClr val="FF9999"/>
                </a:solidFill>
                <a:latin typeface="Tahoma" pitchFamily="34" charset="0"/>
                <a:ea typeface="Tahoma" pitchFamily="34" charset="0"/>
                <a:cs typeface="Tahoma" pitchFamily="34" charset="0"/>
              </a:rPr>
            </a:br>
            <a:r>
              <a:rPr lang="ru-RU" sz="4800" b="1" dirty="0" smtClean="0">
                <a:solidFill>
                  <a:srgbClr val="FF9999"/>
                </a:solidFill>
                <a:latin typeface="Tahoma" pitchFamily="34" charset="0"/>
                <a:ea typeface="Tahoma" pitchFamily="34" charset="0"/>
                <a:cs typeface="Tahoma" pitchFamily="34" charset="0"/>
              </a:rPr>
              <a:t>в укрепляющем меня Иисусе Христе». </a:t>
            </a:r>
            <a:br>
              <a:rPr lang="ru-RU" sz="4800" b="1" dirty="0" smtClean="0">
                <a:solidFill>
                  <a:srgbClr val="FF9999"/>
                </a:solidFill>
                <a:latin typeface="Tahoma" pitchFamily="34" charset="0"/>
                <a:ea typeface="Tahoma" pitchFamily="34" charset="0"/>
                <a:cs typeface="Tahoma" pitchFamily="34" charset="0"/>
              </a:rPr>
            </a:br>
            <a:r>
              <a:rPr lang="en-US" sz="3200" b="1" i="1" dirty="0" smtClean="0">
                <a:solidFill>
                  <a:srgbClr val="FF9999"/>
                </a:solidFill>
                <a:latin typeface="Tahoma" pitchFamily="34" charset="0"/>
                <a:ea typeface="Tahoma" pitchFamily="34" charset="0"/>
                <a:cs typeface="Tahoma" pitchFamily="34" charset="0"/>
              </a:rPr>
              <a:t>(</a:t>
            </a:r>
            <a:r>
              <a:rPr lang="ru-RU" sz="3200" b="1" i="1" dirty="0" err="1" smtClean="0">
                <a:solidFill>
                  <a:srgbClr val="FF9999"/>
                </a:solidFill>
                <a:latin typeface="Tahoma" pitchFamily="34" charset="0"/>
                <a:ea typeface="Tahoma" pitchFamily="34" charset="0"/>
                <a:cs typeface="Tahoma" pitchFamily="34" charset="0"/>
              </a:rPr>
              <a:t>Флп</a:t>
            </a:r>
            <a:r>
              <a:rPr lang="ru-RU" sz="3200" b="1" i="1" dirty="0" smtClean="0">
                <a:solidFill>
                  <a:srgbClr val="FF9999"/>
                </a:solidFill>
                <a:latin typeface="Tahoma" pitchFamily="34" charset="0"/>
                <a:ea typeface="Tahoma" pitchFamily="34" charset="0"/>
                <a:cs typeface="Tahoma" pitchFamily="34" charset="0"/>
              </a:rPr>
              <a:t>.</a:t>
            </a:r>
            <a:r>
              <a:rPr lang="en-US" sz="3200" b="1" i="1" dirty="0" smtClean="0">
                <a:solidFill>
                  <a:srgbClr val="FF9999"/>
                </a:solidFill>
                <a:latin typeface="Tahoma" pitchFamily="34" charset="0"/>
                <a:ea typeface="Tahoma" pitchFamily="34" charset="0"/>
                <a:cs typeface="Tahoma" pitchFamily="34" charset="0"/>
              </a:rPr>
              <a:t> 4:13).</a:t>
            </a:r>
          </a:p>
        </p:txBody>
      </p:sp>
      <p:pic>
        <p:nvPicPr>
          <p:cNvPr id="31747" name="Picture 5" descr="Jesus 12"/>
          <p:cNvPicPr>
            <a:picLocks noChangeAspect="1" noChangeArrowheads="1"/>
          </p:cNvPicPr>
          <p:nvPr/>
        </p:nvPicPr>
        <p:blipFill>
          <a:blip r:embed="rId3" cstate="print"/>
          <a:srcRect/>
          <a:stretch>
            <a:fillRect/>
          </a:stretch>
        </p:blipFill>
        <p:spPr bwMode="auto">
          <a:xfrm>
            <a:off x="6137275" y="2971800"/>
            <a:ext cx="2473325" cy="3657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685800" y="609600"/>
            <a:ext cx="7772400" cy="5029200"/>
          </a:xfrm>
        </p:spPr>
        <p:txBody>
          <a:bodyPr/>
          <a:lstStyle/>
          <a:p>
            <a:r>
              <a:rPr lang="en-US" sz="9600" i="1" smtClean="0"/>
              <a:t>? &amp; 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b="1" dirty="0" smtClean="0">
                <a:solidFill>
                  <a:srgbClr val="FF99FF"/>
                </a:solidFill>
                <a:latin typeface="Tahoma" pitchFamily="34" charset="0"/>
              </a:rPr>
              <a:t>СТИЛИ ОБУЧЕНИЯ</a:t>
            </a:r>
            <a:endParaRPr lang="en-US" dirty="0" smtClean="0">
              <a:latin typeface="Tahoma" pitchFamily="34" charset="0"/>
            </a:endParaRPr>
          </a:p>
        </p:txBody>
      </p:sp>
      <p:sp>
        <p:nvSpPr>
          <p:cNvPr id="10243" name="Rectangle 3"/>
          <p:cNvSpPr>
            <a:spLocks noGrp="1" noChangeArrowheads="1"/>
          </p:cNvSpPr>
          <p:nvPr>
            <p:ph type="body" idx="1"/>
          </p:nvPr>
        </p:nvSpPr>
        <p:spPr>
          <a:xfrm>
            <a:off x="685800" y="2286000"/>
            <a:ext cx="7924800" cy="3810000"/>
          </a:xfrm>
        </p:spPr>
        <p:txBody>
          <a:bodyPr/>
          <a:lstStyle/>
          <a:p>
            <a:pPr marL="0" indent="0">
              <a:buFontTx/>
              <a:buNone/>
            </a:pPr>
            <a:r>
              <a:rPr lang="ru-RU" dirty="0" smtClean="0">
                <a:latin typeface="Tahoma" pitchFamily="34" charset="0"/>
              </a:rPr>
              <a:t>«Обучающий стиль обозначает ОБЩИЙ ПОДХОД, который человек может применять к каждому конкретному </a:t>
            </a:r>
            <a:r>
              <a:rPr lang="ru-RU" dirty="0" err="1" smtClean="0">
                <a:latin typeface="Tahoma" pitchFamily="34" charset="0"/>
              </a:rPr>
              <a:t>контенту</a:t>
            </a:r>
            <a:r>
              <a:rPr lang="ru-RU" dirty="0" smtClean="0">
                <a:latin typeface="Tahoma" pitchFamily="34" charset="0"/>
              </a:rPr>
              <a:t>»</a:t>
            </a:r>
          </a:p>
          <a:p>
            <a:pPr marL="0" indent="0">
              <a:buFontTx/>
              <a:buNone/>
            </a:pPr>
            <a:r>
              <a:rPr lang="ru-RU" sz="2400" dirty="0" smtClean="0">
                <a:latin typeface="Tahoma" pitchFamily="34" charset="0"/>
              </a:rPr>
              <a:t>Г. </a:t>
            </a:r>
            <a:r>
              <a:rPr lang="ru-RU" sz="2400" dirty="0" err="1" smtClean="0">
                <a:latin typeface="Tahoma" pitchFamily="34" charset="0"/>
              </a:rPr>
              <a:t>Гарднер</a:t>
            </a:r>
            <a:endParaRPr lang="en-US" sz="2400" dirty="0" smtClean="0">
              <a:latin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Oval 2"/>
          <p:cNvSpPr>
            <a:spLocks noChangeArrowheads="1"/>
          </p:cNvSpPr>
          <p:nvPr/>
        </p:nvSpPr>
        <p:spPr bwMode="auto">
          <a:xfrm>
            <a:off x="2595563" y="2159000"/>
            <a:ext cx="4146550" cy="3668713"/>
          </a:xfrm>
          <a:prstGeom prst="ellipse">
            <a:avLst/>
          </a:prstGeom>
          <a:noFill/>
          <a:ln w="57150">
            <a:solidFill>
              <a:schemeClr val="tx1"/>
            </a:solidFill>
            <a:round/>
            <a:headEnd/>
            <a:tailEnd/>
          </a:ln>
        </p:spPr>
        <p:txBody>
          <a:bodyPr wrap="none" anchor="ctr"/>
          <a:lstStyle/>
          <a:p>
            <a:endParaRPr lang="ru-RU"/>
          </a:p>
        </p:txBody>
      </p:sp>
      <p:sp>
        <p:nvSpPr>
          <p:cNvPr id="11267" name="Text Box 3"/>
          <p:cNvSpPr txBox="1">
            <a:spLocks noChangeArrowheads="1"/>
          </p:cNvSpPr>
          <p:nvPr/>
        </p:nvSpPr>
        <p:spPr bwMode="auto">
          <a:xfrm>
            <a:off x="2695575" y="3598863"/>
            <a:ext cx="1241425" cy="282575"/>
          </a:xfrm>
          <a:prstGeom prst="rect">
            <a:avLst/>
          </a:prstGeom>
          <a:noFill/>
          <a:ln w="9525">
            <a:noFill/>
            <a:miter lim="800000"/>
            <a:headEnd/>
            <a:tailEnd/>
          </a:ln>
        </p:spPr>
        <p:txBody>
          <a:bodyPr lIns="82058" tIns="41029" rIns="82058" bIns="41029">
            <a:spAutoFit/>
          </a:bodyPr>
          <a:lstStyle/>
          <a:p>
            <a:pPr algn="r" defTabSz="820738">
              <a:spcBef>
                <a:spcPct val="50000"/>
              </a:spcBef>
            </a:pPr>
            <a:r>
              <a:rPr lang="ru-RU" sz="1300" b="1">
                <a:solidFill>
                  <a:schemeClr val="tx2"/>
                </a:solidFill>
                <a:latin typeface="Arial" charset="0"/>
              </a:rPr>
              <a:t>ЧТО ЕСЛИ</a:t>
            </a:r>
            <a:r>
              <a:rPr lang="en-US" sz="1300" b="1">
                <a:solidFill>
                  <a:schemeClr val="tx2"/>
                </a:solidFill>
                <a:latin typeface="Arial" charset="0"/>
              </a:rPr>
              <a:t>?</a:t>
            </a:r>
            <a:endParaRPr lang="en-US" sz="1400" b="1">
              <a:solidFill>
                <a:schemeClr val="tx2"/>
              </a:solidFill>
              <a:latin typeface="Arial" charset="0"/>
            </a:endParaRPr>
          </a:p>
        </p:txBody>
      </p:sp>
      <p:sp>
        <p:nvSpPr>
          <p:cNvPr id="11268" name="Text Box 4"/>
          <p:cNvSpPr txBox="1">
            <a:spLocks noChangeArrowheads="1"/>
          </p:cNvSpPr>
          <p:nvPr/>
        </p:nvSpPr>
        <p:spPr bwMode="auto">
          <a:xfrm>
            <a:off x="5427663" y="3597275"/>
            <a:ext cx="1049337" cy="282575"/>
          </a:xfrm>
          <a:prstGeom prst="rect">
            <a:avLst/>
          </a:prstGeom>
          <a:noFill/>
          <a:ln w="9525">
            <a:noFill/>
            <a:miter lim="800000"/>
            <a:headEnd/>
            <a:tailEnd/>
          </a:ln>
        </p:spPr>
        <p:txBody>
          <a:bodyPr lIns="82058" tIns="41029" rIns="82058" bIns="41029">
            <a:spAutoFit/>
          </a:bodyPr>
          <a:lstStyle/>
          <a:p>
            <a:pPr defTabSz="820738">
              <a:spcBef>
                <a:spcPct val="50000"/>
              </a:spcBef>
            </a:pPr>
            <a:r>
              <a:rPr lang="ru-RU" sz="1300" b="1">
                <a:solidFill>
                  <a:schemeClr val="tx2"/>
                </a:solidFill>
                <a:latin typeface="Arial" charset="0"/>
              </a:rPr>
              <a:t>ПОЧЕМУ</a:t>
            </a:r>
            <a:r>
              <a:rPr lang="en-US" sz="1300" b="1">
                <a:solidFill>
                  <a:schemeClr val="tx2"/>
                </a:solidFill>
                <a:latin typeface="Arial" charset="0"/>
              </a:rPr>
              <a:t>?</a:t>
            </a:r>
            <a:endParaRPr lang="en-US" sz="1400" b="1">
              <a:solidFill>
                <a:schemeClr val="tx2"/>
              </a:solidFill>
              <a:latin typeface="Arial" charset="0"/>
            </a:endParaRPr>
          </a:p>
        </p:txBody>
      </p:sp>
      <p:sp>
        <p:nvSpPr>
          <p:cNvPr id="11269" name="Text Box 5"/>
          <p:cNvSpPr txBox="1">
            <a:spLocks noChangeArrowheads="1"/>
          </p:cNvSpPr>
          <p:nvPr/>
        </p:nvSpPr>
        <p:spPr bwMode="auto">
          <a:xfrm>
            <a:off x="5453063" y="4141788"/>
            <a:ext cx="1076325" cy="282575"/>
          </a:xfrm>
          <a:prstGeom prst="rect">
            <a:avLst/>
          </a:prstGeom>
          <a:noFill/>
          <a:ln w="9525">
            <a:noFill/>
            <a:miter lim="800000"/>
            <a:headEnd/>
            <a:tailEnd/>
          </a:ln>
        </p:spPr>
        <p:txBody>
          <a:bodyPr lIns="82058" tIns="41029" rIns="82058" bIns="41029">
            <a:spAutoFit/>
          </a:bodyPr>
          <a:lstStyle/>
          <a:p>
            <a:pPr defTabSz="820738">
              <a:spcBef>
                <a:spcPct val="50000"/>
              </a:spcBef>
            </a:pPr>
            <a:r>
              <a:rPr lang="ru-RU" sz="1300" b="1">
                <a:solidFill>
                  <a:schemeClr val="tx2"/>
                </a:solidFill>
                <a:latin typeface="Arial" charset="0"/>
              </a:rPr>
              <a:t>ЧТО</a:t>
            </a:r>
            <a:r>
              <a:rPr lang="en-US" sz="1300" b="1">
                <a:solidFill>
                  <a:schemeClr val="tx2"/>
                </a:solidFill>
                <a:latin typeface="Arial" charset="0"/>
              </a:rPr>
              <a:t>?</a:t>
            </a:r>
            <a:endParaRPr lang="en-US" sz="1400" b="1">
              <a:solidFill>
                <a:schemeClr val="tx2"/>
              </a:solidFill>
              <a:latin typeface="Arial" charset="0"/>
            </a:endParaRPr>
          </a:p>
        </p:txBody>
      </p:sp>
      <p:sp>
        <p:nvSpPr>
          <p:cNvPr id="11270" name="Text Box 6"/>
          <p:cNvSpPr txBox="1">
            <a:spLocks noChangeArrowheads="1"/>
          </p:cNvSpPr>
          <p:nvPr/>
        </p:nvSpPr>
        <p:spPr bwMode="auto">
          <a:xfrm>
            <a:off x="3052763" y="4121150"/>
            <a:ext cx="873125" cy="282575"/>
          </a:xfrm>
          <a:prstGeom prst="rect">
            <a:avLst/>
          </a:prstGeom>
          <a:noFill/>
          <a:ln w="9525">
            <a:noFill/>
            <a:miter lim="800000"/>
            <a:headEnd/>
            <a:tailEnd/>
          </a:ln>
        </p:spPr>
        <p:txBody>
          <a:bodyPr lIns="82058" tIns="41029" rIns="82058" bIns="41029">
            <a:spAutoFit/>
          </a:bodyPr>
          <a:lstStyle/>
          <a:p>
            <a:pPr algn="r" defTabSz="820738">
              <a:spcBef>
                <a:spcPct val="50000"/>
              </a:spcBef>
            </a:pPr>
            <a:r>
              <a:rPr lang="ru-RU" sz="1300" b="1">
                <a:solidFill>
                  <a:schemeClr val="tx2"/>
                </a:solidFill>
                <a:latin typeface="Arial" charset="0"/>
              </a:rPr>
              <a:t>КАК</a:t>
            </a:r>
            <a:r>
              <a:rPr lang="en-US" sz="1300" b="1">
                <a:solidFill>
                  <a:schemeClr val="tx2"/>
                </a:solidFill>
                <a:latin typeface="Arial" charset="0"/>
              </a:rPr>
              <a:t>?</a:t>
            </a:r>
            <a:endParaRPr lang="en-US" sz="1400" b="1">
              <a:solidFill>
                <a:schemeClr val="tx2"/>
              </a:solidFill>
              <a:latin typeface="Arial" charset="0"/>
            </a:endParaRPr>
          </a:p>
        </p:txBody>
      </p:sp>
      <p:sp>
        <p:nvSpPr>
          <p:cNvPr id="11271" name="Text Box 7"/>
          <p:cNvSpPr txBox="1">
            <a:spLocks noChangeArrowheads="1"/>
          </p:cNvSpPr>
          <p:nvPr/>
        </p:nvSpPr>
        <p:spPr bwMode="auto">
          <a:xfrm>
            <a:off x="6627813" y="2206625"/>
            <a:ext cx="1449387" cy="728663"/>
          </a:xfrm>
          <a:prstGeom prst="rect">
            <a:avLst/>
          </a:prstGeom>
          <a:noFill/>
          <a:ln w="3175">
            <a:noFill/>
            <a:miter lim="800000"/>
            <a:headEnd/>
            <a:tailEnd/>
          </a:ln>
        </p:spPr>
        <p:txBody>
          <a:bodyPr lIns="82058" tIns="41029" rIns="82058" bIns="41029">
            <a:spAutoFit/>
          </a:bodyPr>
          <a:lstStyle/>
          <a:p>
            <a:pPr defTabSz="820738">
              <a:spcBef>
                <a:spcPct val="50000"/>
              </a:spcBef>
            </a:pPr>
            <a:r>
              <a:rPr lang="ru-RU" sz="1400" b="1">
                <a:solidFill>
                  <a:schemeClr val="accent2"/>
                </a:solidFill>
                <a:latin typeface="Arial" charset="0"/>
              </a:rPr>
              <a:t>Творческий,</a:t>
            </a:r>
            <a:br>
              <a:rPr lang="ru-RU" sz="1400" b="1">
                <a:solidFill>
                  <a:schemeClr val="accent2"/>
                </a:solidFill>
                <a:latin typeface="Arial" charset="0"/>
              </a:rPr>
            </a:br>
            <a:r>
              <a:rPr lang="ru-RU" sz="1400" b="1">
                <a:solidFill>
                  <a:schemeClr val="accent2"/>
                </a:solidFill>
                <a:latin typeface="Arial" charset="0"/>
              </a:rPr>
              <a:t>Реляционный ученик</a:t>
            </a:r>
            <a:endParaRPr lang="en-US" sz="1400" b="1">
              <a:solidFill>
                <a:schemeClr val="accent2"/>
              </a:solidFill>
              <a:latin typeface="Arial" charset="0"/>
            </a:endParaRPr>
          </a:p>
        </p:txBody>
      </p:sp>
      <p:sp>
        <p:nvSpPr>
          <p:cNvPr id="11272" name="Text Box 8"/>
          <p:cNvSpPr txBox="1">
            <a:spLocks noChangeArrowheads="1"/>
          </p:cNvSpPr>
          <p:nvPr/>
        </p:nvSpPr>
        <p:spPr bwMode="auto">
          <a:xfrm>
            <a:off x="990600" y="2351088"/>
            <a:ext cx="1676400" cy="514350"/>
          </a:xfrm>
          <a:prstGeom prst="rect">
            <a:avLst/>
          </a:prstGeom>
          <a:noFill/>
          <a:ln w="3175">
            <a:noFill/>
            <a:miter lim="800000"/>
            <a:headEnd/>
            <a:tailEnd/>
          </a:ln>
        </p:spPr>
        <p:txBody>
          <a:bodyPr lIns="82058" tIns="41029" rIns="82058" bIns="41029">
            <a:spAutoFit/>
          </a:bodyPr>
          <a:lstStyle/>
          <a:p>
            <a:pPr algn="r" defTabSz="820738">
              <a:spcBef>
                <a:spcPct val="50000"/>
              </a:spcBef>
            </a:pPr>
            <a:r>
              <a:rPr lang="ru-RU" sz="1400" b="1">
                <a:solidFill>
                  <a:schemeClr val="accent2"/>
                </a:solidFill>
                <a:latin typeface="Arial" charset="0"/>
              </a:rPr>
              <a:t>Динамический ученик</a:t>
            </a:r>
            <a:endParaRPr lang="en-US" sz="1400" b="1">
              <a:solidFill>
                <a:schemeClr val="accent2"/>
              </a:solidFill>
              <a:latin typeface="Arial" charset="0"/>
            </a:endParaRPr>
          </a:p>
        </p:txBody>
      </p:sp>
      <p:sp>
        <p:nvSpPr>
          <p:cNvPr id="11273" name="Text Box 9"/>
          <p:cNvSpPr txBox="1">
            <a:spLocks noChangeArrowheads="1"/>
          </p:cNvSpPr>
          <p:nvPr/>
        </p:nvSpPr>
        <p:spPr bwMode="auto">
          <a:xfrm>
            <a:off x="6710363" y="5105400"/>
            <a:ext cx="1106487" cy="298450"/>
          </a:xfrm>
          <a:prstGeom prst="rect">
            <a:avLst/>
          </a:prstGeom>
          <a:noFill/>
          <a:ln w="3175">
            <a:noFill/>
            <a:miter lim="800000"/>
            <a:headEnd/>
            <a:tailEnd/>
          </a:ln>
        </p:spPr>
        <p:txBody>
          <a:bodyPr lIns="82058" tIns="41029" rIns="82058" bIns="41029">
            <a:spAutoFit/>
          </a:bodyPr>
          <a:lstStyle/>
          <a:p>
            <a:pPr defTabSz="820738">
              <a:spcBef>
                <a:spcPct val="50000"/>
              </a:spcBef>
            </a:pPr>
            <a:r>
              <a:rPr lang="ru-RU" sz="1400" b="1">
                <a:solidFill>
                  <a:schemeClr val="accent2"/>
                </a:solidFill>
                <a:latin typeface="Arial" charset="0"/>
              </a:rPr>
              <a:t>Аналитик</a:t>
            </a:r>
            <a:endParaRPr lang="en-US" sz="1400" b="1">
              <a:solidFill>
                <a:schemeClr val="accent2"/>
              </a:solidFill>
              <a:latin typeface="Arial" charset="0"/>
            </a:endParaRPr>
          </a:p>
        </p:txBody>
      </p:sp>
      <p:sp>
        <p:nvSpPr>
          <p:cNvPr id="11274" name="Text Box 10"/>
          <p:cNvSpPr txBox="1">
            <a:spLocks noChangeArrowheads="1"/>
          </p:cNvSpPr>
          <p:nvPr/>
        </p:nvSpPr>
        <p:spPr bwMode="auto">
          <a:xfrm>
            <a:off x="1190625" y="4953000"/>
            <a:ext cx="1104900" cy="728663"/>
          </a:xfrm>
          <a:prstGeom prst="rect">
            <a:avLst/>
          </a:prstGeom>
          <a:noFill/>
          <a:ln w="3175">
            <a:noFill/>
            <a:miter lim="800000"/>
            <a:headEnd/>
            <a:tailEnd/>
          </a:ln>
        </p:spPr>
        <p:txBody>
          <a:bodyPr lIns="82058" tIns="41029" rIns="82058" bIns="41029">
            <a:spAutoFit/>
          </a:bodyPr>
          <a:lstStyle/>
          <a:p>
            <a:pPr algn="r" defTabSz="820738">
              <a:spcBef>
                <a:spcPct val="50000"/>
              </a:spcBef>
            </a:pPr>
            <a:r>
              <a:rPr lang="ru-RU" sz="1400" b="1">
                <a:solidFill>
                  <a:schemeClr val="accent2"/>
                </a:solidFill>
                <a:latin typeface="Arial" charset="0"/>
              </a:rPr>
              <a:t>Ученик здравого смысла</a:t>
            </a:r>
            <a:endParaRPr lang="en-US" sz="1400" b="1">
              <a:solidFill>
                <a:schemeClr val="accent2"/>
              </a:solidFill>
              <a:latin typeface="Arial" charset="0"/>
            </a:endParaRPr>
          </a:p>
        </p:txBody>
      </p:sp>
      <p:sp>
        <p:nvSpPr>
          <p:cNvPr id="11275" name="Text Box 11"/>
          <p:cNvSpPr txBox="1">
            <a:spLocks noChangeArrowheads="1"/>
          </p:cNvSpPr>
          <p:nvPr/>
        </p:nvSpPr>
        <p:spPr bwMode="auto">
          <a:xfrm>
            <a:off x="4089400" y="3517900"/>
            <a:ext cx="374650" cy="404813"/>
          </a:xfrm>
          <a:prstGeom prst="rect">
            <a:avLst/>
          </a:prstGeom>
          <a:noFill/>
          <a:ln w="3175">
            <a:noFill/>
            <a:miter lim="800000"/>
            <a:headEnd/>
            <a:tailEnd/>
          </a:ln>
        </p:spPr>
        <p:txBody>
          <a:bodyPr lIns="82058" tIns="41029" rIns="82058" bIns="41029">
            <a:spAutoFit/>
          </a:bodyPr>
          <a:lstStyle/>
          <a:p>
            <a:pPr defTabSz="820738">
              <a:spcBef>
                <a:spcPct val="50000"/>
              </a:spcBef>
            </a:pPr>
            <a:r>
              <a:rPr lang="en-US" sz="2200">
                <a:latin typeface="Arial Black" pitchFamily="34" charset="0"/>
              </a:rPr>
              <a:t>4</a:t>
            </a:r>
          </a:p>
        </p:txBody>
      </p:sp>
      <p:sp>
        <p:nvSpPr>
          <p:cNvPr id="11276" name="Text Box 12"/>
          <p:cNvSpPr txBox="1">
            <a:spLocks noChangeArrowheads="1"/>
          </p:cNvSpPr>
          <p:nvPr/>
        </p:nvSpPr>
        <p:spPr bwMode="auto">
          <a:xfrm>
            <a:off x="4129088" y="4067175"/>
            <a:ext cx="373062" cy="403225"/>
          </a:xfrm>
          <a:prstGeom prst="rect">
            <a:avLst/>
          </a:prstGeom>
          <a:noFill/>
          <a:ln w="3175">
            <a:noFill/>
            <a:miter lim="800000"/>
            <a:headEnd/>
            <a:tailEnd/>
          </a:ln>
        </p:spPr>
        <p:txBody>
          <a:bodyPr lIns="82058" tIns="41029" rIns="82058" bIns="41029">
            <a:spAutoFit/>
          </a:bodyPr>
          <a:lstStyle/>
          <a:p>
            <a:pPr defTabSz="820738">
              <a:spcBef>
                <a:spcPct val="50000"/>
              </a:spcBef>
            </a:pPr>
            <a:r>
              <a:rPr lang="en-US" sz="2200">
                <a:latin typeface="Arial Black" pitchFamily="34" charset="0"/>
              </a:rPr>
              <a:t>3</a:t>
            </a:r>
          </a:p>
        </p:txBody>
      </p:sp>
      <p:sp>
        <p:nvSpPr>
          <p:cNvPr id="11277" name="Text Box 13"/>
          <p:cNvSpPr txBox="1">
            <a:spLocks noChangeArrowheads="1"/>
          </p:cNvSpPr>
          <p:nvPr/>
        </p:nvSpPr>
        <p:spPr bwMode="auto">
          <a:xfrm>
            <a:off x="4873625" y="3540125"/>
            <a:ext cx="373063" cy="403225"/>
          </a:xfrm>
          <a:prstGeom prst="rect">
            <a:avLst/>
          </a:prstGeom>
          <a:noFill/>
          <a:ln w="3175">
            <a:noFill/>
            <a:miter lim="800000"/>
            <a:headEnd/>
            <a:tailEnd/>
          </a:ln>
        </p:spPr>
        <p:txBody>
          <a:bodyPr lIns="82058" tIns="41029" rIns="82058" bIns="41029">
            <a:spAutoFit/>
          </a:bodyPr>
          <a:lstStyle/>
          <a:p>
            <a:pPr defTabSz="820738">
              <a:spcBef>
                <a:spcPct val="50000"/>
              </a:spcBef>
            </a:pPr>
            <a:r>
              <a:rPr lang="en-US" sz="2200">
                <a:latin typeface="Arial Black" pitchFamily="34" charset="0"/>
              </a:rPr>
              <a:t>1</a:t>
            </a:r>
          </a:p>
        </p:txBody>
      </p:sp>
      <p:sp>
        <p:nvSpPr>
          <p:cNvPr id="11278" name="Text Box 14"/>
          <p:cNvSpPr txBox="1">
            <a:spLocks noChangeArrowheads="1"/>
          </p:cNvSpPr>
          <p:nvPr/>
        </p:nvSpPr>
        <p:spPr bwMode="auto">
          <a:xfrm>
            <a:off x="4881563" y="4078288"/>
            <a:ext cx="374650" cy="403225"/>
          </a:xfrm>
          <a:prstGeom prst="rect">
            <a:avLst/>
          </a:prstGeom>
          <a:noFill/>
          <a:ln w="3175">
            <a:noFill/>
            <a:miter lim="800000"/>
            <a:headEnd/>
            <a:tailEnd/>
          </a:ln>
        </p:spPr>
        <p:txBody>
          <a:bodyPr lIns="82058" tIns="41029" rIns="82058" bIns="41029">
            <a:spAutoFit/>
          </a:bodyPr>
          <a:lstStyle/>
          <a:p>
            <a:pPr defTabSz="820738">
              <a:spcBef>
                <a:spcPct val="50000"/>
              </a:spcBef>
            </a:pPr>
            <a:r>
              <a:rPr lang="en-US" sz="2200">
                <a:latin typeface="Arial Black" pitchFamily="34" charset="0"/>
              </a:rPr>
              <a:t>2</a:t>
            </a:r>
          </a:p>
        </p:txBody>
      </p:sp>
      <p:sp>
        <p:nvSpPr>
          <p:cNvPr id="11279" name="Text Box 15"/>
          <p:cNvSpPr txBox="1">
            <a:spLocks noChangeArrowheads="1"/>
          </p:cNvSpPr>
          <p:nvPr/>
        </p:nvSpPr>
        <p:spPr bwMode="auto">
          <a:xfrm>
            <a:off x="6723063" y="3832225"/>
            <a:ext cx="2420937" cy="282575"/>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ru-RU" sz="1300" b="1">
                <a:latin typeface="Arial" charset="0"/>
              </a:rPr>
              <a:t>НАБЛЮДАЯ</a:t>
            </a:r>
            <a:endParaRPr lang="en-US" sz="1300" b="1">
              <a:latin typeface="Arial" charset="0"/>
            </a:endParaRPr>
          </a:p>
        </p:txBody>
      </p:sp>
      <p:sp>
        <p:nvSpPr>
          <p:cNvPr id="11280" name="Text Box 16"/>
          <p:cNvSpPr txBox="1">
            <a:spLocks noChangeArrowheads="1"/>
          </p:cNvSpPr>
          <p:nvPr/>
        </p:nvSpPr>
        <p:spPr bwMode="auto">
          <a:xfrm>
            <a:off x="990600" y="3821113"/>
            <a:ext cx="1327150" cy="282575"/>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ru-RU" sz="1300" b="1">
                <a:latin typeface="Arial" charset="0"/>
              </a:rPr>
              <a:t>ДЕЛАЯ</a:t>
            </a:r>
            <a:endParaRPr lang="en-US" sz="1300" b="1">
              <a:latin typeface="Arial" charset="0"/>
            </a:endParaRPr>
          </a:p>
        </p:txBody>
      </p:sp>
      <p:sp>
        <p:nvSpPr>
          <p:cNvPr id="11281" name="Line 17"/>
          <p:cNvSpPr>
            <a:spLocks noChangeShapeType="1"/>
          </p:cNvSpPr>
          <p:nvPr/>
        </p:nvSpPr>
        <p:spPr bwMode="auto">
          <a:xfrm>
            <a:off x="2603500" y="3976688"/>
            <a:ext cx="4135438" cy="0"/>
          </a:xfrm>
          <a:prstGeom prst="line">
            <a:avLst/>
          </a:prstGeom>
          <a:noFill/>
          <a:ln w="57150">
            <a:solidFill>
              <a:schemeClr val="tx1"/>
            </a:solidFill>
            <a:round/>
            <a:headEnd/>
            <a:tailEnd/>
          </a:ln>
        </p:spPr>
        <p:txBody>
          <a:bodyPr wrap="none" anchor="ctr"/>
          <a:lstStyle/>
          <a:p>
            <a:endParaRPr lang="ru-RU"/>
          </a:p>
        </p:txBody>
      </p:sp>
      <p:sp>
        <p:nvSpPr>
          <p:cNvPr id="11282" name="Text Box 18"/>
          <p:cNvSpPr txBox="1">
            <a:spLocks noChangeArrowheads="1"/>
          </p:cNvSpPr>
          <p:nvPr/>
        </p:nvSpPr>
        <p:spPr bwMode="auto">
          <a:xfrm>
            <a:off x="3402013" y="1697038"/>
            <a:ext cx="2420937" cy="282575"/>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ru-RU" sz="1300" b="1">
                <a:latin typeface="Arial" charset="0"/>
              </a:rPr>
              <a:t>ЧУВСТВУЯ</a:t>
            </a:r>
            <a:endParaRPr lang="en-US" sz="1300" b="1">
              <a:latin typeface="Arial" charset="0"/>
            </a:endParaRPr>
          </a:p>
        </p:txBody>
      </p:sp>
      <p:sp>
        <p:nvSpPr>
          <p:cNvPr id="11283" name="Text Box 19"/>
          <p:cNvSpPr txBox="1">
            <a:spLocks noChangeArrowheads="1"/>
          </p:cNvSpPr>
          <p:nvPr/>
        </p:nvSpPr>
        <p:spPr bwMode="auto">
          <a:xfrm>
            <a:off x="3490913" y="5997575"/>
            <a:ext cx="2390775" cy="282575"/>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ru-RU" sz="1300" b="1">
                <a:latin typeface="Arial" charset="0"/>
              </a:rPr>
              <a:t>ОСМЫСЛИВАЯ</a:t>
            </a:r>
            <a:endParaRPr lang="en-US" sz="1300" b="1">
              <a:latin typeface="Arial" charset="0"/>
            </a:endParaRPr>
          </a:p>
        </p:txBody>
      </p:sp>
      <p:sp>
        <p:nvSpPr>
          <p:cNvPr id="11284" name="Line 20"/>
          <p:cNvSpPr>
            <a:spLocks noChangeShapeType="1"/>
          </p:cNvSpPr>
          <p:nvPr/>
        </p:nvSpPr>
        <p:spPr bwMode="auto">
          <a:xfrm>
            <a:off x="4673600" y="2138363"/>
            <a:ext cx="20638" cy="3667125"/>
          </a:xfrm>
          <a:prstGeom prst="line">
            <a:avLst/>
          </a:prstGeom>
          <a:noFill/>
          <a:ln w="57150">
            <a:solidFill>
              <a:schemeClr val="tx1"/>
            </a:solidFill>
            <a:round/>
            <a:headEnd/>
            <a:tailEnd/>
          </a:ln>
        </p:spPr>
        <p:txBody>
          <a:bodyPr wrap="none" anchor="ctr"/>
          <a:lstStyle/>
          <a:p>
            <a:endParaRPr lang="ru-RU"/>
          </a:p>
        </p:txBody>
      </p:sp>
      <p:sp>
        <p:nvSpPr>
          <p:cNvPr id="11285" name="Rectangle 21"/>
          <p:cNvSpPr>
            <a:spLocks noGrp="1" noChangeArrowheads="1"/>
          </p:cNvSpPr>
          <p:nvPr>
            <p:ph type="title"/>
          </p:nvPr>
        </p:nvSpPr>
        <p:spPr>
          <a:xfrm>
            <a:off x="1008063" y="461963"/>
            <a:ext cx="7716837" cy="1082675"/>
          </a:xfrm>
        </p:spPr>
        <p:txBody>
          <a:bodyPr/>
          <a:lstStyle/>
          <a:p>
            <a:pPr>
              <a:lnSpc>
                <a:spcPct val="70000"/>
              </a:lnSpc>
            </a:pPr>
            <a:r>
              <a:rPr lang="en-US" sz="3100" smtClean="0">
                <a:solidFill>
                  <a:schemeClr val="tx1"/>
                </a:solidFill>
              </a:rPr>
              <a:t/>
            </a:r>
            <a:br>
              <a:rPr lang="en-US" sz="3100" smtClean="0">
                <a:solidFill>
                  <a:schemeClr val="tx1"/>
                </a:solidFill>
              </a:rPr>
            </a:br>
            <a:r>
              <a:rPr lang="ru-RU" sz="3900" b="1" smtClean="0">
                <a:latin typeface="Arial" charset="0"/>
              </a:rPr>
              <a:t>Обучение, помогающее учителю</a:t>
            </a:r>
            <a:r>
              <a:rPr lang="en-US" sz="3100" smtClean="0"/>
              <a:t/>
            </a:r>
            <a:br>
              <a:rPr lang="en-US" sz="3100" smtClean="0"/>
            </a:br>
            <a:endParaRPr lang="en-US" sz="31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0-#ppt_w/2"/>
                                          </p:val>
                                        </p:tav>
                                        <p:tav tm="100000">
                                          <p:val>
                                            <p:strVal val="#ppt_x"/>
                                          </p:val>
                                        </p:tav>
                                      </p:tavLst>
                                    </p:anim>
                                    <p:anim calcmode="lin" valueType="num">
                                      <p:cBhvr additive="base">
                                        <p:cTn id="8" dur="500" fill="hold"/>
                                        <p:tgtEl>
                                          <p:spTgt spid="151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dirty="0" smtClean="0"/>
              <a:t>Один </a:t>
            </a:r>
            <a:r>
              <a:rPr lang="ru-RU" dirty="0" smtClean="0"/>
              <a:t>цикл обучения</a:t>
            </a:r>
            <a:endParaRPr lang="en-US" dirty="0" smtClean="0"/>
          </a:p>
        </p:txBody>
      </p:sp>
      <p:sp>
        <p:nvSpPr>
          <p:cNvPr id="153603" name="Rectangle 3"/>
          <p:cNvSpPr>
            <a:spLocks noGrp="1" noChangeArrowheads="1"/>
          </p:cNvSpPr>
          <p:nvPr>
            <p:ph type="body" idx="1"/>
          </p:nvPr>
        </p:nvSpPr>
        <p:spPr>
          <a:xfrm>
            <a:off x="304800" y="1752600"/>
            <a:ext cx="8610600" cy="4343400"/>
          </a:xfrm>
        </p:spPr>
        <p:txBody>
          <a:bodyPr/>
          <a:lstStyle/>
          <a:p>
            <a:pPr>
              <a:lnSpc>
                <a:spcPct val="80000"/>
              </a:lnSpc>
              <a:spcBef>
                <a:spcPts val="600"/>
              </a:spcBef>
              <a:spcAft>
                <a:spcPts val="600"/>
              </a:spcAft>
            </a:pPr>
            <a:r>
              <a:rPr lang="en-US" sz="2800" dirty="0" smtClean="0"/>
              <a:t>1. </a:t>
            </a:r>
            <a:r>
              <a:rPr lang="ru-RU" sz="2800" dirty="0" smtClean="0"/>
              <a:t>Подключить обучаемых к центральной концепции. Создать условия для практического </a:t>
            </a:r>
            <a:r>
              <a:rPr lang="ru-RU" sz="2800" b="1" u="sng" dirty="0" smtClean="0"/>
              <a:t>опыта</a:t>
            </a:r>
            <a:r>
              <a:rPr lang="ru-RU" sz="2800" dirty="0" smtClean="0"/>
              <a:t> или воззвать к опыту уже </a:t>
            </a:r>
            <a:r>
              <a:rPr lang="ru-RU" sz="2800" dirty="0" smtClean="0"/>
              <a:t>имеющемуся</a:t>
            </a:r>
            <a:br>
              <a:rPr lang="ru-RU" sz="2800" dirty="0" smtClean="0"/>
            </a:br>
            <a:r>
              <a:rPr lang="ru-RU" sz="2800" dirty="0" smtClean="0"/>
              <a:t>в практике</a:t>
            </a:r>
            <a:r>
              <a:rPr lang="ru-RU" sz="2800" dirty="0" smtClean="0"/>
              <a:t>.</a:t>
            </a:r>
          </a:p>
          <a:p>
            <a:pPr>
              <a:lnSpc>
                <a:spcPct val="80000"/>
              </a:lnSpc>
              <a:spcBef>
                <a:spcPts val="600"/>
              </a:spcBef>
              <a:spcAft>
                <a:spcPts val="600"/>
              </a:spcAft>
            </a:pPr>
            <a:r>
              <a:rPr lang="en-US" sz="2800" dirty="0" smtClean="0"/>
              <a:t>2. </a:t>
            </a:r>
            <a:r>
              <a:rPr lang="ru-RU" sz="2800" dirty="0" smtClean="0"/>
              <a:t>Поделиться </a:t>
            </a:r>
            <a:r>
              <a:rPr lang="ru-RU" sz="2800" b="1" u="sng" dirty="0" smtClean="0"/>
              <a:t>информацией специалистов</a:t>
            </a:r>
            <a:r>
              <a:rPr lang="ru-RU" sz="2800" dirty="0" smtClean="0"/>
              <a:t>, используя столько способов, сколько возможно. </a:t>
            </a:r>
          </a:p>
          <a:p>
            <a:pPr>
              <a:lnSpc>
                <a:spcPct val="80000"/>
              </a:lnSpc>
              <a:spcBef>
                <a:spcPts val="600"/>
              </a:spcBef>
              <a:spcAft>
                <a:spcPts val="600"/>
              </a:spcAft>
            </a:pPr>
            <a:r>
              <a:rPr lang="en-US" sz="2800" dirty="0" smtClean="0"/>
              <a:t>3. </a:t>
            </a:r>
            <a:r>
              <a:rPr lang="ru-RU" sz="2800" dirty="0" smtClean="0"/>
              <a:t>Помочь </a:t>
            </a:r>
            <a:r>
              <a:rPr lang="ru-RU" sz="2800" dirty="0" smtClean="0"/>
              <a:t>применить изученное в практической жизни. Испытать на собственном опыте.</a:t>
            </a:r>
          </a:p>
          <a:p>
            <a:pPr>
              <a:lnSpc>
                <a:spcPct val="80000"/>
              </a:lnSpc>
              <a:spcBef>
                <a:spcPts val="600"/>
              </a:spcBef>
              <a:spcAft>
                <a:spcPts val="600"/>
              </a:spcAft>
            </a:pPr>
            <a:r>
              <a:rPr lang="en-US" sz="2800" dirty="0" smtClean="0"/>
              <a:t>4. </a:t>
            </a:r>
            <a:r>
              <a:rPr lang="ru-RU" sz="2800" dirty="0" smtClean="0"/>
              <a:t>Способствовать </a:t>
            </a:r>
            <a:r>
              <a:rPr lang="ru-RU" sz="2800" b="1" u="sng" dirty="0" smtClean="0"/>
              <a:t>исследованию новых</a:t>
            </a:r>
            <a:r>
              <a:rPr lang="ru-RU" sz="2800" u="sng" dirty="0" smtClean="0"/>
              <a:t> </a:t>
            </a:r>
            <a:r>
              <a:rPr lang="ru-RU" sz="2800" b="1" u="sng" dirty="0" smtClean="0"/>
              <a:t>открытых путей</a:t>
            </a:r>
            <a:r>
              <a:rPr lang="ru-RU" sz="2800" dirty="0" smtClean="0"/>
              <a:t> обучения, предоставить </a:t>
            </a:r>
            <a:r>
              <a:rPr lang="ru-RU" sz="2800" dirty="0" smtClean="0"/>
              <a:t>возможность поделиться ими с другими.</a:t>
            </a:r>
            <a:endParaRPr lang="en-US" sz="28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3">
                                            <p:txEl>
                                              <p:pRg st="1" end="1"/>
                                            </p:txEl>
                                          </p:spTgt>
                                        </p:tgtEl>
                                        <p:attrNameLst>
                                          <p:attrName>style.visibility</p:attrName>
                                        </p:attrNameLst>
                                      </p:cBhvr>
                                      <p:to>
                                        <p:strVal val="visible"/>
                                      </p:to>
                                    </p:set>
                                    <p:anim calcmode="lin" valueType="num">
                                      <p:cBhvr additive="base">
                                        <p:cTn id="13" dur="5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03">
                                            <p:txEl>
                                              <p:pRg st="2" end="2"/>
                                            </p:txEl>
                                          </p:spTgt>
                                        </p:tgtEl>
                                        <p:attrNameLst>
                                          <p:attrName>style.visibility</p:attrName>
                                        </p:attrNameLst>
                                      </p:cBhvr>
                                      <p:to>
                                        <p:strVal val="visible"/>
                                      </p:to>
                                    </p:set>
                                    <p:anim calcmode="lin" valueType="num">
                                      <p:cBhvr additive="base">
                                        <p:cTn id="19" dur="5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03">
                                            <p:txEl>
                                              <p:pRg st="3" end="3"/>
                                            </p:txEl>
                                          </p:spTgt>
                                        </p:tgtEl>
                                        <p:attrNameLst>
                                          <p:attrName>style.visibility</p:attrName>
                                        </p:attrNameLst>
                                      </p:cBhvr>
                                      <p:to>
                                        <p:strVal val="visible"/>
                                      </p:to>
                                    </p:set>
                                    <p:anim calcmode="lin" valueType="num">
                                      <p:cBhvr additive="base">
                                        <p:cTn id="25" dur="500" fill="hold"/>
                                        <p:tgtEl>
                                          <p:spTgt spid="153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effectLst>
            <a:outerShdw dist="107763" dir="2700000" algn="ctr" rotWithShape="0">
              <a:schemeClr val="bg2"/>
            </a:outerShdw>
          </a:effectLst>
        </p:spPr>
        <p:txBody>
          <a:bodyPr/>
          <a:lstStyle/>
          <a:p>
            <a:pPr>
              <a:lnSpc>
                <a:spcPct val="70000"/>
              </a:lnSpc>
            </a:pPr>
            <a:r>
              <a:rPr lang="ru-RU" b="1" smtClean="0">
                <a:solidFill>
                  <a:srgbClr val="66FF33"/>
                </a:solidFill>
                <a:latin typeface="Tahoma" pitchFamily="34" charset="0"/>
                <a:cs typeface="Tahoma" pitchFamily="34" charset="0"/>
              </a:rPr>
              <a:t>КОНТЕНТ И ПРОЦЕСС ОБУЧЕНИЯ</a:t>
            </a:r>
            <a:endParaRPr lang="en-US" smtClean="0">
              <a:latin typeface="Tahoma" pitchFamily="34" charset="0"/>
              <a:cs typeface="Tahoma" pitchFamily="34" charset="0"/>
            </a:endParaRPr>
          </a:p>
        </p:txBody>
      </p:sp>
      <p:sp>
        <p:nvSpPr>
          <p:cNvPr id="28675" name="Rectangle 1027"/>
          <p:cNvSpPr>
            <a:spLocks noGrp="1" noChangeArrowheads="1"/>
          </p:cNvSpPr>
          <p:nvPr>
            <p:ph type="body" idx="1"/>
          </p:nvPr>
        </p:nvSpPr>
        <p:spPr/>
        <p:txBody>
          <a:bodyPr/>
          <a:lstStyle/>
          <a:p>
            <a:endParaRPr lang="en-US" smtClean="0"/>
          </a:p>
          <a:p>
            <a:endParaRPr lang="en-US" smtClean="0"/>
          </a:p>
          <a:p>
            <a:endParaRPr lang="en-US" smtClean="0"/>
          </a:p>
          <a:p>
            <a:endParaRPr lang="en-US" smtClean="0"/>
          </a:p>
        </p:txBody>
      </p:sp>
      <p:pic>
        <p:nvPicPr>
          <p:cNvPr id="28676" name="Picture 1028" descr="Scanned graphics"/>
          <p:cNvPicPr>
            <a:picLocks noChangeAspect="1" noChangeArrowheads="1"/>
          </p:cNvPicPr>
          <p:nvPr/>
        </p:nvPicPr>
        <p:blipFill>
          <a:blip r:embed="rId4" cstate="print"/>
          <a:srcRect/>
          <a:stretch>
            <a:fillRect/>
          </a:stretch>
        </p:blipFill>
        <p:spPr bwMode="auto">
          <a:xfrm>
            <a:off x="304800" y="2057400"/>
            <a:ext cx="8534400" cy="3852863"/>
          </a:xfrm>
          <a:prstGeom prst="rect">
            <a:avLst/>
          </a:prstGeom>
          <a:noFill/>
          <a:ln w="9525">
            <a:noFill/>
            <a:miter lim="800000"/>
            <a:headEnd/>
            <a:tailEnd/>
          </a:ln>
        </p:spPr>
      </p:pic>
      <p:sp>
        <p:nvSpPr>
          <p:cNvPr id="28677" name="Rectangle 1029"/>
          <p:cNvSpPr>
            <a:spLocks noChangeArrowheads="1"/>
          </p:cNvSpPr>
          <p:nvPr/>
        </p:nvSpPr>
        <p:spPr bwMode="auto">
          <a:xfrm>
            <a:off x="4343400" y="2286000"/>
            <a:ext cx="1828800" cy="1524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ru-RU"/>
          </a:p>
        </p:txBody>
      </p:sp>
      <p:sp>
        <p:nvSpPr>
          <p:cNvPr id="13318" name="Rectangle 7"/>
          <p:cNvSpPr>
            <a:spLocks noChangeArrowheads="1"/>
          </p:cNvSpPr>
          <p:nvPr/>
        </p:nvSpPr>
        <p:spPr bwMode="auto">
          <a:xfrm>
            <a:off x="152400" y="5943600"/>
            <a:ext cx="8991600" cy="738188"/>
          </a:xfrm>
          <a:prstGeom prst="rect">
            <a:avLst/>
          </a:prstGeom>
          <a:noFill/>
          <a:ln w="9525">
            <a:noFill/>
            <a:miter lim="800000"/>
            <a:headEnd/>
            <a:tailEnd/>
          </a:ln>
        </p:spPr>
        <p:txBody>
          <a:bodyPr>
            <a:spAutoFit/>
          </a:bodyPr>
          <a:lstStyle/>
          <a:p>
            <a:r>
              <a:rPr lang="ru-RU" sz="1400">
                <a:solidFill>
                  <a:srgbClr val="CCCCFF"/>
                </a:solidFill>
              </a:rPr>
              <a:t>Харви Силвер и др., «Итак, каждый может учиться: интегрирование стилей обучения и множественного интеллекта» (</a:t>
            </a:r>
            <a:r>
              <a:rPr lang="en-US" sz="1400">
                <a:solidFill>
                  <a:srgbClr val="CCCCFF"/>
                </a:solidFill>
              </a:rPr>
              <a:t>Harvey F. Silver, et. al. </a:t>
            </a:r>
            <a:r>
              <a:rPr lang="en-US" sz="1400" i="1">
                <a:solidFill>
                  <a:srgbClr val="CCCCFF"/>
                </a:solidFill>
              </a:rPr>
              <a:t>So Each May Learn: Integrating Learning Styles and Multiple Intelligences</a:t>
            </a:r>
            <a:r>
              <a:rPr lang="en-US" sz="1400">
                <a:solidFill>
                  <a:srgbClr val="CCCCFF"/>
                </a:solidFill>
              </a:rPr>
              <a:t>, (Alexandria, VA: Association for Supervision and Curriculum Development, 2000), p. 41.</a:t>
            </a:r>
            <a:r>
              <a:rPr lang="ru-RU" sz="1400">
                <a:solidFill>
                  <a:srgbClr val="CCCCFF"/>
                </a:solidFill>
              </a:rPr>
              <a:t>)</a:t>
            </a:r>
            <a:endParaRPr lang="en-US" sz="1400">
              <a:solidFill>
                <a:srgbClr val="CCCCFF"/>
              </a:solidFill>
            </a:endParaRPr>
          </a:p>
        </p:txBody>
      </p:sp>
      <p:sp>
        <p:nvSpPr>
          <p:cNvPr id="13319" name="TextBox 7"/>
          <p:cNvSpPr txBox="1">
            <a:spLocks noChangeArrowheads="1"/>
          </p:cNvSpPr>
          <p:nvPr/>
        </p:nvSpPr>
        <p:spPr bwMode="auto">
          <a:xfrm>
            <a:off x="685800" y="2354263"/>
            <a:ext cx="2286000" cy="846137"/>
          </a:xfrm>
          <a:prstGeom prst="rect">
            <a:avLst/>
          </a:prstGeom>
          <a:solidFill>
            <a:schemeClr val="tx1"/>
          </a:solidFill>
          <a:ln w="9525">
            <a:noFill/>
            <a:miter lim="800000"/>
            <a:headEnd/>
            <a:tailEnd/>
          </a:ln>
        </p:spPr>
        <p:txBody>
          <a:bodyPr>
            <a:spAutoFit/>
          </a:bodyPr>
          <a:lstStyle/>
          <a:p>
            <a:r>
              <a:rPr lang="ru-RU" b="1" dirty="0">
                <a:solidFill>
                  <a:schemeClr val="bg2"/>
                </a:solidFill>
              </a:rPr>
              <a:t>Множественный интеллект:</a:t>
            </a:r>
          </a:p>
          <a:p>
            <a:r>
              <a:rPr lang="ru-RU" b="1" dirty="0">
                <a:solidFill>
                  <a:schemeClr val="bg2"/>
                </a:solidFill>
              </a:rPr>
              <a:t>Контент обучения</a:t>
            </a:r>
          </a:p>
        </p:txBody>
      </p:sp>
      <p:sp>
        <p:nvSpPr>
          <p:cNvPr id="13320" name="TextBox 8"/>
          <p:cNvSpPr txBox="1">
            <a:spLocks noChangeArrowheads="1"/>
          </p:cNvSpPr>
          <p:nvPr/>
        </p:nvSpPr>
        <p:spPr bwMode="auto">
          <a:xfrm>
            <a:off x="4724400" y="2209800"/>
            <a:ext cx="1905000" cy="830263"/>
          </a:xfrm>
          <a:prstGeom prst="rect">
            <a:avLst/>
          </a:prstGeom>
          <a:solidFill>
            <a:schemeClr val="tx1"/>
          </a:solidFill>
          <a:ln w="9525">
            <a:noFill/>
            <a:miter lim="800000"/>
            <a:headEnd/>
            <a:tailEnd/>
          </a:ln>
        </p:spPr>
        <p:txBody>
          <a:bodyPr>
            <a:spAutoFit/>
          </a:bodyPr>
          <a:lstStyle/>
          <a:p>
            <a:r>
              <a:rPr lang="ru-RU" b="1">
                <a:solidFill>
                  <a:schemeClr val="bg2"/>
                </a:solidFill>
              </a:rPr>
              <a:t>Стили обучения:</a:t>
            </a:r>
          </a:p>
          <a:p>
            <a:r>
              <a:rPr lang="ru-RU" b="1">
                <a:solidFill>
                  <a:schemeClr val="bg2"/>
                </a:solidFill>
              </a:rPr>
              <a:t>Процесс обучения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additive="base">
                                        <p:cTn id="13"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additive="base">
                                        <p:cTn id="19" dur="500" fill="hold"/>
                                        <p:tgtEl>
                                          <p:spTgt spid="28676"/>
                                        </p:tgtEl>
                                        <p:attrNameLst>
                                          <p:attrName>ppt_x</p:attrName>
                                        </p:attrNameLst>
                                      </p:cBhvr>
                                      <p:tavLst>
                                        <p:tav tm="0">
                                          <p:val>
                                            <p:strVal val="0-#ppt_w/2"/>
                                          </p:val>
                                        </p:tav>
                                        <p:tav tm="100000">
                                          <p:val>
                                            <p:strVal val="#ppt_x"/>
                                          </p:val>
                                        </p:tav>
                                      </p:tavLst>
                                    </p:anim>
                                    <p:anim calcmode="lin" valueType="num">
                                      <p:cBhvr additive="base">
                                        <p:cTn id="20" dur="500" fill="hold"/>
                                        <p:tgtEl>
                                          <p:spTgt spid="2867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8677"/>
                                        </p:tgtEl>
                                        <p:attrNameLst>
                                          <p:attrName>style.visibility</p:attrName>
                                        </p:attrNameLst>
                                      </p:cBhvr>
                                      <p:to>
                                        <p:strVal val="visible"/>
                                      </p:to>
                                    </p:set>
                                    <p:anim calcmode="lin" valueType="num">
                                      <p:cBhvr additive="base">
                                        <p:cTn id="24" dur="500" fill="hold"/>
                                        <p:tgtEl>
                                          <p:spTgt spid="28677"/>
                                        </p:tgtEl>
                                        <p:attrNameLst>
                                          <p:attrName>ppt_x</p:attrName>
                                        </p:attrNameLst>
                                      </p:cBhvr>
                                      <p:tavLst>
                                        <p:tav tm="0">
                                          <p:val>
                                            <p:strVal val="0-#ppt_w/2"/>
                                          </p:val>
                                        </p:tav>
                                        <p:tav tm="100000">
                                          <p:val>
                                            <p:strVal val="#ppt_x"/>
                                          </p:val>
                                        </p:tav>
                                      </p:tavLst>
                                    </p:anim>
                                    <p:anim calcmode="lin" valueType="num">
                                      <p:cBhvr additive="base">
                                        <p:cTn id="25"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P spid="2867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effectLst>
            <a:outerShdw dist="107763" dir="8100000" algn="ctr" rotWithShape="0">
              <a:schemeClr val="bg2"/>
            </a:outerShdw>
          </a:effectLst>
        </p:spPr>
        <p:txBody>
          <a:bodyPr/>
          <a:lstStyle/>
          <a:p>
            <a:pPr>
              <a:lnSpc>
                <a:spcPct val="80000"/>
              </a:lnSpc>
              <a:defRPr/>
            </a:pPr>
            <a:r>
              <a:rPr lang="ru-RU" b="1" dirty="0" smtClean="0">
                <a:solidFill>
                  <a:srgbClr val="FF9999"/>
                </a:solidFill>
                <a:latin typeface="Tahoma" pitchFamily="34" charset="0"/>
              </a:rPr>
              <a:t>Теория множественного интеллекта Г. </a:t>
            </a:r>
            <a:r>
              <a:rPr lang="ru-RU" b="1" dirty="0" err="1" smtClean="0">
                <a:solidFill>
                  <a:srgbClr val="FF9999"/>
                </a:solidFill>
                <a:latin typeface="Tahoma" pitchFamily="34" charset="0"/>
              </a:rPr>
              <a:t>Гарднера</a:t>
            </a:r>
            <a:r>
              <a:rPr lang="en-US" b="1" dirty="0" smtClean="0">
                <a:solidFill>
                  <a:srgbClr val="FF9999"/>
                </a:solidFill>
                <a:latin typeface="Tahoma" pitchFamily="34" charset="0"/>
              </a:rPr>
              <a:t> </a:t>
            </a:r>
            <a:r>
              <a:rPr lang="ru-RU" b="1" dirty="0" smtClean="0">
                <a:solidFill>
                  <a:srgbClr val="FF9999"/>
                </a:solidFill>
                <a:latin typeface="Tahoma" pitchFamily="34" charset="0"/>
              </a:rPr>
              <a:t>– как их распознать?</a:t>
            </a:r>
            <a:endParaRPr lang="en-US" dirty="0" smtClean="0">
              <a:latin typeface="Tahoma" pitchFamily="34" charset="0"/>
            </a:endParaRPr>
          </a:p>
        </p:txBody>
      </p:sp>
      <p:sp>
        <p:nvSpPr>
          <p:cNvPr id="14339" name="Rectangle 3"/>
          <p:cNvSpPr>
            <a:spLocks noGrp="1" noChangeArrowheads="1"/>
          </p:cNvSpPr>
          <p:nvPr>
            <p:ph type="body" idx="1"/>
          </p:nvPr>
        </p:nvSpPr>
        <p:spPr>
          <a:xfrm>
            <a:off x="685800" y="2286000"/>
            <a:ext cx="7772400" cy="3657600"/>
          </a:xfrm>
        </p:spPr>
        <p:txBody>
          <a:bodyPr/>
          <a:lstStyle/>
          <a:p>
            <a:endParaRPr lang="en-US" smtClean="0"/>
          </a:p>
          <a:p>
            <a:endParaRPr lang="en-US" smtClean="0"/>
          </a:p>
          <a:p>
            <a:endParaRPr lang="en-US" smtClean="0"/>
          </a:p>
          <a:p>
            <a:endParaRPr lang="en-US" smtClean="0"/>
          </a:p>
        </p:txBody>
      </p:sp>
      <p:pic>
        <p:nvPicPr>
          <p:cNvPr id="32776" name="Picture 8" descr="MI pie"/>
          <p:cNvPicPr>
            <a:picLocks noChangeAspect="1" noChangeArrowheads="1"/>
          </p:cNvPicPr>
          <p:nvPr/>
        </p:nvPicPr>
        <p:blipFill>
          <a:blip r:embed="rId4" cstate="print"/>
          <a:srcRect/>
          <a:stretch>
            <a:fillRect/>
          </a:stretch>
        </p:blipFill>
        <p:spPr bwMode="auto">
          <a:xfrm>
            <a:off x="2362200" y="2286000"/>
            <a:ext cx="4419600" cy="4368800"/>
          </a:xfrm>
          <a:prstGeom prst="rect">
            <a:avLst/>
          </a:prstGeom>
          <a:noFill/>
          <a:ln w="9525">
            <a:noFill/>
            <a:miter lim="800000"/>
            <a:headEnd/>
            <a:tailEnd/>
          </a:ln>
        </p:spPr>
      </p:pic>
      <p:sp>
        <p:nvSpPr>
          <p:cNvPr id="14341" name="TextBox 4"/>
          <p:cNvSpPr txBox="1">
            <a:spLocks noChangeArrowheads="1"/>
          </p:cNvSpPr>
          <p:nvPr/>
        </p:nvSpPr>
        <p:spPr bwMode="auto">
          <a:xfrm>
            <a:off x="6858000" y="2286000"/>
            <a:ext cx="1828800" cy="523875"/>
          </a:xfrm>
          <a:prstGeom prst="rect">
            <a:avLst/>
          </a:prstGeom>
          <a:solidFill>
            <a:schemeClr val="tx1"/>
          </a:solidFill>
          <a:ln w="9525">
            <a:noFill/>
            <a:miter lim="800000"/>
            <a:headEnd/>
            <a:tailEnd/>
          </a:ln>
        </p:spPr>
        <p:txBody>
          <a:bodyPr>
            <a:spAutoFit/>
          </a:bodyPr>
          <a:lstStyle/>
          <a:p>
            <a:pPr algn="ctr"/>
            <a:r>
              <a:rPr lang="ru-RU" sz="1400">
                <a:solidFill>
                  <a:schemeClr val="bg2"/>
                </a:solidFill>
              </a:rPr>
              <a:t>Словесно-Лингвистический</a:t>
            </a:r>
          </a:p>
        </p:txBody>
      </p:sp>
      <p:sp>
        <p:nvSpPr>
          <p:cNvPr id="14342" name="TextBox 5"/>
          <p:cNvSpPr txBox="1">
            <a:spLocks noChangeArrowheads="1"/>
          </p:cNvSpPr>
          <p:nvPr/>
        </p:nvSpPr>
        <p:spPr bwMode="auto">
          <a:xfrm>
            <a:off x="6858000" y="5459413"/>
            <a:ext cx="1905000" cy="1169987"/>
          </a:xfrm>
          <a:prstGeom prst="rect">
            <a:avLst/>
          </a:prstGeom>
          <a:solidFill>
            <a:schemeClr val="tx1"/>
          </a:solidFill>
          <a:ln w="9525">
            <a:noFill/>
            <a:miter lim="800000"/>
            <a:headEnd/>
            <a:tailEnd/>
          </a:ln>
        </p:spPr>
        <p:txBody>
          <a:bodyPr>
            <a:spAutoFit/>
          </a:bodyPr>
          <a:lstStyle/>
          <a:p>
            <a:pPr algn="ctr"/>
            <a:r>
              <a:rPr lang="ru-RU" sz="1400">
                <a:solidFill>
                  <a:schemeClr val="bg2"/>
                </a:solidFill>
              </a:rPr>
              <a:t>Визуально-пространственный или Пространственно-Механистический</a:t>
            </a:r>
          </a:p>
        </p:txBody>
      </p:sp>
      <p:sp>
        <p:nvSpPr>
          <p:cNvPr id="14343" name="TextBox 6"/>
          <p:cNvSpPr txBox="1">
            <a:spLocks noChangeArrowheads="1"/>
          </p:cNvSpPr>
          <p:nvPr/>
        </p:nvSpPr>
        <p:spPr bwMode="auto">
          <a:xfrm>
            <a:off x="228600" y="2209800"/>
            <a:ext cx="1905000" cy="1169988"/>
          </a:xfrm>
          <a:prstGeom prst="rect">
            <a:avLst/>
          </a:prstGeom>
          <a:solidFill>
            <a:schemeClr val="tx1"/>
          </a:solidFill>
          <a:ln w="9525">
            <a:noFill/>
            <a:miter lim="800000"/>
            <a:headEnd/>
            <a:tailEnd/>
          </a:ln>
        </p:spPr>
        <p:txBody>
          <a:bodyPr>
            <a:spAutoFit/>
          </a:bodyPr>
          <a:lstStyle/>
          <a:p>
            <a:pPr algn="ctr"/>
            <a:r>
              <a:rPr lang="ru-RU" sz="1400" dirty="0" err="1">
                <a:solidFill>
                  <a:schemeClr val="bg2"/>
                </a:solidFill>
              </a:rPr>
              <a:t>Интраперсональный</a:t>
            </a:r>
            <a:r>
              <a:rPr lang="ru-RU" sz="1400" dirty="0">
                <a:solidFill>
                  <a:schemeClr val="bg2"/>
                </a:solidFill>
              </a:rPr>
              <a:t> или </a:t>
            </a:r>
            <a:r>
              <a:rPr lang="ru-RU" sz="1400" dirty="0" err="1" smtClean="0">
                <a:solidFill>
                  <a:schemeClr val="bg2"/>
                </a:solidFill>
              </a:rPr>
              <a:t>Внутриличностный</a:t>
            </a:r>
            <a:r>
              <a:rPr lang="ru-RU" sz="1400" dirty="0" smtClean="0">
                <a:solidFill>
                  <a:schemeClr val="bg2"/>
                </a:solidFill>
              </a:rPr>
              <a:t> </a:t>
            </a:r>
            <a:r>
              <a:rPr lang="ru-RU" sz="1400" dirty="0">
                <a:solidFill>
                  <a:schemeClr val="bg2"/>
                </a:solidFill>
              </a:rPr>
              <a:t>(иными словами: самопознание)</a:t>
            </a:r>
          </a:p>
        </p:txBody>
      </p:sp>
      <p:sp>
        <p:nvSpPr>
          <p:cNvPr id="14344" name="TextBox 7"/>
          <p:cNvSpPr txBox="1">
            <a:spLocks noChangeArrowheads="1"/>
          </p:cNvSpPr>
          <p:nvPr/>
        </p:nvSpPr>
        <p:spPr bwMode="auto">
          <a:xfrm>
            <a:off x="304800" y="3810000"/>
            <a:ext cx="1905000" cy="523875"/>
          </a:xfrm>
          <a:prstGeom prst="rect">
            <a:avLst/>
          </a:prstGeom>
          <a:solidFill>
            <a:schemeClr val="tx1"/>
          </a:solidFill>
          <a:ln w="9525">
            <a:noFill/>
            <a:miter lim="800000"/>
            <a:headEnd/>
            <a:tailEnd/>
          </a:ln>
        </p:spPr>
        <p:txBody>
          <a:bodyPr>
            <a:spAutoFit/>
          </a:bodyPr>
          <a:lstStyle/>
          <a:p>
            <a:pPr algn="ctr"/>
            <a:r>
              <a:rPr lang="ru-RU" sz="1400">
                <a:solidFill>
                  <a:schemeClr val="bg2"/>
                </a:solidFill>
              </a:rPr>
              <a:t>Межличностно-социальный</a:t>
            </a:r>
          </a:p>
        </p:txBody>
      </p:sp>
      <p:sp>
        <p:nvSpPr>
          <p:cNvPr id="14345" name="TextBox 8"/>
          <p:cNvSpPr txBox="1">
            <a:spLocks noChangeArrowheads="1"/>
          </p:cNvSpPr>
          <p:nvPr/>
        </p:nvSpPr>
        <p:spPr bwMode="auto">
          <a:xfrm>
            <a:off x="304800" y="5181600"/>
            <a:ext cx="1905000" cy="523220"/>
          </a:xfrm>
          <a:prstGeom prst="rect">
            <a:avLst/>
          </a:prstGeom>
          <a:solidFill>
            <a:schemeClr val="tx1"/>
          </a:solidFill>
          <a:ln w="9525">
            <a:noFill/>
            <a:miter lim="800000"/>
            <a:headEnd/>
            <a:tailEnd/>
          </a:ln>
        </p:spPr>
        <p:txBody>
          <a:bodyPr>
            <a:spAutoFit/>
          </a:bodyPr>
          <a:lstStyle/>
          <a:p>
            <a:pPr algn="ctr"/>
            <a:r>
              <a:rPr lang="ru-RU" sz="1400" dirty="0" smtClean="0">
                <a:solidFill>
                  <a:schemeClr val="bg2"/>
                </a:solidFill>
              </a:rPr>
              <a:t>Музыкально-ритмический</a:t>
            </a:r>
            <a:endParaRPr lang="ru-RU" sz="1400" dirty="0">
              <a:solidFill>
                <a:schemeClr val="bg2"/>
              </a:solidFill>
            </a:endParaRPr>
          </a:p>
        </p:txBody>
      </p:sp>
      <p:sp>
        <p:nvSpPr>
          <p:cNvPr id="14346" name="TextBox 9"/>
          <p:cNvSpPr txBox="1">
            <a:spLocks noChangeArrowheads="1"/>
          </p:cNvSpPr>
          <p:nvPr/>
        </p:nvSpPr>
        <p:spPr bwMode="auto">
          <a:xfrm>
            <a:off x="381000" y="6096000"/>
            <a:ext cx="1905000" cy="523875"/>
          </a:xfrm>
          <a:prstGeom prst="rect">
            <a:avLst/>
          </a:prstGeom>
          <a:solidFill>
            <a:schemeClr val="tx1"/>
          </a:solidFill>
          <a:ln w="9525">
            <a:noFill/>
            <a:miter lim="800000"/>
            <a:headEnd/>
            <a:tailEnd/>
          </a:ln>
        </p:spPr>
        <p:txBody>
          <a:bodyPr>
            <a:spAutoFit/>
          </a:bodyPr>
          <a:lstStyle/>
          <a:p>
            <a:pPr algn="ctr"/>
            <a:r>
              <a:rPr lang="ru-RU" sz="1400">
                <a:solidFill>
                  <a:schemeClr val="bg2"/>
                </a:solidFill>
              </a:rPr>
              <a:t>Телесно – кинестетический</a:t>
            </a:r>
          </a:p>
        </p:txBody>
      </p:sp>
      <p:sp>
        <p:nvSpPr>
          <p:cNvPr id="14347" name="TextBox 10"/>
          <p:cNvSpPr txBox="1">
            <a:spLocks noChangeArrowheads="1"/>
          </p:cNvSpPr>
          <p:nvPr/>
        </p:nvSpPr>
        <p:spPr bwMode="auto">
          <a:xfrm>
            <a:off x="6934200" y="3962400"/>
            <a:ext cx="1828800" cy="523875"/>
          </a:xfrm>
          <a:prstGeom prst="rect">
            <a:avLst/>
          </a:prstGeom>
          <a:solidFill>
            <a:schemeClr val="tx1"/>
          </a:solidFill>
          <a:ln w="9525">
            <a:noFill/>
            <a:miter lim="800000"/>
            <a:headEnd/>
            <a:tailEnd/>
          </a:ln>
        </p:spPr>
        <p:txBody>
          <a:bodyPr>
            <a:spAutoFit/>
          </a:bodyPr>
          <a:lstStyle/>
          <a:p>
            <a:pPr algn="ctr"/>
            <a:r>
              <a:rPr lang="ru-RU" sz="1400">
                <a:solidFill>
                  <a:schemeClr val="bg2"/>
                </a:solidFill>
              </a:rPr>
              <a:t>Логико-математический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528" fill="hold" nodeType="clickEffect">
                                  <p:stCondLst>
                                    <p:cond delay="0"/>
                                  </p:stCondLst>
                                  <p:childTnLst>
                                    <p:set>
                                      <p:cBhvr>
                                        <p:cTn id="12" dur="1" fill="hold">
                                          <p:stCondLst>
                                            <p:cond delay="0"/>
                                          </p:stCondLst>
                                        </p:cTn>
                                        <p:tgtEl>
                                          <p:spTgt spid="32776"/>
                                        </p:tgtEl>
                                        <p:attrNameLst>
                                          <p:attrName>style.visibility</p:attrName>
                                        </p:attrNameLst>
                                      </p:cBhvr>
                                      <p:to>
                                        <p:strVal val="visible"/>
                                      </p:to>
                                    </p:set>
                                    <p:anim calcmode="lin" valueType="num">
                                      <p:cBhvr>
                                        <p:cTn id="13" dur="500" fill="hold"/>
                                        <p:tgtEl>
                                          <p:spTgt spid="32776"/>
                                        </p:tgtEl>
                                        <p:attrNameLst>
                                          <p:attrName>ppt_w</p:attrName>
                                        </p:attrNameLst>
                                      </p:cBhvr>
                                      <p:tavLst>
                                        <p:tav tm="0">
                                          <p:val>
                                            <p:fltVal val="0"/>
                                          </p:val>
                                        </p:tav>
                                        <p:tav tm="100000">
                                          <p:val>
                                            <p:strVal val="#ppt_w"/>
                                          </p:val>
                                        </p:tav>
                                      </p:tavLst>
                                    </p:anim>
                                    <p:anim calcmode="lin" valueType="num">
                                      <p:cBhvr>
                                        <p:cTn id="14" dur="500" fill="hold"/>
                                        <p:tgtEl>
                                          <p:spTgt spid="32776"/>
                                        </p:tgtEl>
                                        <p:attrNameLst>
                                          <p:attrName>ppt_h</p:attrName>
                                        </p:attrNameLst>
                                      </p:cBhvr>
                                      <p:tavLst>
                                        <p:tav tm="0">
                                          <p:val>
                                            <p:fltVal val="0"/>
                                          </p:val>
                                        </p:tav>
                                        <p:tav tm="100000">
                                          <p:val>
                                            <p:strVal val="#ppt_h"/>
                                          </p:val>
                                        </p:tav>
                                      </p:tavLst>
                                    </p:anim>
                                    <p:anim calcmode="lin" valueType="num">
                                      <p:cBhvr>
                                        <p:cTn id="15" dur="500" fill="hold"/>
                                        <p:tgtEl>
                                          <p:spTgt spid="32776"/>
                                        </p:tgtEl>
                                        <p:attrNameLst>
                                          <p:attrName>ppt_x</p:attrName>
                                        </p:attrNameLst>
                                      </p:cBhvr>
                                      <p:tavLst>
                                        <p:tav tm="0">
                                          <p:val>
                                            <p:fltVal val="0.5"/>
                                          </p:val>
                                        </p:tav>
                                        <p:tav tm="100000">
                                          <p:val>
                                            <p:strVal val="#ppt_x"/>
                                          </p:val>
                                        </p:tav>
                                      </p:tavLst>
                                    </p:anim>
                                    <p:anim calcmode="lin" valueType="num">
                                      <p:cBhvr>
                                        <p:cTn id="16" dur="500" fill="hold"/>
                                        <p:tgtEl>
                                          <p:spTgt spid="3277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a:defRPr/>
            </a:pPr>
            <a:r>
              <a:rPr lang="ru-RU" dirty="0" smtClean="0">
                <a:solidFill>
                  <a:schemeClr val="hlink"/>
                </a:solidFill>
                <a:latin typeface="+mn-lt"/>
              </a:rPr>
              <a:t>КЕМ ЯВЛЯЕТЕСЬ ВЫ</a:t>
            </a:r>
            <a:r>
              <a:rPr lang="en-US" dirty="0" smtClean="0">
                <a:solidFill>
                  <a:schemeClr val="hlink"/>
                </a:solidFill>
                <a:latin typeface="+mn-lt"/>
              </a:rPr>
              <a:t>?</a:t>
            </a:r>
            <a:endParaRPr lang="en-US" dirty="0" smtClean="0">
              <a:latin typeface="+mn-lt"/>
            </a:endParaRPr>
          </a:p>
        </p:txBody>
      </p:sp>
      <p:pic>
        <p:nvPicPr>
          <p:cNvPr id="15363" name="Picture 1028" descr="Intrapersonal"/>
          <p:cNvPicPr>
            <a:picLocks noGrp="1" noChangeAspect="1" noChangeArrowheads="1"/>
          </p:cNvPicPr>
          <p:nvPr>
            <p:ph type="body" idx="1"/>
          </p:nvPr>
        </p:nvPicPr>
        <p:blipFill>
          <a:blip r:embed="rId5" cstate="print"/>
          <a:srcRect/>
          <a:stretch>
            <a:fillRect/>
          </a:stretch>
        </p:blipFill>
        <p:spPr>
          <a:xfrm>
            <a:off x="7239000" y="1676400"/>
            <a:ext cx="1068388" cy="2590800"/>
          </a:xfrm>
        </p:spPr>
      </p:pic>
      <p:pic>
        <p:nvPicPr>
          <p:cNvPr id="35845" name="Picture 1029" descr="Interpersonal"/>
          <p:cNvPicPr>
            <a:picLocks noChangeAspect="1" noChangeArrowheads="1"/>
          </p:cNvPicPr>
          <p:nvPr/>
        </p:nvPicPr>
        <p:blipFill>
          <a:blip r:embed="rId6" cstate="print"/>
          <a:srcRect/>
          <a:stretch>
            <a:fillRect/>
          </a:stretch>
        </p:blipFill>
        <p:spPr bwMode="auto">
          <a:xfrm>
            <a:off x="4648200" y="2209800"/>
            <a:ext cx="2217738" cy="2714625"/>
          </a:xfrm>
          <a:prstGeom prst="rect">
            <a:avLst/>
          </a:prstGeom>
          <a:noFill/>
          <a:ln w="9525">
            <a:noFill/>
            <a:miter lim="800000"/>
            <a:headEnd/>
            <a:tailEnd/>
          </a:ln>
        </p:spPr>
      </p:pic>
      <p:pic>
        <p:nvPicPr>
          <p:cNvPr id="35846" name="Picture 1030" descr="Kinesthetic"/>
          <p:cNvPicPr>
            <a:picLocks noChangeAspect="1" noChangeArrowheads="1"/>
          </p:cNvPicPr>
          <p:nvPr/>
        </p:nvPicPr>
        <p:blipFill>
          <a:blip r:embed="rId7" cstate="print"/>
          <a:srcRect/>
          <a:stretch>
            <a:fillRect/>
          </a:stretch>
        </p:blipFill>
        <p:spPr bwMode="auto">
          <a:xfrm>
            <a:off x="2895600" y="2133600"/>
            <a:ext cx="1981200" cy="1639888"/>
          </a:xfrm>
          <a:prstGeom prst="rect">
            <a:avLst/>
          </a:prstGeom>
          <a:noFill/>
          <a:ln w="9525">
            <a:noFill/>
            <a:miter lim="800000"/>
            <a:headEnd/>
            <a:tailEnd/>
          </a:ln>
        </p:spPr>
      </p:pic>
      <p:pic>
        <p:nvPicPr>
          <p:cNvPr id="35847" name="Picture 1031" descr="Logical Mathematical"/>
          <p:cNvPicPr>
            <a:picLocks noChangeAspect="1" noChangeArrowheads="1"/>
          </p:cNvPicPr>
          <p:nvPr/>
        </p:nvPicPr>
        <p:blipFill>
          <a:blip r:embed="rId8" cstate="print"/>
          <a:srcRect/>
          <a:stretch>
            <a:fillRect/>
          </a:stretch>
        </p:blipFill>
        <p:spPr bwMode="auto">
          <a:xfrm>
            <a:off x="7086600" y="4800600"/>
            <a:ext cx="1752600" cy="1404938"/>
          </a:xfrm>
          <a:prstGeom prst="rect">
            <a:avLst/>
          </a:prstGeom>
          <a:noFill/>
          <a:ln w="9525">
            <a:noFill/>
            <a:miter lim="800000"/>
            <a:headEnd/>
            <a:tailEnd/>
          </a:ln>
        </p:spPr>
      </p:pic>
      <p:pic>
        <p:nvPicPr>
          <p:cNvPr id="35848" name="Picture 1032" descr="Musical"/>
          <p:cNvPicPr>
            <a:picLocks noChangeAspect="1" noChangeArrowheads="1"/>
          </p:cNvPicPr>
          <p:nvPr/>
        </p:nvPicPr>
        <p:blipFill>
          <a:blip r:embed="rId9" cstate="print"/>
          <a:srcRect/>
          <a:stretch>
            <a:fillRect/>
          </a:stretch>
        </p:blipFill>
        <p:spPr bwMode="auto">
          <a:xfrm>
            <a:off x="2743200" y="4419600"/>
            <a:ext cx="1828800" cy="1962150"/>
          </a:xfrm>
          <a:prstGeom prst="rect">
            <a:avLst/>
          </a:prstGeom>
          <a:noFill/>
          <a:ln w="9525">
            <a:noFill/>
            <a:miter lim="800000"/>
            <a:headEnd/>
            <a:tailEnd/>
          </a:ln>
        </p:spPr>
      </p:pic>
      <p:pic>
        <p:nvPicPr>
          <p:cNvPr id="35849" name="Picture 1033" descr="Verbal Linguistc"/>
          <p:cNvPicPr>
            <a:picLocks noChangeAspect="1" noChangeArrowheads="1"/>
          </p:cNvPicPr>
          <p:nvPr/>
        </p:nvPicPr>
        <p:blipFill>
          <a:blip r:embed="rId10" cstate="print"/>
          <a:srcRect/>
          <a:stretch>
            <a:fillRect/>
          </a:stretch>
        </p:blipFill>
        <p:spPr bwMode="auto">
          <a:xfrm>
            <a:off x="0" y="2209800"/>
            <a:ext cx="2819400" cy="1816100"/>
          </a:xfrm>
          <a:prstGeom prst="rect">
            <a:avLst/>
          </a:prstGeom>
          <a:noFill/>
          <a:ln w="9525">
            <a:noFill/>
            <a:miter lim="800000"/>
            <a:headEnd/>
            <a:tailEnd/>
          </a:ln>
        </p:spPr>
      </p:pic>
      <p:pic>
        <p:nvPicPr>
          <p:cNvPr id="35850" name="Picture 1034" descr="Visual Spatial"/>
          <p:cNvPicPr>
            <a:picLocks noChangeAspect="1" noChangeArrowheads="1"/>
          </p:cNvPicPr>
          <p:nvPr/>
        </p:nvPicPr>
        <p:blipFill>
          <a:blip r:embed="rId11" cstate="print"/>
          <a:srcRect/>
          <a:stretch>
            <a:fillRect/>
          </a:stretch>
        </p:blipFill>
        <p:spPr bwMode="auto">
          <a:xfrm>
            <a:off x="4648200" y="4267200"/>
            <a:ext cx="2514600" cy="2251075"/>
          </a:xfrm>
          <a:prstGeom prst="rect">
            <a:avLst/>
          </a:prstGeom>
          <a:noFill/>
          <a:ln w="9525">
            <a:noFill/>
            <a:miter lim="800000"/>
            <a:headEnd/>
            <a:tailEnd/>
          </a:ln>
        </p:spPr>
      </p:pic>
      <p:pic>
        <p:nvPicPr>
          <p:cNvPr id="35851" name="Picture 1035" descr="Naturalist"/>
          <p:cNvPicPr>
            <a:picLocks noChangeAspect="1" noChangeArrowheads="1"/>
          </p:cNvPicPr>
          <p:nvPr/>
        </p:nvPicPr>
        <p:blipFill>
          <a:blip r:embed="rId12" cstate="print"/>
          <a:srcRect/>
          <a:stretch>
            <a:fillRect/>
          </a:stretch>
        </p:blipFill>
        <p:spPr bwMode="auto">
          <a:xfrm>
            <a:off x="533400" y="4343400"/>
            <a:ext cx="1812925" cy="1828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p:cTn id="7" dur="1000" fill="hold"/>
                                        <p:tgtEl>
                                          <p:spTgt spid="35845"/>
                                        </p:tgtEl>
                                        <p:attrNameLst>
                                          <p:attrName>ppt_w</p:attrName>
                                        </p:attrNameLst>
                                      </p:cBhvr>
                                      <p:tavLst>
                                        <p:tav tm="0">
                                          <p:val>
                                            <p:fltVal val="0"/>
                                          </p:val>
                                        </p:tav>
                                        <p:tav tm="100000">
                                          <p:val>
                                            <p:strVal val="#ppt_w"/>
                                          </p:val>
                                        </p:tav>
                                      </p:tavLst>
                                    </p:anim>
                                    <p:anim calcmode="lin" valueType="num">
                                      <p:cBhvr>
                                        <p:cTn id="8" dur="1000" fill="hold"/>
                                        <p:tgtEl>
                                          <p:spTgt spid="35845"/>
                                        </p:tgtEl>
                                        <p:attrNameLst>
                                          <p:attrName>ppt_h</p:attrName>
                                        </p:attrNameLst>
                                      </p:cBhvr>
                                      <p:tavLst>
                                        <p:tav tm="0">
                                          <p:val>
                                            <p:fltVal val="0"/>
                                          </p:val>
                                        </p:tav>
                                        <p:tav tm="100000">
                                          <p:val>
                                            <p:strVal val="#ppt_h"/>
                                          </p:val>
                                        </p:tav>
                                      </p:tavLst>
                                    </p:anim>
                                    <p:anim calcmode="lin" valueType="num">
                                      <p:cBhvr>
                                        <p:cTn id="9" dur="1000" fill="hold"/>
                                        <p:tgtEl>
                                          <p:spTgt spid="358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p:cTn id="15" dur="1000" fill="hold"/>
                                        <p:tgtEl>
                                          <p:spTgt spid="35846"/>
                                        </p:tgtEl>
                                        <p:attrNameLst>
                                          <p:attrName>ppt_w</p:attrName>
                                        </p:attrNameLst>
                                      </p:cBhvr>
                                      <p:tavLst>
                                        <p:tav tm="0">
                                          <p:val>
                                            <p:fltVal val="0"/>
                                          </p:val>
                                        </p:tav>
                                        <p:tav tm="100000">
                                          <p:val>
                                            <p:strVal val="#ppt_w"/>
                                          </p:val>
                                        </p:tav>
                                      </p:tavLst>
                                    </p:anim>
                                    <p:anim calcmode="lin" valueType="num">
                                      <p:cBhvr>
                                        <p:cTn id="16" dur="1000" fill="hold"/>
                                        <p:tgtEl>
                                          <p:spTgt spid="35846"/>
                                        </p:tgtEl>
                                        <p:attrNameLst>
                                          <p:attrName>ppt_h</p:attrName>
                                        </p:attrNameLst>
                                      </p:cBhvr>
                                      <p:tavLst>
                                        <p:tav tm="0">
                                          <p:val>
                                            <p:fltVal val="0"/>
                                          </p:val>
                                        </p:tav>
                                        <p:tav tm="100000">
                                          <p:val>
                                            <p:strVal val="#ppt_h"/>
                                          </p:val>
                                        </p:tav>
                                      </p:tavLst>
                                    </p:anim>
                                    <p:anim calcmode="lin" valueType="num">
                                      <p:cBhvr>
                                        <p:cTn id="17" dur="1000" fill="hold"/>
                                        <p:tgtEl>
                                          <p:spTgt spid="3584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584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5847"/>
                                        </p:tgtEl>
                                        <p:attrNameLst>
                                          <p:attrName>style.visibility</p:attrName>
                                        </p:attrNameLst>
                                      </p:cBhvr>
                                      <p:to>
                                        <p:strVal val="visible"/>
                                      </p:to>
                                    </p:set>
                                    <p:anim calcmode="lin" valueType="num">
                                      <p:cBhvr>
                                        <p:cTn id="23" dur="1000" fill="hold"/>
                                        <p:tgtEl>
                                          <p:spTgt spid="35847"/>
                                        </p:tgtEl>
                                        <p:attrNameLst>
                                          <p:attrName>ppt_w</p:attrName>
                                        </p:attrNameLst>
                                      </p:cBhvr>
                                      <p:tavLst>
                                        <p:tav tm="0">
                                          <p:val>
                                            <p:fltVal val="0"/>
                                          </p:val>
                                        </p:tav>
                                        <p:tav tm="100000">
                                          <p:val>
                                            <p:strVal val="#ppt_w"/>
                                          </p:val>
                                        </p:tav>
                                      </p:tavLst>
                                    </p:anim>
                                    <p:anim calcmode="lin" valueType="num">
                                      <p:cBhvr>
                                        <p:cTn id="24" dur="1000" fill="hold"/>
                                        <p:tgtEl>
                                          <p:spTgt spid="35847"/>
                                        </p:tgtEl>
                                        <p:attrNameLst>
                                          <p:attrName>ppt_h</p:attrName>
                                        </p:attrNameLst>
                                      </p:cBhvr>
                                      <p:tavLst>
                                        <p:tav tm="0">
                                          <p:val>
                                            <p:fltVal val="0"/>
                                          </p:val>
                                        </p:tav>
                                        <p:tav tm="100000">
                                          <p:val>
                                            <p:strVal val="#ppt_h"/>
                                          </p:val>
                                        </p:tav>
                                      </p:tavLst>
                                    </p:anim>
                                    <p:anim calcmode="lin" valueType="num">
                                      <p:cBhvr>
                                        <p:cTn id="25" dur="1000" fill="hold"/>
                                        <p:tgtEl>
                                          <p:spTgt spid="3584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584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4" name="TYPE.WAV"/>
                                        </p:tgtEl>
                                      </p:cMediaNode>
                                    </p:audio>
                                  </p:sub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5848"/>
                                        </p:tgtEl>
                                        <p:attrNameLst>
                                          <p:attrName>style.visibility</p:attrName>
                                        </p:attrNameLst>
                                      </p:cBhvr>
                                      <p:to>
                                        <p:strVal val="visible"/>
                                      </p:to>
                                    </p:set>
                                    <p:anim calcmode="lin" valueType="num">
                                      <p:cBhvr>
                                        <p:cTn id="31" dur="1000" fill="hold"/>
                                        <p:tgtEl>
                                          <p:spTgt spid="35848"/>
                                        </p:tgtEl>
                                        <p:attrNameLst>
                                          <p:attrName>ppt_w</p:attrName>
                                        </p:attrNameLst>
                                      </p:cBhvr>
                                      <p:tavLst>
                                        <p:tav tm="0">
                                          <p:val>
                                            <p:fltVal val="0"/>
                                          </p:val>
                                        </p:tav>
                                        <p:tav tm="100000">
                                          <p:val>
                                            <p:strVal val="#ppt_w"/>
                                          </p:val>
                                        </p:tav>
                                      </p:tavLst>
                                    </p:anim>
                                    <p:anim calcmode="lin" valueType="num">
                                      <p:cBhvr>
                                        <p:cTn id="32" dur="1000" fill="hold"/>
                                        <p:tgtEl>
                                          <p:spTgt spid="35848"/>
                                        </p:tgtEl>
                                        <p:attrNameLst>
                                          <p:attrName>ppt_h</p:attrName>
                                        </p:attrNameLst>
                                      </p:cBhvr>
                                      <p:tavLst>
                                        <p:tav tm="0">
                                          <p:val>
                                            <p:fltVal val="0"/>
                                          </p:val>
                                        </p:tav>
                                        <p:tav tm="100000">
                                          <p:val>
                                            <p:strVal val="#ppt_h"/>
                                          </p:val>
                                        </p:tav>
                                      </p:tavLst>
                                    </p:anim>
                                    <p:anim calcmode="lin" valueType="num">
                                      <p:cBhvr>
                                        <p:cTn id="33" dur="1000" fill="hold"/>
                                        <p:tgtEl>
                                          <p:spTgt spid="3584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584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4" name="TYPE.WAV"/>
                                        </p:tgtEl>
                                      </p:cMediaNode>
                                    </p:audio>
                                  </p:sub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35849"/>
                                        </p:tgtEl>
                                        <p:attrNameLst>
                                          <p:attrName>style.visibility</p:attrName>
                                        </p:attrNameLst>
                                      </p:cBhvr>
                                      <p:to>
                                        <p:strVal val="visible"/>
                                      </p:to>
                                    </p:set>
                                    <p:anim calcmode="lin" valueType="num">
                                      <p:cBhvr>
                                        <p:cTn id="39" dur="1000" fill="hold"/>
                                        <p:tgtEl>
                                          <p:spTgt spid="35849"/>
                                        </p:tgtEl>
                                        <p:attrNameLst>
                                          <p:attrName>ppt_w</p:attrName>
                                        </p:attrNameLst>
                                      </p:cBhvr>
                                      <p:tavLst>
                                        <p:tav tm="0">
                                          <p:val>
                                            <p:fltVal val="0"/>
                                          </p:val>
                                        </p:tav>
                                        <p:tav tm="100000">
                                          <p:val>
                                            <p:strVal val="#ppt_w"/>
                                          </p:val>
                                        </p:tav>
                                      </p:tavLst>
                                    </p:anim>
                                    <p:anim calcmode="lin" valueType="num">
                                      <p:cBhvr>
                                        <p:cTn id="40" dur="1000" fill="hold"/>
                                        <p:tgtEl>
                                          <p:spTgt spid="35849"/>
                                        </p:tgtEl>
                                        <p:attrNameLst>
                                          <p:attrName>ppt_h</p:attrName>
                                        </p:attrNameLst>
                                      </p:cBhvr>
                                      <p:tavLst>
                                        <p:tav tm="0">
                                          <p:val>
                                            <p:fltVal val="0"/>
                                          </p:val>
                                        </p:tav>
                                        <p:tav tm="100000">
                                          <p:val>
                                            <p:strVal val="#ppt_h"/>
                                          </p:val>
                                        </p:tav>
                                      </p:tavLst>
                                    </p:anim>
                                    <p:anim calcmode="lin" valueType="num">
                                      <p:cBhvr>
                                        <p:cTn id="41" dur="1000" fill="hold"/>
                                        <p:tgtEl>
                                          <p:spTgt spid="3584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584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7"/>
                                            </p:cond>
                                          </p:stCondLst>
                                          <p:endCondLst>
                                            <p:cond evt="onStopAudio" delay="0">
                                              <p:tgtEl>
                                                <p:sldTgt/>
                                              </p:tgtEl>
                                            </p:cond>
                                          </p:endCondLst>
                                        </p:cTn>
                                        <p:tgtEl>
                                          <p:sndTgt r:embed="rId4" name="TYPE.WAV"/>
                                        </p:tgtEl>
                                      </p:cMediaNode>
                                    </p:audio>
                                  </p:sub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35850"/>
                                        </p:tgtEl>
                                        <p:attrNameLst>
                                          <p:attrName>style.visibility</p:attrName>
                                        </p:attrNameLst>
                                      </p:cBhvr>
                                      <p:to>
                                        <p:strVal val="visible"/>
                                      </p:to>
                                    </p:set>
                                    <p:anim calcmode="lin" valueType="num">
                                      <p:cBhvr>
                                        <p:cTn id="47" dur="1000" fill="hold"/>
                                        <p:tgtEl>
                                          <p:spTgt spid="35850"/>
                                        </p:tgtEl>
                                        <p:attrNameLst>
                                          <p:attrName>ppt_w</p:attrName>
                                        </p:attrNameLst>
                                      </p:cBhvr>
                                      <p:tavLst>
                                        <p:tav tm="0">
                                          <p:val>
                                            <p:fltVal val="0"/>
                                          </p:val>
                                        </p:tav>
                                        <p:tav tm="100000">
                                          <p:val>
                                            <p:strVal val="#ppt_w"/>
                                          </p:val>
                                        </p:tav>
                                      </p:tavLst>
                                    </p:anim>
                                    <p:anim calcmode="lin" valueType="num">
                                      <p:cBhvr>
                                        <p:cTn id="48" dur="1000" fill="hold"/>
                                        <p:tgtEl>
                                          <p:spTgt spid="35850"/>
                                        </p:tgtEl>
                                        <p:attrNameLst>
                                          <p:attrName>ppt_h</p:attrName>
                                        </p:attrNameLst>
                                      </p:cBhvr>
                                      <p:tavLst>
                                        <p:tav tm="0">
                                          <p:val>
                                            <p:fltVal val="0"/>
                                          </p:val>
                                        </p:tav>
                                        <p:tav tm="100000">
                                          <p:val>
                                            <p:strVal val="#ppt_h"/>
                                          </p:val>
                                        </p:tav>
                                      </p:tavLst>
                                    </p:anim>
                                    <p:anim calcmode="lin" valueType="num">
                                      <p:cBhvr>
                                        <p:cTn id="49" dur="1000" fill="hold"/>
                                        <p:tgtEl>
                                          <p:spTgt spid="3585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585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5"/>
                                            </p:cond>
                                          </p:stCondLst>
                                          <p:endCondLst>
                                            <p:cond evt="onStopAudio" delay="0">
                                              <p:tgtEl>
                                                <p:sldTgt/>
                                              </p:tgtEl>
                                            </p:cond>
                                          </p:endCondLst>
                                        </p:cTn>
                                        <p:tgtEl>
                                          <p:sndTgt r:embed="rId4" name="TYPE.WAV"/>
                                        </p:tgtEl>
                                      </p:cMediaNode>
                                    </p:audio>
                                  </p:sub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35851"/>
                                        </p:tgtEl>
                                        <p:attrNameLst>
                                          <p:attrName>style.visibility</p:attrName>
                                        </p:attrNameLst>
                                      </p:cBhvr>
                                      <p:to>
                                        <p:strVal val="visible"/>
                                      </p:to>
                                    </p:set>
                                    <p:anim calcmode="lin" valueType="num">
                                      <p:cBhvr>
                                        <p:cTn id="55" dur="1000" fill="hold"/>
                                        <p:tgtEl>
                                          <p:spTgt spid="35851"/>
                                        </p:tgtEl>
                                        <p:attrNameLst>
                                          <p:attrName>ppt_w</p:attrName>
                                        </p:attrNameLst>
                                      </p:cBhvr>
                                      <p:tavLst>
                                        <p:tav tm="0">
                                          <p:val>
                                            <p:fltVal val="0"/>
                                          </p:val>
                                        </p:tav>
                                        <p:tav tm="100000">
                                          <p:val>
                                            <p:strVal val="#ppt_w"/>
                                          </p:val>
                                        </p:tav>
                                      </p:tavLst>
                                    </p:anim>
                                    <p:anim calcmode="lin" valueType="num">
                                      <p:cBhvr>
                                        <p:cTn id="56" dur="1000" fill="hold"/>
                                        <p:tgtEl>
                                          <p:spTgt spid="35851"/>
                                        </p:tgtEl>
                                        <p:attrNameLst>
                                          <p:attrName>ppt_h</p:attrName>
                                        </p:attrNameLst>
                                      </p:cBhvr>
                                      <p:tavLst>
                                        <p:tav tm="0">
                                          <p:val>
                                            <p:fltVal val="0"/>
                                          </p:val>
                                        </p:tav>
                                        <p:tav tm="100000">
                                          <p:val>
                                            <p:strVal val="#ppt_h"/>
                                          </p:val>
                                        </p:tav>
                                      </p:tavLst>
                                    </p:anim>
                                    <p:anim calcmode="lin" valueType="num">
                                      <p:cBhvr>
                                        <p:cTn id="57" dur="1000" fill="hold"/>
                                        <p:tgtEl>
                                          <p:spTgt spid="35851"/>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585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3"/>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ibleScrT"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ibleScrT" pitchFamily="34"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9900CC"/>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Designs\Contemporary.pot</Template>
  <TotalTime>5635</TotalTime>
  <Words>2010</Words>
  <Application>Microsoft Office PowerPoint</Application>
  <PresentationFormat>Экран (4:3)</PresentationFormat>
  <Paragraphs>267</Paragraphs>
  <Slides>31</Slides>
  <Notes>30</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31</vt:i4>
      </vt:variant>
    </vt:vector>
  </HeadingPairs>
  <TitlesOfParts>
    <vt:vector size="35" baseType="lpstr">
      <vt:lpstr>Blank Presentation</vt:lpstr>
      <vt:lpstr>Clip</vt:lpstr>
      <vt:lpstr>Document</vt:lpstr>
      <vt:lpstr>Worksheet</vt:lpstr>
      <vt:lpstr>МНОЖЕСТВЕННЫЙ ИНТЕЛЛЕКТ И СУББОТНЯЯ ШКОЛА</vt:lpstr>
      <vt:lpstr>“В ПОГОНЕ ЗА ИНТЕЛЛЕКТОМ”</vt:lpstr>
      <vt:lpstr>ТЕОРИЯ МНОЖЕСТВЕННОГО ИНТЕЛЛЕКТА ГОВАРДА ГАРДНЕРА</vt:lpstr>
      <vt:lpstr>СТИЛИ ОБУЧЕНИЯ</vt:lpstr>
      <vt:lpstr> Обучение, помогающее учителю </vt:lpstr>
      <vt:lpstr>Один цикл обучения</vt:lpstr>
      <vt:lpstr>КОНТЕНТ И ПРОЦЕСС ОБУЧЕНИЯ</vt:lpstr>
      <vt:lpstr>Теория множественного интеллекта Г. Гарднера – как их распознать?</vt:lpstr>
      <vt:lpstr>КЕМ ЯВЛЯЕТЕСЬ ВЫ?</vt:lpstr>
      <vt:lpstr>ХРИСТОС ПРИHИМАЛ ВО ВНИМАНИЕ УМСТВЕННЫЕ СПОСОБНОСТИ КАЖДОГО</vt:lpstr>
      <vt:lpstr>Слайд 11</vt:lpstr>
      <vt:lpstr>Слайд 12</vt:lpstr>
      <vt:lpstr>Слайд 13</vt:lpstr>
      <vt:lpstr>Слайд 14</vt:lpstr>
      <vt:lpstr>Слайд 15</vt:lpstr>
      <vt:lpstr>Слайд 16</vt:lpstr>
      <vt:lpstr>Слайд 17</vt:lpstr>
      <vt:lpstr>Слайд 18</vt:lpstr>
      <vt:lpstr>Слайд 19</vt:lpstr>
      <vt:lpstr> Обучение, помогающее учителю </vt:lpstr>
      <vt:lpstr> Обучение имеет смысл тогда, когда оно облегчает процесс получения знаний </vt:lpstr>
      <vt:lpstr>ИНТЕГРИРОВАНИЕ ПРИНЦИПА МНОЖЕСТВЕННОГО ИНТЕЛЛЕКТА И ЧЕТЫРЁХ СТИЛЕЙ ОБУЧЕНИЯ</vt:lpstr>
      <vt:lpstr>КОНТЕНТ И ПРОЦЕСС ОБУЧЕНИЯ</vt:lpstr>
      <vt:lpstr> КАК ПРИНЦИПЫ МИ И СТИЛИ ОБУЧЕНИЯ МОГУТ БЫТЬ ОБЪЕДИНЕНЫ?</vt:lpstr>
      <vt:lpstr>БРАК</vt:lpstr>
      <vt:lpstr>ДОМ ИЗУЧЕНИЯ</vt:lpstr>
      <vt:lpstr>Слайд 27</vt:lpstr>
      <vt:lpstr>“Обучение – естественное удовольствие не только для философов, но каждого человека». (Аристотель, IV век до н.э.).</vt:lpstr>
      <vt:lpstr>«Следует занятия в субботней школе сделать более интересными. В последние годы общеобразовательные школы в значительной степени усовершенствовали свои методы преподавания. Предметные уроки, наглядные пособия и доски используются для того, чтобы трудный материал сделать понятным для юного ума. Точно так же можно упростить и сделать исключительно интересной для активных детских умов и изучаемую библейскую истину».  (Е.Уайт, Советы по работе субботней школы, стр. 114).</vt:lpstr>
      <vt:lpstr>«Всё могу в укрепляющем меня Иисусе Христе».  (Флп. 4:13).</vt:lpstr>
      <vt:lpstr>? &amp; A</vt:lpstr>
    </vt:vector>
  </TitlesOfParts>
  <Company>ADRA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INTELLIGENCES - HOW ARE YOU SMART?</dc:title>
  <dc:creator>Gaspar Colon</dc:creator>
  <cp:lastModifiedBy>Julia Lisovaya</cp:lastModifiedBy>
  <cp:revision>117</cp:revision>
  <cp:lastPrinted>2001-03-25T02:31:10Z</cp:lastPrinted>
  <dcterms:created xsi:type="dcterms:W3CDTF">2001-03-05T15:20:30Z</dcterms:created>
  <dcterms:modified xsi:type="dcterms:W3CDTF">2012-11-07T13:59:39Z</dcterms:modified>
</cp:coreProperties>
</file>