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</p:sldMasterIdLst>
  <p:notesMasterIdLst>
    <p:notesMasterId r:id="rId54"/>
  </p:notesMasterIdLst>
  <p:sldIdLst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57" r:id="rId32"/>
    <p:sldId id="260" r:id="rId33"/>
    <p:sldId id="258" r:id="rId34"/>
    <p:sldId id="259" r:id="rId35"/>
    <p:sldId id="261" r:id="rId36"/>
    <p:sldId id="262" r:id="rId37"/>
    <p:sldId id="263" r:id="rId38"/>
    <p:sldId id="265" r:id="rId39"/>
    <p:sldId id="264" r:id="rId40"/>
    <p:sldId id="266" r:id="rId41"/>
    <p:sldId id="267" r:id="rId42"/>
    <p:sldId id="268" r:id="rId43"/>
    <p:sldId id="269" r:id="rId44"/>
    <p:sldId id="270" r:id="rId45"/>
    <p:sldId id="271" r:id="rId46"/>
    <p:sldId id="273" r:id="rId47"/>
    <p:sldId id="274" r:id="rId48"/>
    <p:sldId id="272" r:id="rId49"/>
    <p:sldId id="279" r:id="rId50"/>
    <p:sldId id="280" r:id="rId51"/>
    <p:sldId id="275" r:id="rId52"/>
    <p:sldId id="276" r:id="rId53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6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2045AC7-EDFA-41E3-91B9-EF94E988405D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6B9CCE-86DB-4AF1-8FAD-57465639E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ADEB5A-F7A4-45B7-A34E-84BFD46347D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CB636F-5C0B-44DE-B3E0-E9108E0FDF05}" type="slidenum">
              <a:rPr lang="ru-RU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DF84-AED1-4458-9B20-D3AD62B54832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3ED1-7267-488D-8A51-58BDECB66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AFCC-DC4D-4E38-988B-061492D0D182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34AB-3769-4C80-8383-9EE563F4A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4095-E1A0-4586-A158-B4F40ADCD9EA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8DC8-A865-4E16-81AC-63368FAEF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4424-3280-43EB-B6BB-66CBC46FF1B6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6B11-2707-4D06-934D-73ED39933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5955-B696-4E8E-8B4A-320BF56B0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4FC9-23B0-4E7A-B085-0CF868ABB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66BB-A729-45C2-BA6B-5FCB23C9E6F5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0404-C722-4CFD-BC78-C855E0232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1FDB-767D-4A3A-969B-E8EA188942A9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EAE7-9EE5-4BCC-B298-B73033D2D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062F-2609-42F6-ADB2-40214AB4E2C0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3491-9CBA-406F-BB28-2F61193F5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3DA9-8F26-45FD-AF5C-40B78EB37DD0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3EBD-C2AB-44F1-8675-9F00A4260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FEF6-C4DB-4DEE-A0A0-3A4130E8266F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9266-AF78-480A-AF5C-56107E6A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0240-8DE4-422C-9644-FDF81A333C09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26D2-585D-4088-9540-E5A3AB920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2F01-4198-4E8F-9181-23424D55BC07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FF3D-7B82-493E-9775-083CB0032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B9775-B727-421F-909F-6B2D84FB2988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2E87FE-AFBB-4054-98D9-71AAA7DB0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7831C-E2FF-4AB3-82FF-9B65C3565F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6B5EB-8CCF-4635-9DFE-F76FEB864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1331913" y="2205038"/>
            <a:ext cx="74882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600" b="1">
                <a:solidFill>
                  <a:srgbClr val="7030A0"/>
                </a:solidFill>
                <a:latin typeface="Arial Black" pitchFamily="34" charset="0"/>
              </a:rPr>
              <a:t>БИБЛЕЙСКОЕ   </a:t>
            </a:r>
          </a:p>
          <a:p>
            <a:pPr algn="ctr"/>
            <a:r>
              <a:rPr lang="ru-RU" sz="4600" b="1">
                <a:solidFill>
                  <a:srgbClr val="7030A0"/>
                </a:solidFill>
                <a:latin typeface="Arial Black" pitchFamily="34" charset="0"/>
              </a:rPr>
              <a:t>ОБОСНОВАНИЕ </a:t>
            </a:r>
          </a:p>
          <a:p>
            <a:pPr algn="ctr"/>
            <a:r>
              <a:rPr lang="ru-RU" sz="4600" b="1">
                <a:solidFill>
                  <a:srgbClr val="7030A0"/>
                </a:solidFill>
                <a:latin typeface="Arial Black" pitchFamily="34" charset="0"/>
              </a:rPr>
              <a:t>ЛИЧНОГО СВИДЕТЕЛЬСТВА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827088" y="908050"/>
            <a:ext cx="8316912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Arial Black" pitchFamily="34" charset="0"/>
              </a:rPr>
              <a:t>        </a:t>
            </a:r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СОВЕТСКОЕ  ВРЕМЯ</a:t>
            </a:r>
          </a:p>
          <a:p>
            <a:pPr algn="ctr"/>
            <a:endParaRPr lang="ru-RU" sz="4000" b="1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1990-2010 гг. – период общественного евангелизма</a:t>
            </a:r>
          </a:p>
          <a:p>
            <a:pPr algn="ctr"/>
            <a:endParaRPr lang="ru-RU" sz="4000" b="1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600" b="1">
                <a:solidFill>
                  <a:srgbClr val="00823B"/>
                </a:solidFill>
                <a:latin typeface="Arial Black" pitchFamily="34" charset="0"/>
              </a:rPr>
              <a:t>105 лет</a:t>
            </a:r>
            <a:r>
              <a:rPr lang="ru-RU" sz="3600" b="1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7030A0"/>
                </a:solidFill>
                <a:latin typeface="Arial Black" pitchFamily="34" charset="0"/>
              </a:rPr>
              <a:t>из 125 </a:t>
            </a:r>
            <a:r>
              <a:rPr lang="ru-RU" sz="3600" b="1">
                <a:solidFill>
                  <a:srgbClr val="00823B"/>
                </a:solidFill>
                <a:latin typeface="Arial Black" pitchFamily="34" charset="0"/>
              </a:rPr>
              <a:t>миссия</a:t>
            </a:r>
            <a:r>
              <a:rPr lang="ru-RU" sz="3600" b="1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7030A0"/>
                </a:solidFill>
                <a:latin typeface="Arial Black" pitchFamily="34" charset="0"/>
              </a:rPr>
              <a:t>Церкви в ЕАД </a:t>
            </a:r>
            <a:r>
              <a:rPr lang="ru-RU" sz="3600" b="1">
                <a:solidFill>
                  <a:srgbClr val="00823B"/>
                </a:solidFill>
                <a:latin typeface="Arial Black" pitchFamily="34" charset="0"/>
              </a:rPr>
              <a:t>осуществлялась через личное свидетельство!</a:t>
            </a:r>
          </a:p>
        </p:txBody>
      </p:sp>
      <p:pic>
        <p:nvPicPr>
          <p:cNvPr id="11267" name="Picture 3" descr="C:\Users\vkotov\Desktop\img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9215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611188" y="333375"/>
            <a:ext cx="8532812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Благовестие через личное свидетельство – это наследие нашей Церкви.</a:t>
            </a:r>
          </a:p>
          <a:p>
            <a:pPr algn="ctr"/>
            <a:endParaRPr lang="ru-RU" sz="3200" b="1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Этот метод использовал Христос, апостолы, протестанты всех веков.</a:t>
            </a:r>
          </a:p>
          <a:p>
            <a:pPr algn="ctr"/>
            <a:endParaRPr lang="ru-RU" sz="3200" b="1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200" b="1">
                <a:solidFill>
                  <a:srgbClr val="C00000"/>
                </a:solidFill>
                <a:latin typeface="Arial Black" pitchFamily="34" charset="0"/>
              </a:rPr>
              <a:t>Сегодня</a:t>
            </a:r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 время возрождать личное служение, </a:t>
            </a:r>
            <a:r>
              <a:rPr lang="ru-RU" sz="3200" b="1">
                <a:solidFill>
                  <a:srgbClr val="C00000"/>
                </a:solidFill>
                <a:latin typeface="Arial Black" pitchFamily="34" charset="0"/>
              </a:rPr>
              <a:t>это единственный Божий путь роста и развития Церкви </a:t>
            </a:r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в современных условиях</a:t>
            </a:r>
            <a:r>
              <a:rPr lang="ru-RU" sz="3200" b="1">
                <a:solidFill>
                  <a:srgbClr val="002060"/>
                </a:solidFill>
                <a:latin typeface="Arial Black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827088" y="333375"/>
            <a:ext cx="8316912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Arial Black" pitchFamily="34" charset="0"/>
              </a:rPr>
              <a:t>ЧТО МЫ ХОТИМ ПРЕДЛОЖИТЬ?</a:t>
            </a:r>
          </a:p>
          <a:p>
            <a:pPr algn="ctr">
              <a:defRPr/>
            </a:pP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Проект вовлечения членов церкви 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в преподавание библейских уроков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endParaRPr lang="ru-RU" sz="2800" b="1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1. Пастор создаёт группу библ. учителей</a:t>
            </a:r>
          </a:p>
          <a:p>
            <a:pPr>
              <a:defRPr/>
            </a:pPr>
            <a:endParaRPr lang="ru-RU" sz="2500" b="1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2. Пастор обучает библейских учителей</a:t>
            </a:r>
          </a:p>
          <a:p>
            <a:pPr>
              <a:defRPr/>
            </a:pPr>
            <a:endParaRPr lang="ru-RU" sz="2500" b="1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3. Пастор с группой учителей 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разрабатывают  стратегию  служения</a:t>
            </a:r>
          </a:p>
          <a:p>
            <a:pPr>
              <a:defRPr/>
            </a:pPr>
            <a:endParaRPr lang="ru-RU" sz="2500" b="1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4. Пастор представляет стратегию  общине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39750" y="333375"/>
            <a:ext cx="86042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Проект вовлечения членов церкви 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в преподавание библейских уроков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 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5. Община объединяется в посте 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    и молитве за этот проект </a:t>
            </a:r>
          </a:p>
          <a:p>
            <a:pPr>
              <a:defRPr/>
            </a:pPr>
            <a:endParaRPr lang="ru-RU" sz="2500" b="1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6. Евангельское служение библейских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   учителей </a:t>
            </a:r>
          </a:p>
          <a:p>
            <a:pPr>
              <a:defRPr/>
            </a:pPr>
            <a:endParaRPr lang="ru-RU" sz="2500" b="1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7. Проведение общиной миссионерских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   собраний (1-я суббота месяца)</a:t>
            </a:r>
          </a:p>
          <a:p>
            <a:pPr>
              <a:defRPr/>
            </a:pPr>
            <a:endParaRPr lang="ru-RU" sz="2500" b="1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8. Проведение членских собраний </a:t>
            </a:r>
          </a:p>
          <a:p>
            <a:pPr>
              <a:defRPr/>
            </a:pPr>
            <a:endParaRPr lang="ru-RU" sz="2500" b="1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95288" y="260350"/>
            <a:ext cx="8748712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Проект вовлечения членов церкви 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в преподавание библейских уроков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9. Проведение общиной различных 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   евангельских акций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10. Вовлечение большего числа 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членов церкви в личное свидетельство </a:t>
            </a:r>
          </a:p>
          <a:p>
            <a:pPr>
              <a:defRPr/>
            </a:pPr>
            <a:endParaRPr lang="ru-RU" sz="2500" b="1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11. Увеличение группы библейских 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      учителей</a:t>
            </a:r>
          </a:p>
          <a:p>
            <a:pPr>
              <a:defRPr/>
            </a:pP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     </a:t>
            </a: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12. Поддержка этого проекта на всех </a:t>
            </a:r>
          </a:p>
          <a:p>
            <a:pPr>
              <a:defRPr/>
            </a:pPr>
            <a:r>
              <a:rPr lang="ru-RU" sz="2500" b="1" dirty="0">
                <a:solidFill>
                  <a:srgbClr val="7030A0"/>
                </a:solidFill>
                <a:latin typeface="Arial Black" pitchFamily="34" charset="0"/>
              </a:rPr>
              <a:t>             уровнях церковной организации ЕАД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042988" y="620713"/>
            <a:ext cx="81010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rgbClr val="00823B"/>
                </a:solidFill>
                <a:latin typeface="Arial Black" pitchFamily="34" charset="0"/>
              </a:rPr>
              <a:t>Цель </a:t>
            </a:r>
            <a:r>
              <a:rPr lang="ru-RU" sz="2600" b="1">
                <a:solidFill>
                  <a:srgbClr val="7030A0"/>
                </a:solidFill>
                <a:latin typeface="Arial Black" pitchFamily="34" charset="0"/>
              </a:rPr>
              <a:t>проекта</a:t>
            </a:r>
            <a:r>
              <a:rPr lang="ru-RU" sz="2600" b="1">
                <a:solidFill>
                  <a:srgbClr val="00823B"/>
                </a:solidFill>
                <a:latin typeface="Arial Black" pitchFamily="34" charset="0"/>
              </a:rPr>
              <a:t> </a:t>
            </a:r>
            <a:r>
              <a:rPr lang="ru-RU" sz="2600" b="1">
                <a:solidFill>
                  <a:srgbClr val="7030A0"/>
                </a:solidFill>
                <a:latin typeface="Arial Black" pitchFamily="34" charset="0"/>
              </a:rPr>
              <a:t>– </a:t>
            </a:r>
            <a:r>
              <a:rPr lang="ru-RU" sz="2600" b="1">
                <a:solidFill>
                  <a:srgbClr val="00823B"/>
                </a:solidFill>
                <a:latin typeface="Arial Black" pitchFamily="34" charset="0"/>
              </a:rPr>
              <a:t>иметь в каждой общине группу библейских учителей </a:t>
            </a:r>
            <a:r>
              <a:rPr lang="ru-RU" sz="2600" b="1">
                <a:solidFill>
                  <a:srgbClr val="7030A0"/>
                </a:solidFill>
                <a:latin typeface="Arial Black" pitchFamily="34" charset="0"/>
              </a:rPr>
              <a:t>ведущих людей к Богу через различные уроки.</a:t>
            </a:r>
          </a:p>
          <a:p>
            <a:endParaRPr lang="ru-RU" sz="2600" b="1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600" b="1">
                <a:solidFill>
                  <a:srgbClr val="7030A0"/>
                </a:solidFill>
                <a:latin typeface="Arial Black" pitchFamily="34" charset="0"/>
              </a:rPr>
              <a:t>Все миссионерские ресурсы церкви… сфокусированы на </a:t>
            </a:r>
            <a:r>
              <a:rPr lang="ru-RU" sz="2600" b="1">
                <a:solidFill>
                  <a:srgbClr val="00823B"/>
                </a:solidFill>
                <a:latin typeface="Arial Black" pitchFamily="34" charset="0"/>
              </a:rPr>
              <a:t>главную цель:  </a:t>
            </a:r>
          </a:p>
          <a:p>
            <a:r>
              <a:rPr lang="ru-RU" sz="2600" b="1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600" b="1">
                <a:solidFill>
                  <a:srgbClr val="00823B"/>
                </a:solidFill>
                <a:latin typeface="Arial Black" pitchFamily="34" charset="0"/>
              </a:rPr>
              <a:t>- подружиться с человеком,</a:t>
            </a:r>
          </a:p>
          <a:p>
            <a:r>
              <a:rPr lang="ru-RU" sz="2600" b="1">
                <a:solidFill>
                  <a:srgbClr val="00823B"/>
                </a:solidFill>
                <a:latin typeface="Arial Black" pitchFamily="34" charset="0"/>
              </a:rPr>
              <a:t> - предложить ему библейские уроки,</a:t>
            </a:r>
          </a:p>
          <a:p>
            <a:r>
              <a:rPr lang="ru-RU" sz="2600" b="1">
                <a:solidFill>
                  <a:srgbClr val="00823B"/>
                </a:solidFill>
                <a:latin typeface="Arial Black" pitchFamily="34" charset="0"/>
              </a:rPr>
              <a:t> - привести его к познанию Христа.</a:t>
            </a:r>
          </a:p>
          <a:p>
            <a:endParaRPr lang="ru-RU" sz="2600" b="1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600" b="1">
                <a:solidFill>
                  <a:srgbClr val="C00000"/>
                </a:solidFill>
                <a:latin typeface="Arial Black" pitchFamily="34" charset="0"/>
              </a:rPr>
              <a:t>И руководители Церкви призваны </a:t>
            </a:r>
          </a:p>
          <a:p>
            <a:pPr algn="ctr"/>
            <a:r>
              <a:rPr lang="ru-RU" sz="2600" b="1">
                <a:solidFill>
                  <a:srgbClr val="C00000"/>
                </a:solidFill>
                <a:latin typeface="Arial Black" pitchFamily="34" charset="0"/>
              </a:rPr>
              <a:t>быть в авангарде этого служения!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113" y="549275"/>
            <a:ext cx="5834062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СЛУЖЕНИЕ ОБЩИНЫ НАПРАВЛЕННОЙ НА ПРЕПОДАВАНИЕ БИБЛЕЙСКИХ УРОКОВ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50825" y="3789363"/>
            <a:ext cx="8713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Arial Black" pitchFamily="34" charset="0"/>
              </a:rPr>
              <a:t>ЧТО ДЛЯ ЭТОГО НАДО СДЕЛАТЬ?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0" y="476250"/>
            <a:ext cx="83883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Пастор организует группу  библейских учителей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   Кто эти люди?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1-й библейский учитель – пастор,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члены совета церкви, пресвитеры,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учителя СШ, литературные евангелисты,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медики – миссионеры, …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Их объединяет одна характеристика –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они горят евангельским служением!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088" y="476250"/>
            <a:ext cx="8316912" cy="5202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2. Пастор обучает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библейских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учителей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Теория: 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как находить людей,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как  проводить с ними библейские уроки,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как  приводить  их к решению.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  Практика в церкви: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инсценировка,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тренировка  по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двое.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  Практика вне церкви: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пастор обучает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каждого учителя практическому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служению. Учителя объединяются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по двое и начинают трудиться.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988" y="476250"/>
            <a:ext cx="8101012" cy="720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3. Разработка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стратегии служения преподавания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библейских уроков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Пастор вместе с учителями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разрабатывают стратегию служения.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Стратегия  должна достигать: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подростков и молодёжь церкви;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оставивших церковь;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гостей и посетителей церкви (не АСД);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родственников членов церкви;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новых людей, найденных в ходе посещения из дома в дом.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23850" y="333375"/>
            <a:ext cx="8820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 Black" pitchFamily="34" charset="0"/>
              </a:rPr>
              <a:t>ПРИМЕР ХРИСТА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971550" y="1268413"/>
            <a:ext cx="76327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Матф. 28:18-20 </a:t>
            </a:r>
          </a:p>
          <a:p>
            <a:pPr algn="ctr"/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Стратегия Христа - ученичество </a:t>
            </a:r>
          </a:p>
          <a:p>
            <a:pPr algn="ctr"/>
            <a:endParaRPr lang="ru-RU" sz="240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Христос делал учеников и  отправлял их на труд</a:t>
            </a:r>
          </a:p>
          <a:p>
            <a:endParaRPr lang="ru-RU" sz="240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Никодим                        - Иоан.3:1-10.</a:t>
            </a: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Иосиф из Аримафеи   - Иоан.19:38-39. </a:t>
            </a: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Женщина – самарянка - Иоан.4:39.</a:t>
            </a: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Исцелённый Христом  - Марк. 5:19-20.</a:t>
            </a: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12 учеников                   - Матф.10 глава.</a:t>
            </a: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70 учеников                   - Лук.10:1. </a:t>
            </a: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Апостол Павел               - Деян.9: 1-28.</a:t>
            </a:r>
          </a:p>
          <a:p>
            <a:pPr algn="ctr"/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088" y="333375"/>
            <a:ext cx="8316912" cy="667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4. Пастор представляет стратегию евангельской работы общине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На членском собрании пастор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представляет  общине  стратегию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евангельского  служения.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Община объединяется в группы для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обсуждения стратегия  и внесения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предложений.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Стратегия утверждается общим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голосованием членов церкви. </a:t>
            </a:r>
            <a:endParaRPr lang="ru-RU" sz="2800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50" y="476250"/>
            <a:ext cx="817245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5. Объединение членов церкви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в посте и молитве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Для поддержки и осуществления этого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проекта пастор  призывает общину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объединиться  в посте и молитве,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предлагая конкретные даты и время.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Община молится об этом проекте: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на молитвенных собраниях церкви;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в классах субботней школы;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в малых группах;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в молитвенной цепочке, вовлекая как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можно больше членов церкви.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5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013" y="260350"/>
            <a:ext cx="8027987" cy="661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6. Евангельское служение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библейских учителей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В течение недели группа учителей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работает с людьми по урокам. Каждый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учитель преподаёт 1-2 человекам.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В ходе занятий устанавливаются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дружеские отношения, люди приводятся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к решению, приглашаются в малую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группу, в пасторский класс, ко крещению.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Анализ совершаемой работы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Под руководством  пастора ежемесячно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проводится анализ совершаемой работы.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260350"/>
            <a:ext cx="8243887" cy="6894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7. Проведение миссионерских собраний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общины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(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каждую 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1-ю субботу 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</a:rPr>
              <a:t>месяца) </a:t>
            </a:r>
            <a:endParaRPr lang="ru-RU" sz="26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На </a:t>
            </a: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этих собраниях: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звучат опыты пастора и членов церкви;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свидетельства библейских учителей;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проводятся семинары;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звучат вопросы и ответы;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презентуются новые материалы для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евангельской работы;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представляется  отчёт о евангельской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деятельности общины;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совершается крещение.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088" y="549275"/>
            <a:ext cx="8316912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8. Проведение собраний </a:t>
            </a: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членов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церкви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Ежеквартально проводятся собрания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членов церкви.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На этих собраниях: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проводится корректировка евангельской стратегии церкви;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- решаются вопросы: организационные,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финансовые, обеспечение материалами,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и другие.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260350"/>
            <a:ext cx="8675687" cy="606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9. Проведение общиной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евангельских акций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Ежеквартально община принимает участие в различных евангельских акциях.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Цель акций -  предложить людям изучение библейских уроков.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Все миссионерские ресурсы общины задействуются в евангельском служении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и имеют главную цель - подружиться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с человеком, предложить ему библейские уроки, привести его к познанию Христа.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404813"/>
            <a:ext cx="8532812" cy="652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10. Вовлечение большего числа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членов церкви в свидетельство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Результатом систематической, постоянной и непрерывной евангельской работы общины станет вовлечение большего числа членов церкви в свидетельство.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И этому будут содействовать многие факторы перечисленные выше.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188913"/>
            <a:ext cx="8604250" cy="7508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11. Увеличение группы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библейских учителей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Вовлечение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большего числа членов церкви в свидетельство откроет новые возможности для проекта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благовестие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через преподавание библейских уроков.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Пастор призван постоянно работать над тем, чтобы увеличить группу б/учителей, привлекая новых людей к этому служению.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В этом заключается его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главная цель,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и миссия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этого проекта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–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вовлечь в преподавание библейских уроков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как можно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больше членов церкви.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4813"/>
            <a:ext cx="8496300" cy="6154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12. Поддержка проекта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на 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всех уровнях организации Церкви ЕАД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Для развития этого проекта, на постоянной и долгосрочной основе необходима поддержка руководителей </a:t>
            </a:r>
            <a:endParaRPr lang="ru-RU" sz="25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на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всех уровнях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организации Церкви ЕАД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Этот проект должен быть интегрирован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в структуру Церкви ЕАД и должен пронизывать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и охватывать все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уровни церковной организации.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188913"/>
            <a:ext cx="8604250" cy="664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ИМЕЮЩИЕСЯ РЕСУРСЫ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Для организации евангельского служения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общины по преподаванию библейских      уроков имеются следующие ресурсы: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1. Методические материалы для обучения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    (книги, учебные пособия).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2. Программа, обучающая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     евангельскому служению (УВЕС).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  3. Различные библейские уроки.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8820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 Black" pitchFamily="34" charset="0"/>
              </a:rPr>
              <a:t>ЛИЧНОЕ СЛУЖЕНИЕ ХРИСТА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971550" y="981075"/>
            <a:ext cx="7632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   </a:t>
            </a:r>
          </a:p>
        </p:txBody>
      </p:sp>
      <p:pic>
        <p:nvPicPr>
          <p:cNvPr id="4100" name="Picture 4" descr="0506052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981075"/>
            <a:ext cx="2689225" cy="2160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1" name="Picture 4" descr="I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2376488" cy="2087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2" name="Picture 4" descr="0814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84538"/>
            <a:ext cx="25923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08041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300663"/>
            <a:ext cx="2376487" cy="1557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4" name="Рисунок 4" descr="d181d0b0d0bcd0b0d180d18fd0bdd0bad0b0-1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981075"/>
            <a:ext cx="2520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C:\Users\vkotov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908050"/>
            <a:ext cx="194468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3213100"/>
            <a:ext cx="24479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11188" y="549275"/>
            <a:ext cx="8532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  <a:latin typeface="Arial Black" pitchFamily="34" charset="0"/>
              </a:rPr>
              <a:t>МЕТОДИЧЕСКИЕ МАТЕРИАЛЫ ДЛЯ ОБУЧЕНИЯ </a:t>
            </a:r>
          </a:p>
          <a:p>
            <a:pPr algn="ctr"/>
            <a:r>
              <a:rPr lang="ru-RU" sz="2400">
                <a:solidFill>
                  <a:srgbClr val="C00000"/>
                </a:solidFill>
                <a:latin typeface="Arial Black" pitchFamily="34" charset="0"/>
              </a:rPr>
              <a:t>         ЕВАНГЕЛЬСКОМУ СЛУЖЕНИЮ</a:t>
            </a:r>
            <a:endParaRPr lang="ru-RU" sz="280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6387" name="Picture 2" descr="C:\Users\vkotov\Desktop\СЛАЙД С КНИГ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86550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260350"/>
            <a:ext cx="8532812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ПРОГРАММА, ОБУЧАЮЩАЯ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ЕВАНГЕЛЬСКОМУ СЛУЖЕНИЮ (УВЕС)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17411" name="Picture 4" descr="C:\Users\vkotov\Desktop\2. Гостеприим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852738"/>
            <a:ext cx="17287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vkotov\Desktop\1. Молит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341438"/>
            <a:ext cx="17287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vkotov\Desktop\3. Свидетельство личного обращ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412875"/>
            <a:ext cx="1511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Users\vkotov\Desktop\Gif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196975"/>
            <a:ext cx="1873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9" descr="C:\Users\vkotov\Desktop\9. Методы Христа в благовести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852738"/>
            <a:ext cx="17287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C:\Users\vkotov\Desktop\7. Библиотека как метод благовест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4365625"/>
            <a:ext cx="12969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 descr="C:\Users\vkotov\Desktop\5. Простые методы благовест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4365625"/>
            <a:ext cx="15113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 descr="C:\Users\vkotov\Desktop\978766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9700" y="4508500"/>
            <a:ext cx="15128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" descr="C:\Users\vkotov\Desktop\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2852738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6" descr="C:\Users\vkotov\Desktop\4. Дела любви и милосердия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9925" y="1196975"/>
            <a:ext cx="16970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" descr="C:\Users\vkotov\Desktop\11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4292600"/>
            <a:ext cx="18399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C:\Documents and Settings\EAD Guest\Рабочий стол\3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9925" y="2852738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260350"/>
            <a:ext cx="85328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БИБЛЕЙСКИЕ УРОКИ, ИМЕЮЩИЕСЯ В ЕАД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18435" name="Picture 2" descr="C:\Users\vkotov\Desktop\уроки-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90600"/>
            <a:ext cx="8604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260350"/>
            <a:ext cx="8532812" cy="729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АДМИНИСТРАТИВНАЯ ПОДДЕРЖКА 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 Ответственность униона: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1.Общая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административная задача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организация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преподавания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библейских  уроков, должна пронизывать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все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уровни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Церкви.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Регулярное осуществление конкретных ожиданий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от конференций/миссий: 1,2,3,4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5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…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3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 в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каждом унионе проект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свои формы,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но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административный ресурс не будет задействован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работы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будет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4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Уделять внимание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осуществлению проекта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на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Полугодичном и Годичном совещаниях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5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Секретарь униона работает с секретарём конференции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по предложенной форме отчёта.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260350"/>
            <a:ext cx="8675687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АДМИНИСТРАТИВНАЯ ПОДДЕРЖКА ПРОЕКТА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Ответственность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конференции/миссии: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Конференция заказывает ресурсы, имеющиеся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ЕАД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и унионе: материалы, приглашает преподавателей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2.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Осуществляет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регулярный мониторинг и  отчётность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ежемесячно на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постоянной основе.  Секретарь к/м.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регулярно работает с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пастором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пасторскому отчёту.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Задача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администрации объединения – мотивировать,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стимулировать пастора.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Пастор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отчитывается перед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президентом: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-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количестве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людей с кем занимается пастор;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количестве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библейских учителей в общине;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количестве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преподаваемых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уроков.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В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 проекта вышестоящая организация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должна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заинтересована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системном подходе: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обеспечении общин всеми необходимыми материалами;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-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обучении пасторов и библейских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учителей: обучающие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программы и мероприятия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450" y="692150"/>
            <a:ext cx="7777163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Для организации общин и групп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Церкви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Евро-Азиатского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дивизиона на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евангельское служение методом преподавания библейских уроков есть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видение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материалы;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ресурсы.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Остаётся одно: делать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, делать,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делать!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Для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Церкви ЕАД нет другого пути 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для роста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и осуществлении Миссии.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</a:t>
            </a: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836613"/>
            <a:ext cx="8459787" cy="631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У МЕНЯ ЕСТЬ МЕЧТА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</a:t>
            </a:r>
            <a:r>
              <a:rPr lang="ru-RU" sz="2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Каждый пастор ЕАД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–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миссионер -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практик, постоянно обучающий членов церкви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благовестию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Каждый член церкви ЕАД –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миссионер.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Каждая община и группа ЕАД: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–</a:t>
            </a:r>
            <a:r>
              <a:rPr lang="ru-RU" sz="2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центр обучения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христианских работников и миссионеров различных направлений личного евангельского служения.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-</a:t>
            </a:r>
            <a:r>
              <a:rPr lang="ru-RU" sz="2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центр влияния,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влекущий к себе людей, независимо от возраста, вероисповедания, национальности.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22531" name="Picture 3" descr="C:\Users\vkotov\Desktop\wnQUgpAA1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0"/>
            <a:ext cx="111601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vkotov\Desktop\imgpreview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1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50" y="1052513"/>
            <a:ext cx="8172450" cy="566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У МЕНЯ ЕСТЬ МЕЧТА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     </a:t>
            </a:r>
            <a:r>
              <a:rPr lang="ru-RU" sz="26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Церковь ЕАД -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единый слаженный организм, в котором каждая его система, каждый орган, каждая клеточка, функционируют лишь с одной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целью: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- спасать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погибающих;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-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делать их учениками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Христа;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- готовить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к служению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другим;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+mn-cs"/>
              </a:rPr>
              <a:t>    - и осуществлять Миссию!  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23555" name="Picture 2" descr="C:\Documents and Settings\Света\Мои документы\Мои рисунки\медицина\ЗОЖ\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0350"/>
            <a:ext cx="14398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8820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 Black" pitchFamily="34" charset="0"/>
              </a:rPr>
              <a:t>ПРИМЕР АПОСТОЛОВ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971550" y="1484313"/>
            <a:ext cx="79216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ЛИЧНОЕ СВИДЕТЕЛЬСТВО АПОСТОЛОВ  </a:t>
            </a:r>
          </a:p>
          <a:p>
            <a:endParaRPr lang="ru-RU" sz="240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Филипп и ефиоплянин - Деян. 8:26-40. </a:t>
            </a: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Пётр и Корнилий           - Деян. 10:26-48. </a:t>
            </a:r>
          </a:p>
          <a:p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Павел и проконсул       - Деян. 13:6-12. Павел и охранник         - Деян. 13:6-12.</a:t>
            </a:r>
          </a:p>
          <a:p>
            <a:endParaRPr lang="ru-RU" sz="240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400">
                <a:solidFill>
                  <a:srgbClr val="7030A0"/>
                </a:solidFill>
                <a:latin typeface="Arial Black" pitchFamily="34" charset="0"/>
              </a:rPr>
              <a:t>Павел – величайший евангелист, индивидуально работал с людьми, ведя их ко Христу (Деян. 20:20). </a:t>
            </a:r>
          </a:p>
          <a:p>
            <a:pPr algn="ctr"/>
            <a:endParaRPr lang="ru-RU" sz="240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23850" y="476250"/>
            <a:ext cx="86407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600" b="1">
                <a:solidFill>
                  <a:srgbClr val="7030A0"/>
                </a:solidFill>
                <a:latin typeface="Arial Black" pitchFamily="34" charset="0"/>
              </a:rPr>
              <a:t>ИСТОРИЧЕСКОЕ ОБОСНОВАНИЕ </a:t>
            </a:r>
          </a:p>
          <a:p>
            <a:pPr algn="ctr"/>
            <a:r>
              <a:rPr lang="ru-RU" sz="4600" b="1">
                <a:solidFill>
                  <a:srgbClr val="7030A0"/>
                </a:solidFill>
                <a:latin typeface="Arial Black" pitchFamily="34" charset="0"/>
              </a:rPr>
              <a:t>ЛИЧНОГО </a:t>
            </a:r>
          </a:p>
          <a:p>
            <a:pPr algn="ctr"/>
            <a:r>
              <a:rPr lang="ru-RU" sz="4600" b="1">
                <a:solidFill>
                  <a:srgbClr val="7030A0"/>
                </a:solidFill>
                <a:latin typeface="Arial Black" pitchFamily="34" charset="0"/>
              </a:rPr>
              <a:t>СВИДЕТЕЛЬСТВА</a:t>
            </a:r>
          </a:p>
        </p:txBody>
      </p:sp>
      <p:pic>
        <p:nvPicPr>
          <p:cNvPr id="6147" name="Picture 3" descr="C:\Users\vkotov\Desktop\imgpreview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644900"/>
            <a:ext cx="266541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539750" y="476250"/>
            <a:ext cx="8604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Arial Black" pitchFamily="34" charset="0"/>
              </a:rPr>
              <a:t>   РАННЕХРИСТИАНСКАЯ ЦЕРКОВЬ </a:t>
            </a:r>
          </a:p>
          <a:p>
            <a:pPr algn="ctr"/>
            <a:endParaRPr lang="ru-RU" sz="3200" b="1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Христианство проникло </a:t>
            </a:r>
          </a:p>
          <a:p>
            <a:pPr algn="ctr"/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в мир 5 основными путями:</a:t>
            </a:r>
          </a:p>
          <a:p>
            <a:pPr algn="ctr"/>
            <a:endParaRPr lang="ru-RU" sz="3200" b="1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       </a:t>
            </a:r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- работа проповедников;</a:t>
            </a:r>
          </a:p>
          <a:p>
            <a:r>
              <a:rPr lang="ru-RU" sz="2800" b="1">
                <a:solidFill>
                  <a:srgbClr val="C00000"/>
                </a:solidFill>
                <a:latin typeface="Arial Black" pitchFamily="34" charset="0"/>
              </a:rPr>
              <a:t>        - личное свидетельство верующих;</a:t>
            </a:r>
          </a:p>
          <a:p>
            <a:r>
              <a:rPr lang="ru-RU" sz="2800" b="1">
                <a:solidFill>
                  <a:srgbClr val="002060"/>
                </a:solidFill>
                <a:latin typeface="Arial Black" pitchFamily="34" charset="0"/>
              </a:rPr>
              <a:t>        </a:t>
            </a:r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- дела праведности и милосердия;</a:t>
            </a:r>
          </a:p>
          <a:p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        - вера, проявленная в гонениях</a:t>
            </a:r>
          </a:p>
          <a:p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          и смерти;</a:t>
            </a:r>
          </a:p>
          <a:p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        - интеллектуальные размышления </a:t>
            </a:r>
          </a:p>
          <a:p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          и споры ранних апологетов. </a:t>
            </a:r>
          </a:p>
          <a:p>
            <a:pPr algn="ctr"/>
            <a:endParaRPr lang="ru-RU" sz="4000" b="1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8064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 Black" pitchFamily="34" charset="0"/>
              </a:rPr>
              <a:t>ПРОТЕСТАНТЫ</a:t>
            </a:r>
          </a:p>
          <a:p>
            <a:pPr algn="ctr"/>
            <a:endParaRPr lang="ru-RU" sz="2400" b="1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400" b="1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latin typeface="Arial Black" pitchFamily="34" charset="0"/>
              </a:rPr>
              <a:t>           </a:t>
            </a:r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Кельтские монахи (ранние века)</a:t>
            </a:r>
          </a:p>
          <a:p>
            <a:pPr algn="ctr"/>
            <a:endParaRPr lang="ru-RU" sz="2800" b="1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Вальденцы (средние века)</a:t>
            </a:r>
          </a:p>
          <a:p>
            <a:pPr algn="ctr"/>
            <a:endParaRPr lang="ru-RU" sz="2800" b="1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Моравские братья (18 век)</a:t>
            </a:r>
          </a:p>
          <a:p>
            <a:pPr algn="ctr"/>
            <a:endParaRPr lang="ru-RU" sz="2800" b="1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800" b="1">
                <a:solidFill>
                  <a:srgbClr val="7030A0"/>
                </a:solidFill>
                <a:latin typeface="Arial Black" pitchFamily="34" charset="0"/>
              </a:rPr>
              <a:t>       Пионеры адвентизма (19 век)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611188" y="260350"/>
            <a:ext cx="853281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Arial Black" pitchFamily="34" charset="0"/>
              </a:rPr>
              <a:t>Э. Уайт уделяла много внимания личному евангельскому служению</a:t>
            </a:r>
          </a:p>
          <a:p>
            <a:pPr algn="ctr"/>
            <a:endParaRPr lang="ru-RU" sz="4000" b="1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b="1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9219" name="Picture 3" descr="Ellen White Portrait Painti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273526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067175" y="1773238"/>
            <a:ext cx="48974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«О, если бы мы могли видеть нужды городов так, как их видит Бог! Бог заинтересован в живущих там людях. </a:t>
            </a:r>
            <a:r>
              <a:rPr lang="ru-RU" sz="2800">
                <a:solidFill>
                  <a:srgbClr val="C00000"/>
                </a:solidFill>
                <a:latin typeface="Arial Black" pitchFamily="34" charset="0"/>
              </a:rPr>
              <a:t>Идите к ним, учите их так, как учил Христос, </a:t>
            </a:r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откройте им истину. </a:t>
            </a:r>
          </a:p>
          <a:p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Они примут ее».</a:t>
            </a:r>
          </a:p>
          <a:p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endParaRPr lang="ru-RU" sz="2800">
              <a:solidFill>
                <a:prstClr val="black"/>
              </a:solidFill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4067175" y="5691188"/>
            <a:ext cx="507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</a:rPr>
              <a:t>(Свидетельства для Церкви т. 9, с. 98-99).</a:t>
            </a:r>
            <a:r>
              <a:rPr lang="ru-RU">
                <a:solidFill>
                  <a:srgbClr val="7030A0"/>
                </a:solidFill>
                <a:latin typeface="Arial Black" pitchFamily="34" charset="0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187450" y="908050"/>
            <a:ext cx="7777163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В такое время, каким является наше, </a:t>
            </a:r>
            <a:r>
              <a:rPr lang="ru-RU" sz="2800">
                <a:solidFill>
                  <a:srgbClr val="C00000"/>
                </a:solidFill>
                <a:latin typeface="Arial Black" pitchFamily="34" charset="0"/>
              </a:rPr>
              <a:t>каждая рука должна трудиться</a:t>
            </a:r>
            <a:r>
              <a:rPr lang="ru-RU" sz="2800">
                <a:solidFill>
                  <a:srgbClr val="002060"/>
                </a:solidFill>
                <a:latin typeface="Arial Black" pitchFamily="34" charset="0"/>
              </a:rPr>
              <a:t>. </a:t>
            </a:r>
          </a:p>
          <a:p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Господь грядет; конец близок и быстро поспешает!  Давайте же выполнять свою часть в деле предостережения этих людей, погибающих не спасенными и </a:t>
            </a:r>
          </a:p>
          <a:p>
            <a:r>
              <a:rPr lang="ru-RU" sz="2800">
                <a:solidFill>
                  <a:srgbClr val="7030A0"/>
                </a:solidFill>
                <a:latin typeface="Arial Black" pitchFamily="34" charset="0"/>
              </a:rPr>
              <a:t>не предупрежденными» </a:t>
            </a:r>
          </a:p>
          <a:p>
            <a:r>
              <a:rPr lang="ru-RU" sz="2400">
                <a:solidFill>
                  <a:srgbClr val="7030A0"/>
                </a:solidFill>
              </a:rPr>
              <a:t>                  (Свидетельства для Церкви т. 9, с. 98-99)</a:t>
            </a:r>
            <a:r>
              <a:rPr lang="ru-RU" sz="2000">
                <a:solidFill>
                  <a:srgbClr val="7030A0"/>
                </a:solidFill>
              </a:rPr>
              <a:t>.</a:t>
            </a:r>
            <a:r>
              <a:rPr lang="ru-RU" sz="200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600">
                <a:solidFill>
                  <a:srgbClr val="7030A0"/>
                </a:solidFill>
                <a:latin typeface="Arial Black" pitchFamily="34" charset="0"/>
              </a:rPr>
              <a:t>                             </a:t>
            </a:r>
          </a:p>
          <a:p>
            <a:endParaRPr lang="ru-RU" sz="2400" b="1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1768</Words>
  <Application>Microsoft Office PowerPoint</Application>
  <PresentationFormat>Экран (4:3)</PresentationFormat>
  <Paragraphs>378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37</vt:i4>
      </vt:variant>
    </vt:vector>
  </HeadingPairs>
  <TitlesOfParts>
    <vt:vector size="56" baseType="lpstr">
      <vt:lpstr>Arial</vt:lpstr>
      <vt:lpstr>Calibri</vt:lpstr>
      <vt:lpstr>Arial Black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И.В. Касап</dc:creator>
  <cp:lastModifiedBy>И.В. Касап</cp:lastModifiedBy>
  <cp:revision>86</cp:revision>
  <dcterms:created xsi:type="dcterms:W3CDTF">2014-02-17T07:18:36Z</dcterms:created>
  <dcterms:modified xsi:type="dcterms:W3CDTF">2014-05-19T11:42:38Z</dcterms:modified>
</cp:coreProperties>
</file>