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0" r:id="rId2"/>
    <p:sldId id="256" r:id="rId3"/>
    <p:sldId id="263" r:id="rId4"/>
    <p:sldId id="265" r:id="rId5"/>
    <p:sldId id="264" r:id="rId6"/>
    <p:sldId id="266" r:id="rId7"/>
    <p:sldId id="267" r:id="rId8"/>
    <p:sldId id="268" r:id="rId9"/>
    <p:sldId id="269" r:id="rId10"/>
    <p:sldId id="271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18871F59-0E2D-48D8-ADE7-2180BD2F3424}">
          <p14:sldIdLst>
            <p14:sldId id="270"/>
            <p14:sldId id="256"/>
            <p14:sldId id="263"/>
            <p14:sldId id="265"/>
            <p14:sldId id="264"/>
            <p14:sldId id="266"/>
            <p14:sldId id="267"/>
            <p14:sldId id="268"/>
            <p14:sldId id="269"/>
            <p14:sldId id="271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13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DC2429DD-D49A-462C-A737-AA4C3B927C1F}" type="datetimeFigureOut">
              <a:rPr lang="ru-RU" smtClean="0"/>
              <a:t>19.02.2013</a:t>
            </a:fld>
            <a:endParaRPr lang="ru-RU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3EB8AECD-C15E-41D4-884F-6F288C8D48C1}" type="slidenum">
              <a:rPr lang="ru-RU" smtClean="0"/>
              <a:t>‹#›</a:t>
            </a:fld>
            <a:endParaRPr lang="ru-RU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429DD-D49A-462C-A737-AA4C3B927C1F}" type="datetimeFigureOut">
              <a:rPr lang="ru-RU" smtClean="0"/>
              <a:t>19.02.2013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8AECD-C15E-41D4-884F-6F288C8D48C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429DD-D49A-462C-A737-AA4C3B927C1F}" type="datetimeFigureOut">
              <a:rPr lang="ru-RU" smtClean="0"/>
              <a:t>19.02.2013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8AECD-C15E-41D4-884F-6F288C8D48C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429DD-D49A-462C-A737-AA4C3B927C1F}" type="datetimeFigureOut">
              <a:rPr lang="ru-RU" smtClean="0"/>
              <a:t>19.02.2013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8AECD-C15E-41D4-884F-6F288C8D48C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429DD-D49A-462C-A737-AA4C3B927C1F}" type="datetimeFigureOut">
              <a:rPr lang="ru-RU" smtClean="0"/>
              <a:t>19.02.2013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8AECD-C15E-41D4-884F-6F288C8D48C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429DD-D49A-462C-A737-AA4C3B927C1F}" type="datetimeFigureOut">
              <a:rPr lang="ru-RU" smtClean="0"/>
              <a:t>19.02.2013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8AECD-C15E-41D4-884F-6F288C8D48C1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429DD-D49A-462C-A737-AA4C3B927C1F}" type="datetimeFigureOut">
              <a:rPr lang="ru-RU" smtClean="0"/>
              <a:t>19.02.2013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8AECD-C15E-41D4-884F-6F288C8D48C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429DD-D49A-462C-A737-AA4C3B927C1F}" type="datetimeFigureOut">
              <a:rPr lang="ru-RU" smtClean="0"/>
              <a:t>19.02.2013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8AECD-C15E-41D4-884F-6F288C8D48C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429DD-D49A-462C-A737-AA4C3B927C1F}" type="datetimeFigureOut">
              <a:rPr lang="ru-RU" smtClean="0"/>
              <a:t>19.02.2013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8AECD-C15E-41D4-884F-6F288C8D48C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429DD-D49A-462C-A737-AA4C3B927C1F}" type="datetimeFigureOut">
              <a:rPr lang="ru-RU" smtClean="0"/>
              <a:t>19.02.2013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8AECD-C15E-41D4-884F-6F288C8D48C1}" type="slidenum">
              <a:rPr lang="ru-RU" smtClean="0"/>
              <a:t>‹#›</a:t>
            </a:fld>
            <a:endParaRPr lang="ru-RU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429DD-D49A-462C-A737-AA4C3B927C1F}" type="datetimeFigureOut">
              <a:rPr lang="ru-RU" smtClean="0"/>
              <a:t>19.02.2013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8AECD-C15E-41D4-884F-6F288C8D48C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DC2429DD-D49A-462C-A737-AA4C3B927C1F}" type="datetimeFigureOut">
              <a:rPr lang="ru-RU" smtClean="0"/>
              <a:t>19.02.2013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3EB8AECD-C15E-41D4-884F-6F288C8D48C1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Pictures\УВЕС-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2225"/>
            <a:ext cx="9144000" cy="6902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361372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Pictures\УВЕС-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2225"/>
            <a:ext cx="9144000" cy="6902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768042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ЕЛЕНА УАЙТ </a:t>
            </a:r>
            <a:br>
              <a:rPr lang="ru-RU" dirty="0" smtClean="0"/>
            </a:br>
            <a:r>
              <a:rPr lang="ru-RU" dirty="0" smtClean="0"/>
              <a:t>О МАЛЫХ ГРУППАХ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i="1" dirty="0" smtClean="0"/>
              <a:t>Что писала Елена Уайт о необходимости создания и работы малых групп?</a:t>
            </a:r>
            <a:endParaRPr lang="ru-RU" i="1" dirty="0"/>
          </a:p>
        </p:txBody>
      </p:sp>
      <p:pic>
        <p:nvPicPr>
          <p:cNvPr id="1029" name="Picture 5" descr="D:\Pictures\УВЕС-3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0"/>
            <a:ext cx="3528392" cy="2304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5960560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16016" y="692696"/>
            <a:ext cx="3300984" cy="792088"/>
          </a:xfrm>
        </p:spPr>
        <p:txBody>
          <a:bodyPr>
            <a:normAutofit fontScale="90000"/>
          </a:bodyPr>
          <a:lstStyle/>
          <a:p>
            <a:pPr algn="just"/>
            <a:r>
              <a:rPr lang="ru-RU" sz="2400" b="1" dirty="0" smtClean="0"/>
              <a:t>СВИДЕТЕЛЬСТВА ДЛЯ ЦЕРКВИ</a:t>
            </a:r>
            <a:r>
              <a:rPr lang="ru-RU" sz="2400" dirty="0" smtClean="0"/>
              <a:t>, т. 7, с. 21</a:t>
            </a:r>
            <a:endParaRPr lang="ru-RU" sz="2400" dirty="0"/>
          </a:p>
        </p:txBody>
      </p:sp>
      <p:pic>
        <p:nvPicPr>
          <p:cNvPr id="5" name="Рисунок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12" r="8012"/>
          <a:stretch>
            <a:fillRect/>
          </a:stretch>
        </p:blipFill>
        <p:spPr/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734630" y="1700808"/>
            <a:ext cx="3300573" cy="4248472"/>
          </a:xfrm>
        </p:spPr>
        <p:txBody>
          <a:bodyPr>
            <a:noAutofit/>
          </a:bodyPr>
          <a:lstStyle/>
          <a:p>
            <a:r>
              <a:rPr lang="ru-RU" sz="1700" i="1" dirty="0" smtClean="0"/>
              <a:t>«Почему </a:t>
            </a:r>
            <a:r>
              <a:rPr lang="ru-RU" sz="1700" i="1" dirty="0"/>
              <a:t>верующие не испытывают более глубокой и искренней тревоги за тех, кто не знает Христа? Почему они не собираются по двое или по трое и не умоляют Бога о спасении одного конкретного человека, а затем о спасении еще кого-то? В наших церквах надо создавать специальные группы служения. Пусть разные люди объединят свои усилия и станут ловцами </a:t>
            </a:r>
            <a:r>
              <a:rPr lang="ru-RU" sz="1700" i="1" dirty="0" smtClean="0"/>
              <a:t>человеков»</a:t>
            </a:r>
            <a:endParaRPr lang="ru-RU" sz="1700" i="1" dirty="0"/>
          </a:p>
        </p:txBody>
      </p:sp>
      <p:pic>
        <p:nvPicPr>
          <p:cNvPr id="6" name="Picture 3" descr="D:\Pictures\УВЕС-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9" y="0"/>
            <a:ext cx="3528391" cy="648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1330906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16016" y="692696"/>
            <a:ext cx="3300984" cy="792088"/>
          </a:xfrm>
        </p:spPr>
        <p:txBody>
          <a:bodyPr>
            <a:normAutofit fontScale="90000"/>
          </a:bodyPr>
          <a:lstStyle/>
          <a:p>
            <a:pPr algn="just"/>
            <a:r>
              <a:rPr lang="ru-RU" sz="2400" b="1" dirty="0" smtClean="0"/>
              <a:t>СВИДЕТЕЛЬСТВА ДЛЯ ЦЕРКВИ</a:t>
            </a:r>
            <a:r>
              <a:rPr lang="ru-RU" sz="2400" dirty="0" smtClean="0"/>
              <a:t>, т. 7, с. 21-22</a:t>
            </a:r>
            <a:endParaRPr lang="ru-RU" sz="2400" dirty="0"/>
          </a:p>
        </p:txBody>
      </p:sp>
      <p:pic>
        <p:nvPicPr>
          <p:cNvPr id="5" name="Рисунок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12" r="8012"/>
          <a:stretch>
            <a:fillRect/>
          </a:stretch>
        </p:blipFill>
        <p:spPr/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734630" y="1484784"/>
            <a:ext cx="3300573" cy="4464496"/>
          </a:xfrm>
        </p:spPr>
        <p:txBody>
          <a:bodyPr>
            <a:noAutofit/>
          </a:bodyPr>
          <a:lstStyle/>
          <a:p>
            <a:r>
              <a:rPr lang="ru-RU" sz="1700" i="1" dirty="0" smtClean="0"/>
              <a:t>«Тот, Кто никогда не ошибается, показал мне, что создание небольших групп является основой и залогом успешного труда членов нашей Церкви для Христа. Если в церкви много людей, пусть они разделятся на небольшие группы и трудятся не только для собратьев, но и для неверующих. Если в каком-то городе есть только двое или трое человек, знающих истину, им надо стать такой рабочей группой»</a:t>
            </a:r>
            <a:endParaRPr lang="ru-RU" sz="1700" i="1" dirty="0"/>
          </a:p>
        </p:txBody>
      </p:sp>
      <p:pic>
        <p:nvPicPr>
          <p:cNvPr id="6" name="Picture 3" descr="D:\Pictures\УВЕС-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9" y="0"/>
            <a:ext cx="3528391" cy="648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1727094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16016" y="692696"/>
            <a:ext cx="3300984" cy="792088"/>
          </a:xfrm>
        </p:spPr>
        <p:txBody>
          <a:bodyPr>
            <a:normAutofit fontScale="90000"/>
          </a:bodyPr>
          <a:lstStyle/>
          <a:p>
            <a:pPr algn="just"/>
            <a:r>
              <a:rPr lang="ru-RU" sz="2400" b="1" dirty="0" smtClean="0"/>
              <a:t>СВИДЕТЕЛЬСТВА ДЛЯ ЦЕРКВИ</a:t>
            </a:r>
            <a:r>
              <a:rPr lang="ru-RU" sz="2400" dirty="0" smtClean="0"/>
              <a:t>, т. 7, с. 195</a:t>
            </a:r>
            <a:endParaRPr lang="ru-RU" sz="240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734630" y="1844824"/>
            <a:ext cx="3300573" cy="4104456"/>
          </a:xfrm>
        </p:spPr>
        <p:txBody>
          <a:bodyPr>
            <a:noAutofit/>
          </a:bodyPr>
          <a:lstStyle/>
          <a:p>
            <a:r>
              <a:rPr lang="ru-RU" sz="1800" i="1" dirty="0" smtClean="0"/>
              <a:t>«</a:t>
            </a:r>
            <a:r>
              <a:rPr lang="ru-RU" sz="1800" i="1" dirty="0"/>
              <a:t>Вечером, в полдень или рано утром людям надо собираться небольшими группами и изучать Библию. Пусть у них будет молитвенный час, в течение которого они укреплялись бы, просвещались и освящались Святым </a:t>
            </a:r>
            <a:r>
              <a:rPr lang="ru-RU" sz="1800" i="1" dirty="0" smtClean="0"/>
              <a:t>Духом»</a:t>
            </a:r>
            <a:endParaRPr lang="ru-RU" sz="1800" i="1" dirty="0"/>
          </a:p>
        </p:txBody>
      </p:sp>
      <p:pic>
        <p:nvPicPr>
          <p:cNvPr id="6" name="Picture 3" descr="D:\Pictures\УВЕС-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9" y="0"/>
            <a:ext cx="3528391" cy="648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Рисунок 6"/>
          <p:cNvPicPr>
            <a:picLocks noGrp="1" noChangeAspect="1"/>
          </p:cNvPicPr>
          <p:nvPr>
            <p:ph type="pic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12" r="8012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08127286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16016" y="692696"/>
            <a:ext cx="3300984" cy="792088"/>
          </a:xfrm>
        </p:spPr>
        <p:txBody>
          <a:bodyPr>
            <a:normAutofit fontScale="90000"/>
          </a:bodyPr>
          <a:lstStyle/>
          <a:p>
            <a:pPr algn="just"/>
            <a:r>
              <a:rPr lang="ru-RU" sz="2400" b="1" dirty="0" smtClean="0"/>
              <a:t>РЕВЬЮ ЭНД ГЕРАЛЬД</a:t>
            </a:r>
            <a:r>
              <a:rPr lang="ru-RU" sz="2400" dirty="0" smtClean="0"/>
              <a:t>, </a:t>
            </a:r>
            <a:r>
              <a:rPr lang="ru-RU" sz="2400" dirty="0"/>
              <a:t>29 сентября 1891 </a:t>
            </a:r>
            <a:r>
              <a:rPr lang="ru-RU" sz="2400" dirty="0" smtClean="0"/>
              <a:t>год</a:t>
            </a:r>
            <a:endParaRPr lang="ru-RU" sz="240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734630" y="1844824"/>
            <a:ext cx="3300573" cy="4104456"/>
          </a:xfrm>
        </p:spPr>
        <p:txBody>
          <a:bodyPr>
            <a:noAutofit/>
          </a:bodyPr>
          <a:lstStyle/>
          <a:p>
            <a:r>
              <a:rPr lang="ru-RU" sz="1800" i="1" dirty="0" smtClean="0"/>
              <a:t>«</a:t>
            </a:r>
            <a:r>
              <a:rPr lang="ru-RU" sz="1800" i="1" dirty="0"/>
              <a:t>Пусть в каждой общине будут хорошо организованные группы работников, чтобы трудиться поблизости</a:t>
            </a:r>
            <a:r>
              <a:rPr lang="ru-RU" sz="1800" i="1" dirty="0" smtClean="0"/>
              <a:t>»</a:t>
            </a:r>
            <a:endParaRPr lang="ru-RU" sz="1800" i="1" dirty="0"/>
          </a:p>
        </p:txBody>
      </p:sp>
      <p:pic>
        <p:nvPicPr>
          <p:cNvPr id="1027" name="Picture 3" descr="D:\Pictures\УВЕС-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9" y="0"/>
            <a:ext cx="3528391" cy="648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Рисунок 7"/>
          <p:cNvPicPr>
            <a:picLocks noGrp="1" noChangeAspect="1"/>
          </p:cNvPicPr>
          <p:nvPr>
            <p:ph type="pic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12" r="8012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36227439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16016" y="692696"/>
            <a:ext cx="3300984" cy="792088"/>
          </a:xfrm>
        </p:spPr>
        <p:txBody>
          <a:bodyPr>
            <a:normAutofit fontScale="90000"/>
          </a:bodyPr>
          <a:lstStyle/>
          <a:p>
            <a:pPr algn="just"/>
            <a:r>
              <a:rPr lang="ru-RU" sz="2400" b="1" dirty="0" smtClean="0"/>
              <a:t>ЗНАМЕНИЯ ВРЕМЕНИ</a:t>
            </a:r>
            <a:r>
              <a:rPr lang="ru-RU" sz="2400" dirty="0" smtClean="0"/>
              <a:t>, </a:t>
            </a:r>
            <a:r>
              <a:rPr lang="ru-RU" sz="2400" dirty="0"/>
              <a:t>29 мая 1893 </a:t>
            </a:r>
            <a:r>
              <a:rPr lang="ru-RU" sz="2400" dirty="0" smtClean="0"/>
              <a:t>год</a:t>
            </a:r>
            <a:endParaRPr lang="ru-RU" sz="240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734630" y="1772816"/>
            <a:ext cx="3300573" cy="4176464"/>
          </a:xfrm>
        </p:spPr>
        <p:txBody>
          <a:bodyPr>
            <a:noAutofit/>
          </a:bodyPr>
          <a:lstStyle/>
          <a:p>
            <a:r>
              <a:rPr lang="ru-RU" sz="1800" i="1" dirty="0" smtClean="0"/>
              <a:t>«Юноши </a:t>
            </a:r>
            <a:r>
              <a:rPr lang="ru-RU" sz="1800" i="1" dirty="0"/>
              <a:t>и девушки! Не можете ли вы объединиться в группы и как воины Христа добровольно включиться в работу, вкладывая весь ваш такт, умение и способности в служение Господу, чтобы спасти погибающие души? Пусть в каждой общине будут созданы группы для совершения этого </a:t>
            </a:r>
            <a:r>
              <a:rPr lang="ru-RU" sz="1800" i="1" dirty="0" smtClean="0"/>
              <a:t>труда»</a:t>
            </a:r>
            <a:endParaRPr lang="ru-RU" sz="1800" i="1" dirty="0"/>
          </a:p>
        </p:txBody>
      </p:sp>
      <p:pic>
        <p:nvPicPr>
          <p:cNvPr id="6" name="Рисунок 5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12" r="8012"/>
          <a:stretch>
            <a:fillRect/>
          </a:stretch>
        </p:blipFill>
        <p:spPr/>
      </p:pic>
      <p:pic>
        <p:nvPicPr>
          <p:cNvPr id="5" name="Picture 3" descr="D:\Pictures\УВЕС-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9" y="0"/>
            <a:ext cx="3528391" cy="648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4003132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16016" y="692696"/>
            <a:ext cx="3300984" cy="792088"/>
          </a:xfrm>
        </p:spPr>
        <p:txBody>
          <a:bodyPr>
            <a:normAutofit fontScale="90000"/>
          </a:bodyPr>
          <a:lstStyle/>
          <a:p>
            <a:r>
              <a:rPr lang="ru-RU" sz="2400" b="1" dirty="0" smtClean="0"/>
              <a:t>ПИСЬМО </a:t>
            </a:r>
            <a:r>
              <a:rPr lang="ru-RU" sz="2400" b="1" dirty="0"/>
              <a:t>2</a:t>
            </a:r>
            <a:r>
              <a:rPr lang="ru-RU" sz="2400" dirty="0"/>
              <a:t>, 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3 </a:t>
            </a:r>
            <a:r>
              <a:rPr lang="ru-RU" sz="2400" dirty="0"/>
              <a:t>января 1900 </a:t>
            </a:r>
            <a:r>
              <a:rPr lang="ru-RU" sz="2400" dirty="0" smtClean="0"/>
              <a:t>год</a:t>
            </a:r>
            <a:endParaRPr lang="ru-RU" sz="240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734630" y="1844824"/>
            <a:ext cx="3300573" cy="4104456"/>
          </a:xfrm>
        </p:spPr>
        <p:txBody>
          <a:bodyPr>
            <a:noAutofit/>
          </a:bodyPr>
          <a:lstStyle/>
          <a:p>
            <a:r>
              <a:rPr lang="ru-RU" sz="1800" i="1" dirty="0" smtClean="0"/>
              <a:t>«</a:t>
            </a:r>
            <a:r>
              <a:rPr lang="ru-RU" sz="1800" i="1" dirty="0"/>
              <a:t>Пусть малые группы встречаются вместе, чтобы изучать Священное Писание. Вы ничего от этого не потеряете, а приобретете много. На ваших встречах будут присутствовать Божьи ангелы, и, вкушая Хлеб Жизни, вы обретете духовную силу, будто питались листьями с дерева </a:t>
            </a:r>
            <a:r>
              <a:rPr lang="ru-RU" sz="1800" i="1" dirty="0" smtClean="0"/>
              <a:t>жизни»</a:t>
            </a:r>
            <a:endParaRPr lang="ru-RU" sz="1800" i="1" dirty="0"/>
          </a:p>
        </p:txBody>
      </p:sp>
      <p:pic>
        <p:nvPicPr>
          <p:cNvPr id="6" name="Рисунок 5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12" r="8012"/>
          <a:stretch>
            <a:fillRect/>
          </a:stretch>
        </p:blipFill>
        <p:spPr/>
      </p:pic>
      <p:pic>
        <p:nvPicPr>
          <p:cNvPr id="5" name="Picture 3" descr="D:\Pictures\УВЕС-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9" y="0"/>
            <a:ext cx="3528391" cy="648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0822393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16016" y="692696"/>
            <a:ext cx="3300984" cy="792088"/>
          </a:xfrm>
        </p:spPr>
        <p:txBody>
          <a:bodyPr>
            <a:normAutofit fontScale="90000"/>
          </a:bodyPr>
          <a:lstStyle/>
          <a:p>
            <a:r>
              <a:rPr lang="ru-RU" sz="2400" b="1" dirty="0" smtClean="0"/>
              <a:t>РУКОПИСИ</a:t>
            </a:r>
            <a:r>
              <a:rPr lang="ru-RU" sz="2400" dirty="0" smtClean="0"/>
              <a:t>, </a:t>
            </a:r>
            <a:br>
              <a:rPr lang="ru-RU" sz="2400" dirty="0" smtClean="0"/>
            </a:br>
            <a:r>
              <a:rPr lang="ru-RU" sz="2400" dirty="0" smtClean="0"/>
              <a:t>т</a:t>
            </a:r>
            <a:r>
              <a:rPr lang="ru-RU" sz="2400" dirty="0"/>
              <a:t>. 15, c. </a:t>
            </a:r>
            <a:r>
              <a:rPr lang="ru-RU" sz="2400" dirty="0" smtClean="0"/>
              <a:t>153</a:t>
            </a:r>
            <a:endParaRPr lang="ru-RU" sz="240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734630" y="1844824"/>
            <a:ext cx="3300573" cy="4104456"/>
          </a:xfrm>
        </p:spPr>
        <p:txBody>
          <a:bodyPr>
            <a:noAutofit/>
          </a:bodyPr>
          <a:lstStyle/>
          <a:p>
            <a:r>
              <a:rPr lang="ru-RU" sz="1800" i="1" dirty="0" smtClean="0"/>
              <a:t>«</a:t>
            </a:r>
            <a:r>
              <a:rPr lang="ru-RU" sz="1800" i="1" dirty="0"/>
              <a:t>Пусть прославление Бога будет на ваших устах, когда вы встречаетесь в малых группах для поклонения Богу. Пусть никто не преобладает в слове. Пусть служение ведут несколько </a:t>
            </a:r>
            <a:r>
              <a:rPr lang="ru-RU" sz="1800" i="1" dirty="0" smtClean="0"/>
              <a:t>человек»</a:t>
            </a:r>
            <a:endParaRPr lang="ru-RU" sz="1800" i="1" dirty="0"/>
          </a:p>
        </p:txBody>
      </p:sp>
      <p:pic>
        <p:nvPicPr>
          <p:cNvPr id="5" name="Picture 3" descr="D:\Pictures\УВЕС-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9" y="0"/>
            <a:ext cx="3528391" cy="648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Рисунок 8"/>
          <p:cNvPicPr>
            <a:picLocks noGrp="1" noChangeAspect="1"/>
          </p:cNvPicPr>
          <p:nvPr>
            <p:ph type="pic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12" r="8012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26263145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стин">
  <a:themeElements>
    <a:clrScheme name="Остин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Остин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Остин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209</TotalTime>
  <Words>227</Words>
  <Application>Microsoft Office PowerPoint</Application>
  <PresentationFormat>Экран (4:3)</PresentationFormat>
  <Paragraphs>16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Остин</vt:lpstr>
      <vt:lpstr>Презентация PowerPoint</vt:lpstr>
      <vt:lpstr>ЕЛЕНА УАЙТ  О МАЛЫХ ГРУППАХ</vt:lpstr>
      <vt:lpstr>СВИДЕТЕЛЬСТВА ДЛЯ ЦЕРКВИ, т. 7, с. 21</vt:lpstr>
      <vt:lpstr>СВИДЕТЕЛЬСТВА ДЛЯ ЦЕРКВИ, т. 7, с. 21-22</vt:lpstr>
      <vt:lpstr>СВИДЕТЕЛЬСТВА ДЛЯ ЦЕРКВИ, т. 7, с. 195</vt:lpstr>
      <vt:lpstr>РЕВЬЮ ЭНД ГЕРАЛЬД, 29 сентября 1891 год</vt:lpstr>
      <vt:lpstr>ЗНАМЕНИЯ ВРЕМЕНИ, 29 мая 1893 год</vt:lpstr>
      <vt:lpstr>ПИСЬМО 2,  3 января 1900 год</vt:lpstr>
      <vt:lpstr>РУКОПИСИ,  т. 15, c. 153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Е. Уайт о малых группах</dc:title>
  <dc:creator>Синицын А.В. (ВВО)</dc:creator>
  <dcterms:created xsi:type="dcterms:W3CDTF">2013-02-14T04:52:20Z</dcterms:created>
  <dcterms:modified xsi:type="dcterms:W3CDTF">2013-02-19T12:56:18Z</dcterms:modified>
</cp:coreProperties>
</file>