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1" r:id="rId2"/>
    <p:sldId id="312" r:id="rId3"/>
    <p:sldId id="313" r:id="rId4"/>
    <p:sldId id="328" r:id="rId5"/>
    <p:sldId id="315" r:id="rId6"/>
    <p:sldId id="265" r:id="rId7"/>
    <p:sldId id="300" r:id="rId8"/>
    <p:sldId id="305" r:id="rId9"/>
    <p:sldId id="270" r:id="rId10"/>
    <p:sldId id="306" r:id="rId11"/>
    <p:sldId id="271" r:id="rId12"/>
    <p:sldId id="274" r:id="rId13"/>
    <p:sldId id="308" r:id="rId14"/>
    <p:sldId id="325" r:id="rId15"/>
    <p:sldId id="277" r:id="rId16"/>
    <p:sldId id="329" r:id="rId17"/>
    <p:sldId id="278" r:id="rId18"/>
    <p:sldId id="279" r:id="rId19"/>
    <p:sldId id="317" r:id="rId20"/>
    <p:sldId id="280" r:id="rId21"/>
    <p:sldId id="318" r:id="rId22"/>
    <p:sldId id="319" r:id="rId23"/>
    <p:sldId id="282" r:id="rId24"/>
    <p:sldId id="284" r:id="rId25"/>
    <p:sldId id="326" r:id="rId26"/>
    <p:sldId id="287" r:id="rId27"/>
    <p:sldId id="289" r:id="rId28"/>
    <p:sldId id="331" r:id="rId29"/>
    <p:sldId id="330" r:id="rId30"/>
    <p:sldId id="290" r:id="rId31"/>
    <p:sldId id="321" r:id="rId32"/>
    <p:sldId id="291" r:id="rId33"/>
    <p:sldId id="295" r:id="rId34"/>
    <p:sldId id="322" r:id="rId35"/>
    <p:sldId id="292" r:id="rId36"/>
    <p:sldId id="324" r:id="rId37"/>
    <p:sldId id="297" r:id="rId38"/>
    <p:sldId id="298" r:id="rId39"/>
    <p:sldId id="310" r:id="rId40"/>
    <p:sldId id="32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F7FCDC"/>
    <a:srgbClr val="FBEAC1"/>
    <a:srgbClr val="B7CDBA"/>
    <a:srgbClr val="ACC4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D32D-CD3E-4526-BE7F-90DEC8D054A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65C16-BC80-491C-99FB-8C71194EE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Нам надо принимать свет и благословения, чтобы иметь возможность что-то отдавать.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Мужчины и женщины, общающиеся с Богом, те, внутри которых пребывает Христос, делают саму атмосферу святой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, потому, что сотрудничают со святыми ангелами. В наше время требуется именно такое свидетельство.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 Нам нужна сила Божья, сближающая нас с Христом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(СЦ, т. 6, с. 52).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Ничто так не требуется в работе, как практические результаты общения с Богом. Своей повседневной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жизнью нам следует показывать, что только в Боге мы имеем мир и покой.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Его мир, пребывающий в сердце, просияет во всем облике человека и придаст голосу убедительную силу.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 с Богом наделит нравственным величием характер и весь образ действий.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Люди будут узнавать, что мы были с Иисусом, как узнавали первых учеников (СЦ, т.6, с. 47).</a:t>
            </a: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Мы должны показать людям, что мы рассчитываем, что они обрадуют сердце Христа, используя все Его дары во славу Его имени (СЦ, т.6, с. 65).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хотим привести людей к познанию того, чем является для них Христос и какие обязанности они призваны принять в Нем. Как Его представители и свидетели мы сами нуждаемся в том, чтобы прийти к полному пониманию спасительных истин, приобретаемому на личном опыте (СЦ, т.6, с. 59).</a:t>
            </a: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Мы должны доносить истину до отдельных людей и до общества в целом, выдвигая все бесконечно важные доводы, чтобы приблизить людей ко Спасителю, вознесенному на жестокий крест. Бог хочет, чтобы каждый человек стремился к вечной жизни (СЦ, т.6, с. 65).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 выделяйте те стороны вести, которые осуждают привычки и обычаи мирских людей, пока им не представится возможность узнать, что мы верим во Христа, в Его Божественность и Его предвечное бытие.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Пусть люди сосредоточат свое внимание на свидетельстве Искупителя мира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58).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Защищая истину, даже к самым злейшим противникам нужно обращаться с уважением и почтением. Некоторые из них не отзовутся на наши усилия, но тогда они пренебрегут евангельским приглашением. Другие — даже те, о которых мы думали, что они перешли предел Божьей милости, — будут приобретены для Христа. Завершающим делом в борьбе может быть просвещение тех, кто не отверг свет и доказательство, но пребывал в кромешной тьме и по неведению работал против истины. Поэтому с каждым обходитесь как с искренним человеком.  Не говорите слов и не совершайте дел, которые могут кого-либо утвердить в неверии (СЦ, т.6, с. 122).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Бог желает, чтобы в словах, которые мы говорим людям, и в наших молитвах мы представляли безошибочное свидетельство того, что мы живем духовной жизнью. Мы бесчестим Бога недостатком веры, поэтому и не можем наделять жизнью других, неся живое возвышающее свидетельство. Мы не в состоянии давать то, чего мы не имеем (СЦ, т.6, с. 63).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Часто слова, хорошо подобранные и выученные, оказывают слабое влияние. Но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правдивые, искренние слова детей Божьих, сказанные в естественной простоте, открывают двери сердец,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которые долгое время были закрыты (СЦ, т.6, с. 115).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Влияние вашего учения было бы вдесятеро больше, если бы вы внимательно относились к своим словам. Слова, которые должны быть запахом живительным на жизнь, могут стать вследствие того духа, в котором они произносятся, запахом смертоносным на смерть.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И помните, что если своим духом или своими словами вы закрываете дверь даже для одной души, эта душа встретит вас на суде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(СЦ, т.6, с. 122).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Если вы таким образом будете совершать работу для Господа, Дух Божий станет вашим помощником.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Святой Дух даст верное применение слову, сказанному с любовью.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Истина обязательно обретет животворную силу, если ее провозглашают под влиянием благодати Христовой (СЦ, т.6, с.400).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Нам надо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стараться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всюду находить возможности,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бодрствовать в молитве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и быть всегда готовыми дать отчет в нашем уповании с кротостью и благоговением.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Дабы не произвести неблагоприятного впечатления на тех, ради кого умер Христос,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нам следует постоянно возносить наши сердца к Богу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и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при первой же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благоприятной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возможности суметь сказать соответствующее слово в нужное время. 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Если кто-то спотыкается под давлением искушения, с ним нужно обращаться осторожно и мудро, ибо от этого зависят его вечные интересы, а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слова и поступки тех, кто для такого человека трудится, могут быть запахом живительным на жизнь или смертоносным на смерть.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Люди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уже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имеют  познание некоторых истин, к каким-то они проявляют интерес и хотят знать о них больше. Откройте им важность этих истин и укажите их связь с теми, которые они не понимают.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Так вы пробудите желание иметь больший свет. Это — верное преподавание слова истины (2 Тим. 2:15) (СЦ, т.6, с. 55).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Вам следует вести себя кротко по отношению к тем, кто находится в заблуждении, ведь недавно разве не были вы сами слепы в своих грехах? И, принимая во внимание терпение, проявляемое к вам Христом, разве вам не следует самим быть нежными и терпеливыми к ближним? Бог многократно увещевает нас проявлять великую доброту к тем, кто противится нам, чтобы наше влияние на людей не было пагубным и уводящим от Бога (СЦ, т.6, с. 121).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Божий план состоит в том, чтобы в первую очередь затронуть сердце человеческое.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истину,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позволяйте Его силе осуществить работу преобразования и насадить Его принципы.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ссылайтесь на доводы противников, но говорите одну лишь истину.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Истина может задеть за живое.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Ясно раскрывайте Слово во всем его величии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400).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Вам следует представлять истину во всей ее простоте.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Приводите людей к живым водам. Говорите им слова, которые более всего имеют отношение к их настоящему и вечному благу. Изучайте Писания внимательно и глубоко. Где бы вы ни проповедовали истину, знайте, что вы не напрасно тратите свое время и время своих слушателей.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о тех вещах, которые являются жизненно важными, освещайте те вопросы, которые будут наставлять, принося свет с каждым словом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(СЦ, т.6, с. 58).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Вам следует вести себя кротко по отношению к тем, кто находится в заблуждении, ведь недавно разве не были вы сами слепы в своих грехах? И, принимая во внимание терпение, проявляемое к вам Христом, разве вам не следует самим быть нежными и терпеливыми к ближним? Бог многократно увещевает нас проявлять великую доброту к тем, кто противится нам, чтобы наше влияние на людей не было пагубным и уводящим от Бога (СЦ, т.6, с. 121).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Божий план состоит в том, чтобы в первую очередь затронуть сердце человеческое.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истину,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позволяйте Его силе осуществить работу преобразования и насадить Его принципы.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ссылайтесь на доводы противников, но говорите одну лишь истину.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Истина может задеть за живое.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Ясно раскрывайте Слово во всем его величии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400).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Вам следует представлять истину во всей ее простоте.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Приводите людей к живым водам. Говорите им слова, которые более всего имеют отношение к их настоящему и вечному благу. Изучайте Писания внимательно и глубоко. Где бы вы ни проповедовали истину, знайте, что вы не напрасно тратите свое время и время своих слушателей.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о тех вещах, которые являются жизненно важными, освещайте те вопросы, которые будут наставлять, принося свет с каждым словом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(СЦ, т.6, с. 58).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Церковь нуждается в том, чтобы ее члены, имеющие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постоянное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общение с Богом, переживали новый духовный опыт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. Сухие, банальные свидетельства и молитвы, в которых отсутствует сила Христова, не помогут людям. Если бы все, называющие себя детьми Божьими, исполнились верой, светом и жизнью, то какое чудесное свидетельство было бы дано людям, приходящим услышать слова истины! И сколько душ было бы приобретено для Христа! (СЦ, т. 6, с. 64).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Те, кто учит слову, сами должны жить в ежечасном контакте, в осознанном, живом общении с Богом. Принципы истины, праведности и милосердия должны пребывать внутри них. Им необходимо черпать из Источника всякой мудрости моральную и умственную силу. Их сердца должны жить глубокими внушениями Духа Божьего (СЦ, т.6, с. 48).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Источник всякой силы безграничен, и если в своей великой нужде вы стремитесь к тому, чтобы Дух Святой работал над вашей душой, если вы скрываете себя в Боге, то будьте уверены — перед людьми вы пойдете деятельными и жизнерадостными. Много молясь и взирая на Иисуса, вы перестанете возносить свое «я» (СЦ, т.6, с. 48).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Наша жизнь должна быть сокрыта со Христом в Боге. Нам необходимо лично знать Христа. Только тогда мы сможем верно представить Его миру. Пусть постоянно возносится молитва: «Господи, научи меня поступать так, как поступил бы Христос, будь Он на моем месте». Где бы мы ни находились, мы должны в добрых делах сиять своим светом для славы Божьей. Это великое и важное влияние нашей жизни (СЦ, т. 6, с. 121). 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Вам следует вести себя кротко по отношению к тем, кто находится в заблуждении, ведь недавно разве не были вы сами слепы в своих грехах? И, принимая во внимание терпение, проявляемое к вам Христом, разве вам не следует самим быть нежными и терпеливыми к ближним? Бог многократно увещевает нас проявлять великую доброту к тем, кто противится нам, чтобы наше влияние на людей не было пагубным и уводящим от Бога (СЦ, т.6, с. 121).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Божий план состоит в том, чтобы в первую очередь затронуть сердце человеческое.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истину,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позволяйте Его силе осуществить работу преобразования и насадить Его принципы.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ссылайтесь на доводы противников, но говорите одну лишь истину.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Истина может задеть за живое.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Ясно раскрывайте Слово во всем его величии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400).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Вам следует представлять истину во всей ее простоте.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Приводите людей к живым водам. Говорите им слова, которые более всего имеют отношение к их настоящему и вечному благу. Изучайте Писания внимательно и глубоко. Где бы вы ни проповедовали истину, знайте, что вы не напрасно тратите свое время и время своих слушателей.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Говорите о тех вещах, которые являются жизненно важными, освещайте те вопросы, которые будут наставлять, принося свет с каждым словом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(СЦ, т.6, с. 58).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Давайте же своей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жизнью покажем всё, что истина сделала для нас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(СЦ, т.6, с. 418).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Добрые дела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детей Божиих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оказывают большее влияние, чем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любые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слова.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Видя их добродетельную жизнь и бескорыстные поступки, люди начинают желать той же праведности, которая производит такие добрые плоды (СЦ, т.2, с. 443).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Простым людям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также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следует участвовать в духовном труде. Разделяя скорби своих ближних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так, как Спаситель разделял скорби людей,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они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по вере своей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увидят, что Христос трудится вместе с ними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(СЦ, т.7, с. 272).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Нам всем необходимо знать основные закономерности человеческой психологии, дабы разумно поступать с людьми различного душевного склада;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нужно использовать свои лучшие качества, чтобы помочь им правильно понять Слово Божье и начать настоящую христианскую жизнь. Нам следует читать Библию вместе с ними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и переводить их взоры с земного на вечное (СЦ, т.4, с. 69). 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Мои братья и сёстры,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будьте в своём служении ближе к людям. Поднимайте и ободряйте поникших и упавших духом.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Считайте бедствия скрытыми благословениями, а горести милостями.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Трудитесь таким образом, чтобы надежда заняла место отчаяния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272).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Работу убеждения необходимо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ежедневно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подкреплять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смиренной, искренней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молитвой и чтением Слова.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Хотя каждый из нас индивидуален, хотя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каждому из нас надо твердо отстаивать свои убеждения,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мы должны хранить их как Божью истину в силе, которую дает Бог. Если мы не будем делать этого, то не сможем их отстоять (СЦ, т.6, с. 401).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Нужно вместе с Богом вести гораздо более решительную борьбу за спасение душ.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Трудитесь бескорыстно, решительно, с неугасающим духом.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Побуждайте души входить на брачную вечерю Агнца.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Нужно больше молиться, верить, получать и больше трудиться вместе с Богом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(СЦ, т.6, с. 66).</a:t>
            </a: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ДОПОЛНЕНИЕ К ТЕМЕ: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Совершая служение Богу, необходимо проявлять воодушевление и решительность в деле приобретения душ. Помните, что есть люди, которые погибнут если, мы как Божьи посредники не будем работать с решимостью, дабы не позволить им ослабеть и лишиться мужества. Мы должны постоянно сознавать свою зависимость от престола благодати (СЦ, т.6, с. 418).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Бог призывает искренних, смиренных работников, которые принесли бы истину высшим сословиям. Отнюдь не случайным, неожиданным прикосновением богатые, любящие мир и поклоняющиеся ему люди могут быть привлечены ко Христу.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Решительные личные усилия должны быть приложены людьми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, исполненными духом миссионерства,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которые не ослабеют и не разочаруются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(СЦ, т.6, с. 80).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преподносите Писаний так, чтобы возвысить свое «я» и пробудить тщеславие в себе как открывающем Слово (СЦ, т.6, с. 59).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вы трудитесь для Бога, взирая только на Его славу, ваша работа будет нести на себе Божественную печать. Так вы сможете осуществлять цели Божьи (СЦ, т.9, с. 150).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Мы должны претворять в жизнь Евангелие во всех его аспектах, чтобы его материальные и духовные благословения распространялись повсюду вокруг нас (СЦ, т.7, с. 189).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Сделав всё, что в ваших силах, уповайте на Господа, возвещайте о Его верности, и Он исполнит Своё слово. Уповайте и ждите не с тревогой и недовольством, но с непоколебимой верой и доверием (СЦ, т.7, с. 245).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Бог не примет даже самого возвышенного служения, если работники Христовы прежде не освятят себя полной самоотдачей Ему и Его любви (СЦ, т. 2, с. 673).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Небесные существа сотрудничают с людьми и запечатлевают истину в сердце. Пребывая во Христе, мы можем оказывать влияние на ближних, но это происходит исключительно благодаря присутствию Того, Кто говорит: «И се, Я с вами во все дни до скончания века»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Мф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28:20) (СЦ, т. 6, с. 399).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Людям надлежит сотрудничать с Ним для спасения своих душ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затем прилагать упорные, настойчивые усилия, чтобы спасти ближних, стоящих на краю гибели (СЦ, т. 8, с. 178).</a:t>
            </a: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Вооружитесь смирением,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молитесь,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чтобы ангелы Божьи приблизились к вам и повлияли на умы, ибо не вы приводите в действие Святой Дух, но Святой Дух воздействует на вас. 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Святой Дух делает истину впечатляющей. Всегда несите людям истину, показывая ее применение на практике (СЦ, т.6, с. 57).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Христос доверил нам Свою работу, и мы должны бороться вместе с Богом, моля день и ночь о невидимой силе. Установление правильных отношений с Богом через Иисуса Христа поможет одержать победу (СЦ, т.6, с. 111).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Молитесь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с 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этими </a:t>
            </a:r>
            <a:r>
              <a:rPr lang="ru-RU" sz="1200" dirty="0" smtClean="0">
                <a:solidFill>
                  <a:srgbClr val="C00000"/>
                </a:solidFill>
                <a:latin typeface="Georgia" pitchFamily="18" charset="0"/>
              </a:rPr>
              <a:t>душами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, верой приводя их к подножию креста; старайтесь возвысить их сознание вместе с вашим и направить взор их веры туда, куда взираете вы, то есть на Иисуса, понесшего на Себе грех. Помогите грешникам взирать не на их жалкое греховное «я», но на Спасителя, и победа будет достигнута. Они сами увидят Агнца Божьего, Который берет на Себя грех мира. Они увидят Путь, Истину и Жизнь. 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Солнце правды озарит сердца яркими лучами, обильные потоки искупительной любви прольются на иссохшие, жаждущие души, и грешники будут спасены в Иисусе Христе (СЦ, т.6, с. 59).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                                         </a:t>
            </a:r>
            <a:r>
              <a:rPr lang="ru-RU" sz="12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</a:t>
            </a:r>
            <a:r>
              <a:rPr lang="ru-RU" sz="1200" dirty="0" smtClean="0">
                <a:latin typeface="Georgia" pitchFamily="18" charset="0"/>
              </a:rPr>
              <a:t> </a:t>
            </a: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К ТЕМЕ: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Молодые и заблуждающиеся имеют возможность делать добро ради душ. Если вы видите человека, чьи слова или положение свидетельствуют, что он разделен с Богом, не обвиняйте его. Не ваше дело обвинять, напротив, вы должны сблизиться с ним и помочь ему. Подумайте об унижении Христа, о Его кротости и смирении и трудитесь так, как трудился Он, с сердцем, исполненным освященной нежности (</a:t>
            </a:r>
            <a:r>
              <a:rPr lang="ru-RU" sz="1200" dirty="0" err="1" smtClean="0">
                <a:solidFill>
                  <a:srgbClr val="006600"/>
                </a:solidFill>
                <a:latin typeface="Georgia" pitchFamily="18" charset="0"/>
              </a:rPr>
              <a:t>Иер</a:t>
            </a:r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. 31:1—3) (СЦ, т.6, с. 125).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Не слушайте оправданий. Приобретайте их любовью и сердечностью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(СЦ, т.6, с.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280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Живите во свете любви Спасителя. Тогда ваше влияние станет благословением для мира (СЦ, т.7, с. 50).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Души жаждут живой воды. Не оставайтесь пустыми сосудами. Если вы откроете любовь Христа людям, то сможете привести алчущих и жаждущих к Иисусу, и Он даст им хлеб жизни и воду спасения (СЦ, т.6, с. 67).</a:t>
            </a: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 ПО ТЕМЕ: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Тому, кто рассчитывает просвещать обманутых людей, необходимо сблизиться с ними и трудиться для них с любовью. Он должен стать центром святого влияния (СЦ, т.6, с.122).</a:t>
            </a:r>
          </a:p>
          <a:p>
            <a:r>
              <a:rPr lang="ru-RU" sz="1200" dirty="0" smtClean="0">
                <a:solidFill>
                  <a:srgbClr val="006600"/>
                </a:solidFill>
                <a:latin typeface="Georgia" pitchFamily="18" charset="0"/>
              </a:rPr>
              <a:t>Но когда истина в ее практическом применении будет донесена до людей из любви к ним, тогда души убедятся, так как Святой Дух Божий повлияет на их сердца (СЦ, т.6, с.57).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Любовь – это активный принцип; она постоянно думает и заботится о благополучии окружающих и тем самым удерживает нас от необдуманных поступков, которые могут помешать нам добиться главной цели, то есть завоевать души для Христа (СЦ, т.5, с. 124).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МАТЕРИАЛ: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Нам следует действовать решительнее и серьезнее.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Упомяните о том, что все Слово Божье проникнуто духом настоятельного призыва ко всем людям прийти ко Христу, отвергнуть вкусы и желания, растлевающие душу. Всеми силами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должны побуждать их смотреть на Иисуса и принимать Его </a:t>
            </a:r>
            <a:r>
              <a:rPr lang="ru-RU" sz="1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самоотреченную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жертвенную жизнь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(СЦ, т.6, с. 65).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Учите, что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«тем, которые приняли Его, верующим во имя Его, дал (Он) власть быть чадами Божиими» (Ин. 1:12). Говорите об этом снова и снова.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можем стать сынами Божьими, членами царственной семьи, детьми Небесного Царя.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Да будет известно, что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все, принявшие Иисуса Христа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 твердо сохранившие до конца свое упование, 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сделаются наследниками Божьими и сонаследниками Христа </a:t>
            </a:r>
            <a:r>
              <a:rPr lang="ru-RU" sz="1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 Петр. 1:4, 5) (СЦ, т.6, с. 60).</a:t>
            </a: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65C16-BC80-491C-99FB-8C71194EE1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vkotov\Desktop\УВЕС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МОЛИТЕСЬ О ЛЮДЯХ И С НИМИ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71604" y="1500174"/>
            <a:ext cx="7429552" cy="4857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Надежно опекайте заинтересованных, пока они не утвердятся в вере.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Молитесь с ними и за них</a:t>
            </a:r>
            <a:r>
              <a:rPr lang="ru-RU" sz="1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65).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должна сопровождаться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глубоким смирением,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постом и молитвой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т.5, с. 134). </a:t>
            </a:r>
          </a:p>
          <a:p>
            <a:endParaRPr lang="ru-RU" sz="1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Мы можем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молиться с ними,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когда это уместно, показывать им, что они смогут достичь высоких целей, а затем осторожно раскрывать им священные истины для наших последних дней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т.4, с. 73).</a:t>
            </a: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МОЛИТЕСЬ О ЛЮДЯХ И С НИМИ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71604" y="1357298"/>
            <a:ext cx="7572396" cy="5000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006600"/>
                </a:solidFill>
                <a:latin typeface="Georgia" pitchFamily="18" charset="0"/>
              </a:rPr>
              <a:t>                                </a:t>
            </a:r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Настойчиво просите Господа о душах, ради которых вы трудитесь;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представьте их церкви как людей, нуждающихся в ее молитвах. </a:t>
            </a: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Выбирайте одну душу за другой, ежедневно ища руководства Божьего,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 излагая перед Ним в искренней молитве и работая с Божественной мудростью.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Когда вы будете делать это, Бог даст вам Духа Святого, чтобы убеждать и обращать людей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81). 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ЛЮБОВЬ К БОГУ И ЛЮДЯМ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428728" y="1357298"/>
            <a:ext cx="7715272" cy="51628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Говорите с грешниками, имея в сердце </a:t>
            </a:r>
            <a:r>
              <a:rPr lang="ru-RU" sz="12800" b="1" dirty="0" err="1" smtClean="0">
                <a:latin typeface="Arial" pitchFamily="34" charset="0"/>
                <a:cs typeface="Arial" pitchFamily="34" charset="0"/>
              </a:rPr>
              <a:t>преизобильную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, нежную, сострадательную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любовь Христа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67).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Для всех с кем вы соприкасаетесь,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трудитесь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бескорыстно,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любовью </a:t>
            </a: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 терпением. Не проявляйте нетерпимости. Не произносите ни одного недоброго слова.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Пусть любовь Христа живёт в ваших сердцах, а закон доброты – на уст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т.9, с. 41).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ЛЮБОВЬ К БОГУ И ЛЮДЯМ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142984"/>
            <a:ext cx="7643834" cy="5429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Любовь к Богу и к тем,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за кого умер Христос,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совершит работу,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которую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едва ли можем себе представить.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не лелеет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взращивает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подобную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любовь,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тот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никогда не станет успешным миссионером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 6, с. 84).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Трудитесь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терпеливо, мудро, осмотрительно,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завоевывая доступ к сердцам нежным служением любви.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Излагайте истину  таким образом, чтобы люди поняли  её во всей красоте и чтобы она оказывала такое влияние, которому невозможно воспротивиться. В результате стены предубеждения рухнут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т.7, с.11).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0"/>
            <a:ext cx="8027987" cy="1125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МОЛИТВЫ ЧЛЕНОВ ЦЕРКВИ  </a:t>
            </a:r>
            <a:endParaRPr lang="ru-RU" sz="2800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410" name="Picture 2" descr="C:\Documents and Settings\EAD Guest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80724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71604" y="1357298"/>
            <a:ext cx="7358114" cy="5214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Говорите о Христе распятом, говорите о Нем, молитесь о Нем, пойте о Нем, </a:t>
            </a:r>
          </a:p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и тем самым сокрушите и завоюете сердца. В этом сила и мудрость Божья, собирающая души для Христа. Формальные, общие фразы, изложение только спорных вопросов принесут мало пользы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67).</a:t>
            </a:r>
          </a:p>
          <a:p>
            <a:endParaRPr lang="ru-RU" sz="1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Любимой темой Христа был характер Отца и обильная любовь Бога.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Это знание о Боге Христос подарил людям, и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этот дар Спаситель вверил Своему народу, чтобы он передал его миру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55).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43042" y="1500174"/>
            <a:ext cx="7286676" cy="50720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Самое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первое и важное, что необходимо сделать, - это смягчить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подчинить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душу, проповедуя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нашего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Господа Иисуса Христа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как прощающего грех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Спасителя.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Указывайте людям на </a:t>
            </a:r>
            <a:r>
              <a:rPr lang="ru-RU" sz="12000" b="1" dirty="0" err="1" smtClean="0">
                <a:latin typeface="Arial" pitchFamily="34" charset="0"/>
                <a:cs typeface="Arial" pitchFamily="34" charset="0"/>
              </a:rPr>
              <a:t>Голгофский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 крест. Грех следует представлять как вину против Сына Божьего.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после этого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указывайте людям на Христа, говоря им, что бессмертие приобретается только через принятие Его как личного Спасителя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54).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357298"/>
            <a:ext cx="7643834" cy="5214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Всеми силами </a:t>
            </a: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должны побуждать их смотреть на Иисуса и принимать Его </a:t>
            </a:r>
            <a:r>
              <a:rPr lang="ru-RU" sz="9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самоотреченную</a:t>
            </a: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жертвенную жизнь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65).</a:t>
            </a:r>
          </a:p>
          <a:p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 великим практическим истинам,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ибо они должны быть запечатлены в душе.</a:t>
            </a:r>
            <a:r>
              <a:rPr lang="ru-RU" sz="9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 спасающей силе Иисуса,</a:t>
            </a:r>
            <a:r>
              <a:rPr lang="ru-RU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«в Котором мы имеем искупление </a:t>
            </a:r>
            <a:r>
              <a:rPr lang="ru-RU" sz="9600" b="1" dirty="0" err="1" smtClean="0">
                <a:latin typeface="Arial" pitchFamily="34" charset="0"/>
                <a:cs typeface="Arial" pitchFamily="34" charset="0"/>
              </a:rPr>
              <a:t>Кровию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Его и прощение грехов» </a:t>
            </a:r>
          </a:p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>(Кол. 1:14)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59).</a:t>
            </a:r>
          </a:p>
          <a:p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Учите, что 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«тем, которые приняли Его, верующим во имя Его, дал (Он) власть быть чадами Божиими» (Ин. 1:12). Говорите об этом снова и снова.</a:t>
            </a:r>
            <a:r>
              <a:rPr lang="ru-RU" sz="9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можем стать сынами Божьими, членами царственной семьи, детьми Небесного Царя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. (1 Петр. 1:4, 5)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60).</a:t>
            </a:r>
          </a:p>
          <a:p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9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47664" y="1357298"/>
            <a:ext cx="7453492" cy="51680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 их подчинять себя Богу,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верить и полагаться на обетования                                                                                                                 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65).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Поднимите знамя — заповеди Божьи и веру в Иисуса.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Сделайте их самой важной темой. И затем с помощью веских аргументов придайте этому вопросу еще большую силу.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Больше размышляйте об Откровении.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Читайте, объясняйте и внушайте Его учение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61).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428728" y="1357298"/>
            <a:ext cx="7715272" cy="51680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 стараемся повернуть людей от </a:t>
            </a:r>
            <a:r>
              <a:rPr lang="ru-RU" sz="12000" b="1" dirty="0" err="1" smtClean="0">
                <a:latin typeface="Arial" pitchFamily="34" charset="0"/>
                <a:cs typeface="Arial" pitchFamily="34" charset="0"/>
              </a:rPr>
              <a:t>самоугождения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 к истинному счастью, значит,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должны показать им, что имеем нечто лучшее,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чем то, к чему они стремятся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64).</a:t>
            </a: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Учитесь встречать людей там, где они есть.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Не касайтесь вопросов, которые могут вызвать спор. Пусть ваши поучения не смущают ум.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допускайте, чтобы людей беспокоили непонятные им вопросы, если они не имеют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 жизненно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важного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значения для спасения души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59). 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115616" y="836712"/>
            <a:ext cx="7742664" cy="55212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r>
              <a:rPr lang="ru-RU" sz="9800" dirty="0" smtClean="0">
                <a:solidFill>
                  <a:schemeClr val="bg1"/>
                </a:solidFill>
                <a:latin typeface="Georgia" pitchFamily="18" charset="0"/>
              </a:rPr>
              <a:t>Предмет:</a:t>
            </a:r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ВАЖНОСТЬ </a:t>
            </a: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ЕВАНГЕЛЬСКОГО</a:t>
            </a:r>
          </a:p>
          <a:p>
            <a:endParaRPr lang="ru-RU" sz="111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СЛУЖЕНИЯ</a:t>
            </a:r>
          </a:p>
          <a:p>
            <a:pPr algn="ctr"/>
            <a:endParaRPr lang="ru-RU" sz="11100" b="1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11100" b="1" dirty="0" smtClean="0">
                <a:latin typeface="Georgia" pitchFamily="18" charset="0"/>
              </a:rPr>
              <a:t>                            </a:t>
            </a:r>
            <a:r>
              <a:rPr lang="ru-RU" sz="9800" dirty="0" smtClean="0">
                <a:solidFill>
                  <a:schemeClr val="bg1"/>
                </a:solidFill>
                <a:latin typeface="Georgia" pitchFamily="18" charset="0"/>
              </a:rPr>
              <a:t>(часть первая)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pic>
        <p:nvPicPr>
          <p:cNvPr id="7" name="Picture 2" descr="C:\Users\vkotov\Desktop\3-й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268016" y="989112"/>
            <a:ext cx="7742664" cy="55212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Предмет:</a:t>
            </a:r>
            <a:r>
              <a:rPr lang="ru-RU" sz="11100" b="1" dirty="0" smtClean="0">
                <a:solidFill>
                  <a:schemeClr val="bg1"/>
                </a:solidFill>
                <a:latin typeface="Georgia" pitchFamily="18" charset="0"/>
              </a:rPr>
              <a:t>          </a:t>
            </a:r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ВАЖНОСТЬ </a:t>
            </a:r>
          </a:p>
          <a:p>
            <a:pPr algn="ctr"/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БЛАГОВЕСТИЯ</a:t>
            </a:r>
          </a:p>
          <a:p>
            <a:endParaRPr lang="ru-RU" sz="111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1100" dirty="0" smtClean="0">
                <a:solidFill>
                  <a:schemeClr val="bg1"/>
                </a:solidFill>
                <a:latin typeface="Georgia" pitchFamily="18" charset="0"/>
              </a:rPr>
              <a:t>                                </a:t>
            </a:r>
            <a:r>
              <a:rPr lang="ru-RU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(часть четвёртая)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85918" y="1500174"/>
            <a:ext cx="7072362" cy="4857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indent="252000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Мы не должны сейчас же пытаться грубо лишить людей того, что им дорого.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Открывайте людям красоту и высшую ценность истины. </a:t>
            </a:r>
          </a:p>
          <a:p>
            <a:pPr indent="252000"/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Помогите им увидеть Иисуса во всей привлекательности, и тогда они отвернутся абсолютно от всего, что отвращает от Христа.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Именно так обращался с людьми Спаситель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54).</a:t>
            </a:r>
          </a:p>
          <a:p>
            <a:pPr indent="252000"/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indent="252000"/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indent="252000"/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indent="252000"/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ЧЕМУ  И КАК УЧИТЬ?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14480" y="1571612"/>
            <a:ext cx="7143800" cy="50257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Господь хочет,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чтобы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Его народ использовал разные методы,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только не осуждение заблуждения, даже если осуждение это будет справедливым.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хочет, чтобы мы делали нечто большее,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чем опровергали обвинения наших врагов, ибо это оттолкнет их еще дальше от истины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Дело, которое Христос пришел совершить в нашем мире, заключалось не в том, чтобы возводить преграды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и постоянно говорить людям, что они неправы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121).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СЛОВА – ВАЖНАЯ ЧАСТЬ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43042" y="1142984"/>
            <a:ext cx="7286676" cy="5429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Будьте серьезны, и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пусть никто и никогда не слышит грубых, резких слов от тех, кто старается привлечь душу ко Христу,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чтобы она могла жить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67).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должны учиться, когда надо говорить, а когда надо хранить молчание,</a:t>
            </a:r>
            <a:r>
              <a:rPr lang="ru-RU" sz="1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учиться тому, как сеять семена истины и нести свет, а не тьму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69).</a:t>
            </a: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наши слова и дела находятся в согласии с небесными принципами,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то, общаясь с нами,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неверующие будут привлечены ко Христу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т.8, с. 27).</a:t>
            </a:r>
          </a:p>
          <a:p>
            <a:endParaRPr lang="ru-RU" sz="1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СЛОВА – ВАЖНАЯ ЧАСТЬ БЛАГОВЕСТИЯ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142984"/>
            <a:ext cx="7643834" cy="545436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Истину надо излагать с Божественной тактичностью, кротостью и нежностью.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Она должна исходить из мягкого и сострадательного сердца.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Стараясь приобрести души, мы должны говорить мягко, даже нежно.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Бог будет мудростью для того, кто ищет разумения из Божественного источника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 (СЦ, т.6, с.400).</a:t>
            </a:r>
          </a:p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Люди, с которыми мы каждый день общаемся, нуждаются в нашей помощи, в нашем водительстве. Они ведь могут находиться в таком состоянии, что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вовремя сказанное слово благодаря Святому Духу станет подобно гвоздю, забитому в нужном месте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т.8, с. 27).</a:t>
            </a: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СЛОВА – ВАЖНАЯ ЧАСТЬ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857364"/>
            <a:ext cx="7429552" cy="45005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Бог хочет,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чтобы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мы всегда были спокойными и снисходительными.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Сила нашего Спасителя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заключалась не в сарказме или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колких словах, но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покорял сердца Своей кротостью, бескорыстностью и непритязательностью.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Если мы будем иметь те же качества, успех нам обеспечен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т.7, с. 156).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0"/>
            <a:ext cx="8027987" cy="1125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МОЛИТВЫ ЧЛЕНОВ ЦЕРКВИ  </a:t>
            </a:r>
            <a:endParaRPr lang="ru-RU" sz="2800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9458" name="Picture 2" descr="C:\Documents and Settings\EAD Guest\Рабочий стол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80724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428736"/>
            <a:ext cx="7643834" cy="51435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Пусть</a:t>
            </a:r>
            <a:r>
              <a:rPr lang="ru-RU" sz="1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весть для нашего времени звучит</a:t>
            </a:r>
            <a:r>
              <a:rPr lang="ru-RU" sz="1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ни в долгих и утомительных дискуссиях, а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коротких беседах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затрагивающих самую суть дела.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Преподавайте короткие уроки ясным, простым языком и чаще повторяйте их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56).</a:t>
            </a: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должны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стараться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представить истину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sz="1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люди готовы услышать её и понять её важность.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Дух Божий воздействует на умы и сердца людей, и мы обязаны трудиться в согласии с Ним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55).</a:t>
            </a: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71604" y="1571612"/>
            <a:ext cx="7358114" cy="47863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Мы должны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уметь завоевывать внимание и быть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по-настоящему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настойчивыми в труде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т.9, с. 45).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произносите одну речь сразу же за другой,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но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делайте перерыв, чтобы истина закрепилась в сознании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 чтобы служители и слушающие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имели возможность поразмышлять и помолиться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56).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КАК ПРЕДСТАВЛЯТЬ ИСТИНУ?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2000232" y="1785926"/>
            <a:ext cx="6858048" cy="47863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Божий план состоит в том, чтобы в первую очередь затронуть сердце человеческое.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Говорите истину,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позволяйте Его силе осуществить работу преобразования и насадить Его принципы.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ссылайтесь на доводы противников, но говорите одну лишь истину</a:t>
            </a:r>
            <a:r>
              <a:rPr lang="ru-RU" sz="1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400).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857356" y="1785926"/>
            <a:ext cx="6786610" cy="47863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следует представлять истину во всей ее простоте.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Говорите им слова, которые более всего имеют отношение к их настоящему и вечному благу.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Говорите о тех вещах, которые являются жизненно важными, освещайте те вопросы, которые будут наставлять, принося свет с каждым словом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58).</a:t>
            </a: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ПРИНЦИПЫ БЛАГОВЕСТИЯ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15816" y="980728"/>
          <a:ext cx="3744416" cy="5616624"/>
        </p:xfrm>
        <a:graphic>
          <a:graphicData uri="http://schemas.openxmlformats.org/presentationml/2006/ole">
            <p:oleObj spid="_x0000_s1026" name="Imagen" r:id="rId3" imgW="3238095" imgH="49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КАК ПРЕДСТАВЛЯТЬ ИСТИНУ?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43042" y="1643050"/>
            <a:ext cx="7286676" cy="4714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Истину следует излагать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перед людьми</a:t>
            </a:r>
            <a:r>
              <a:rPr lang="ru-RU" sz="1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осторожно, с кротостью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мудростью.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Мы должны не чуждаться наших ближних, но сближаться с ними, ибо их души также ценны, как и наши.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можем нести свет в их дома, мягко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смиренно умоляя их подняться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те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высоты</a:t>
            </a:r>
            <a:r>
              <a:rPr lang="ru-RU" sz="1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воспользоваться теми великими преимуществами, которые им предложены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т.4, с. 73).</a:t>
            </a: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857356" y="1643050"/>
            <a:ext cx="7072362" cy="492922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следует читать Библию вместе с ними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переводить их взоры с земного на вечное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т.4, с. 69). </a:t>
            </a:r>
          </a:p>
          <a:p>
            <a:endParaRPr lang="ru-RU" sz="1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Отвечая на вопрос, убедитесь, что слушатели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осознают и</a:t>
            </a:r>
            <a:r>
              <a:rPr lang="ru-RU" sz="1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понимают ваш ответ.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Постарайтесь</a:t>
            </a:r>
            <a:r>
              <a:rPr lang="ru-RU" sz="1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отступать от сути вопроса и,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если надо,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попросите задать его снова.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Шаг за шагом утверждайтесь на своем пути и познавайте то, что вы уже приобрели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69).</a:t>
            </a: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КАК ПРЕДСТАВЛЯТЬ ИСТИНУ?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14480" y="1428736"/>
            <a:ext cx="7143800" cy="51435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Сын Божий умел убеждать.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Людей необходимо постоянно призывать к реформе и подтверждать слова своим личным примером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т.4, с. 569).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 Христа в значительной мере составляли личные беседы.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Он с большим вниманием относился даже к одной душе. И эта душа разносила полученные знания тысячам людей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115). 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14480" y="1714488"/>
            <a:ext cx="7072362" cy="4643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Мы обязаны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излагать истину в любви Христа.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 нашей работе не должно быть ничего вычурного или показного, но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надо трудиться так, как трудился Христос, - в смирении и простоте.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Преподавайте слово, и Господь Духом Своим Святым убедит слушателей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т.7, с. 38).</a:t>
            </a: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ПРЕДСТАВЛЯТЬ ИСТИНУ?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14480" y="1357298"/>
            <a:ext cx="7215238" cy="5000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не должны утаивать тот факт, что являемся адвентистами седьмого дня.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Истина может стыдиться нас, потому что наш образ действий не соответствует ее чистым принципам, но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никогда не должны стыдиться истины.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Когда только вам предоставляется возможность, исповедайте свою веру.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Когда кто-нибудь спрашивает вас, дайте ему отчет в вашем уповании с кротостью и благоговением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81). </a:t>
            </a: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БЛАГОВЕСТВУЯ,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ПРЕВОЗНОСИТЕ СЕБЯ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14480" y="1428736"/>
            <a:ext cx="7143800" cy="492920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Твердо и решительно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продвигайте дело Божье</a:t>
            </a:r>
            <a:r>
              <a:rPr lang="ru-RU" sz="1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но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кротости Христа</a:t>
            </a:r>
            <a:r>
              <a:rPr lang="ru-RU" sz="1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 как можно более</a:t>
            </a:r>
            <a:r>
              <a:rPr lang="ru-RU" sz="1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спокойно.</a:t>
            </a:r>
            <a:r>
              <a:rPr lang="ru-RU" sz="1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Пусть не слышится хвастовство людей.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Пусть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проявляется самодовольство.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Пусть будет явлено, что Бог призвал нас и вручил нам священные истины; проповедуйте Слово, будьте прилежны, искренни и ревностны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122).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БЛАГОВЕСТВУЯ,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ПРЕВОЗНОСИТЕ СЕБЯ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428728" y="1428736"/>
            <a:ext cx="7715272" cy="51435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приписывайте себе славу.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Не работайте, имея раздвоенный ум, стараясь служить и своему «я», и Богу в одно и то же время.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Устраните свое «я» из поля зрения.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Пусть ваши слова побуждают усталых и изможденных принести свое бремя к Иисусу. Трудитесь, как бы видя Того, Кто находится справа от вас, готовый наделить вас Своим умением и всемогущей силой в каждой критической ситуации.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Господь</a:t>
            </a:r>
            <a:r>
              <a:rPr lang="ru-RU" sz="1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latin typeface="Arial" pitchFamily="34" charset="0"/>
                <a:cs typeface="Arial" pitchFamily="34" charset="0"/>
              </a:rPr>
              <a:t>— ваш Советник, ваш Проводник,</a:t>
            </a:r>
            <a:r>
              <a:rPr lang="ru-RU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Вождь вашего спасения. Он идет впереди вас, побеждая и ведя вас к победе</a:t>
            </a:r>
            <a:r>
              <a:rPr lang="ru-RU" sz="1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76).</a:t>
            </a: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ПРИЗВАННЫЕ БЫТЬ БЛАГОСЛОВЕНИЕМ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357290" y="1428736"/>
            <a:ext cx="7786710" cy="51435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Христианину надо быть благословением для окружающих.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Притч.11:25. В исполнении этого закона и заключается сила христианских миссий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т.7, с. 170).</a:t>
            </a: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Мир полон людей, несущих тяжкое бремя скорби, страданий и греха. Бог посылает своих детей, чтобы открыть им Того, Кто снимет с них бремя и даст им покой.</a:t>
            </a:r>
            <a:r>
              <a:rPr lang="ru-RU" sz="1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Миссия слуг Христовых – помогать, благословлять и исцелять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55).</a:t>
            </a: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ПРИЗЫВ К НАРОДУ БОЖЬЕМУ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857356" y="1571612"/>
            <a:ext cx="6929486" cy="50006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Наша весть — это весть жизни и смерти, </a:t>
            </a:r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мы обязаны дать ей возможность проявиться так, как надлежит, то есть с великой силой Божьей.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надо возвещать ее во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всей ее действенной мощи.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И тогда Господь сделает весть особенно эффективной.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имеем преимущество ожидать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значительных событий, в том </a:t>
            </a:r>
          </a:p>
          <a:p>
            <a:r>
              <a:rPr lang="ru-RU" sz="12000" b="1" dirty="0" smtClean="0">
                <a:latin typeface="Arial" pitchFamily="34" charset="0"/>
                <a:cs typeface="Arial" pitchFamily="34" charset="0"/>
              </a:rPr>
              <a:t>числе и</a:t>
            </a:r>
            <a:r>
              <a:rPr lang="ru-RU" sz="1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проявления Духа Божьего. Эта сила убедит и обратит души </a:t>
            </a:r>
          </a:p>
          <a:p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т.6, с. 61).</a:t>
            </a: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0"/>
            <a:ext cx="8027987" cy="1125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ПРИНЦИПЫ БЛАГОВЕСТИЯ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14480" y="2357430"/>
            <a:ext cx="6912768" cy="38656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112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Всё, что может рука твоя делать, по силам делай…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(Еккл.9:10).</a:t>
            </a:r>
          </a:p>
          <a:p>
            <a:endParaRPr lang="ru-RU" sz="112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</a:t>
            </a: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805264"/>
            <a:ext cx="802838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85C24"/>
                </a:solidFill>
                <a:latin typeface="Georgia" pitchFamily="18" charset="0"/>
                <a:cs typeface="Arial" pitchFamily="34" charset="0"/>
              </a:rPr>
              <a:t>Тема следующей встречи: ХОДАТАЙСТВЕННАЯ МОЛИТВА КАК МЕТОД БЛАГОВЕСТИЯ</a:t>
            </a:r>
            <a:endParaRPr lang="ru-RU" sz="1300" dirty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БИБЛЕЙСКОЕ ОБОСНОВАНИЕ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43042" y="1428736"/>
            <a:ext cx="7072362" cy="492920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Слово ваше да будет всегда с благодатью, приправлено солью, дабы вы знали, как отвечать каждому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(Кол.4:6).</a:t>
            </a:r>
            <a:endParaRPr lang="en-US" sz="9600" i="1" dirty="0" smtClean="0">
              <a:latin typeface="Arial" pitchFamily="34" charset="0"/>
              <a:cs typeface="Arial" pitchFamily="34" charset="0"/>
            </a:endParaRPr>
          </a:p>
          <a:p>
            <a:endParaRPr lang="ru-RU" sz="9600" i="1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Проповедуй слово, настой во время и не вовремя, обличай,  запрещай, увещевай со всяким долготерпением и назиданием</a:t>
            </a:r>
            <a:endParaRPr lang="en-US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800" b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(2Тим.4:2).</a:t>
            </a: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80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8000" dirty="0" smtClean="0">
                <a:solidFill>
                  <a:srgbClr val="006600"/>
                </a:solidFill>
                <a:latin typeface="Georgia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80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МОЛИТВА ПАСТОРА </a:t>
            </a:r>
          </a:p>
        </p:txBody>
      </p:sp>
      <p:pic>
        <p:nvPicPr>
          <p:cNvPr id="17410" name="Picture 2" descr="C:\Users\vkotov\Desktop\ГС МОЛИТВЕННЫЕ СЛУЖЕНИ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802838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БИБЛЕЙСКОЕ ОБОСНОВАНИЕ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00166" y="1785926"/>
            <a:ext cx="7286676" cy="45720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Слово здравое , </a:t>
            </a:r>
            <a:r>
              <a:rPr lang="ru-RU" sz="12800" b="1" dirty="0" err="1" smtClean="0">
                <a:latin typeface="Arial" pitchFamily="34" charset="0"/>
                <a:cs typeface="Arial" pitchFamily="34" charset="0"/>
              </a:rPr>
              <a:t>неукоризненное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, чтобы противник был посрамлён, не имея ничего сказать о нас худого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(Тит.2:8).</a:t>
            </a:r>
            <a:endParaRPr lang="en-US" sz="9600" i="1" dirty="0" smtClean="0">
              <a:latin typeface="Arial" pitchFamily="34" charset="0"/>
              <a:cs typeface="Arial" pitchFamily="34" charset="0"/>
            </a:endParaRPr>
          </a:p>
          <a:p>
            <a:endParaRPr lang="ru-RU" sz="9600" i="1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В усердии не ослабевайте; духом пламенейте; Господу служите</a:t>
            </a:r>
            <a:endParaRPr lang="en-US" sz="1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800" b="1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(Рим.12:11).</a:t>
            </a:r>
            <a:endParaRPr lang="en-US" sz="9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8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80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8000" dirty="0" smtClean="0">
                <a:solidFill>
                  <a:srgbClr val="006600"/>
                </a:solidFill>
                <a:latin typeface="Georgia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80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ЕДИНЕНИЕ С ИСТОЧНИКОМ СИЛЫ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428728" y="1357298"/>
            <a:ext cx="7715272" cy="50006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больше нуждаемся в Боге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; мы не вправе даже предполагать, что работа выполняется нашими разговорами и проповедями. Если людей не достичь посредством силы Божьей, то их уже ничем нельзя будет достичь.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должны всецело полагаться на Бога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прося Его исполнить обетование: «Не воинством и не силою, но Духом Моим, говорит Господь </a:t>
            </a:r>
            <a:r>
              <a:rPr lang="ru-RU" sz="12800" b="1" dirty="0" err="1" smtClean="0">
                <a:latin typeface="Arial" pitchFamily="34" charset="0"/>
                <a:cs typeface="Arial" pitchFamily="34" charset="0"/>
              </a:rPr>
              <a:t>Саваоф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(Зах.4:6). (СЦ, т.6, с. 50).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3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2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rgbClr val="006600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 smtClean="0">
              <a:solidFill>
                <a:srgbClr val="006600"/>
              </a:solidFill>
              <a:latin typeface="Georgia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0066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6600"/>
                </a:solidFill>
                <a:latin typeface="Georgia" pitchFamily="18" charset="0"/>
              </a:rPr>
              <a:t> </a:t>
            </a:r>
          </a:p>
          <a:p>
            <a:pPr algn="ctr">
              <a:defRPr/>
            </a:pPr>
            <a:endParaRPr lang="ru-RU" sz="1600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ЕДИНЕНИЕ С ИСТОЧНИКОМ СИЛЫ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691680" y="1268760"/>
            <a:ext cx="6840760" cy="50891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49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857356" y="1643050"/>
            <a:ext cx="7000924" cy="47868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только мы поймём свою неспособность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самостоятельно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делать Божье дело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подчинимся Его мудрому руководству,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Господь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тут же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начнёт трудиться вместе с нами.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 Если мы освободим душу от своего «я», Он восполнит все наши нужды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 7, с. 213).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/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ЕДИНЕНИЕ С ИСТОЧНИКОМ СИЛЫ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857356" y="1285860"/>
            <a:ext cx="6715172" cy="514408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Помните - ваша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сила и победа заключается в том, чтобы трудиться со Христом как своим личным Спасителем. </a:t>
            </a: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Это та часть, которую должны выполнять все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 7, с. 39).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Чтобы трудиться, как Христос, мы должны распять свое «я». </a:t>
            </a:r>
          </a:p>
          <a:p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Это мучительная смерть, но в то же время это жизнь, жизнь для души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9600" i="1" dirty="0" err="1" smtClean="0">
                <a:latin typeface="Arial" pitchFamily="34" charset="0"/>
                <a:cs typeface="Arial" pitchFamily="34" charset="0"/>
              </a:rPr>
              <a:t>Ис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. 57:15) (СЦ, т. 6, с. 125).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/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980728"/>
          </a:xfrm>
          <a:prstGeom prst="rect">
            <a:avLst/>
          </a:prstGeom>
          <a:solidFill>
            <a:srgbClr val="F7FCD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ЕДИНЕНИЕ С ИСТОЧНИКОМ СИЛЫ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785918" y="1500174"/>
            <a:ext cx="6929486" cy="48577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ближе мы ко Христу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 чем более кроткими, смиренными и неуверенными в своих силах считаем себя,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 тверже мы будем держаться за Христа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 больше будет наша сила во Христе обращать грешников</a:t>
            </a: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, потому что не человек преобразует душу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i="1" dirty="0" smtClean="0">
                <a:latin typeface="Arial" pitchFamily="34" charset="0"/>
                <a:cs typeface="Arial" pitchFamily="34" charset="0"/>
              </a:rPr>
              <a:t>(СЦ, т. 6, с. 399).</a:t>
            </a:r>
            <a:r>
              <a:rPr lang="ru-RU" sz="9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8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06600"/>
              </a:solidFill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r>
              <a:rPr lang="ru-RU" sz="6400" dirty="0" smtClean="0">
                <a:solidFill>
                  <a:srgbClr val="085C24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6400" dirty="0" smtClean="0">
                <a:latin typeface="Georgia" pitchFamily="18" charset="0"/>
              </a:rPr>
              <a:t> </a:t>
            </a:r>
          </a:p>
          <a:p>
            <a:endParaRPr lang="ru-RU" sz="6400" dirty="0" smtClean="0">
              <a:latin typeface="Georgia" pitchFamily="18" charset="0"/>
            </a:endParaRPr>
          </a:p>
          <a:p>
            <a:endParaRPr lang="ru-RU" sz="64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endParaRPr lang="ru-RU" sz="5600" dirty="0" smtClean="0">
              <a:solidFill>
                <a:srgbClr val="085C24"/>
              </a:solidFill>
              <a:latin typeface="Georgia" pitchFamily="18" charset="0"/>
            </a:endParaRPr>
          </a:p>
          <a:p>
            <a:pPr>
              <a:defRPr/>
            </a:pPr>
            <a:endParaRPr lang="ru-RU" sz="56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dirty="0" smtClean="0">
              <a:solidFill>
                <a:srgbClr val="085C24"/>
              </a:solidFill>
              <a:latin typeface="Georgia" pitchFamily="18" charset="0"/>
              <a:cs typeface="Arial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rgbClr val="085C24"/>
              </a:solidFill>
              <a:latin typeface="Georgia" pitchFamily="18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 </a:t>
            </a:r>
          </a:p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Georgia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6067</Words>
  <Application>Microsoft Office PowerPoint</Application>
  <PresentationFormat>Экран (4:3)</PresentationFormat>
  <Paragraphs>1356</Paragraphs>
  <Slides>40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Imagen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Котов В. А.</dc:creator>
  <cp:lastModifiedBy>vkotov</cp:lastModifiedBy>
  <cp:revision>306</cp:revision>
  <dcterms:created xsi:type="dcterms:W3CDTF">2011-11-16T10:55:14Z</dcterms:created>
  <dcterms:modified xsi:type="dcterms:W3CDTF">2013-11-27T15:09:17Z</dcterms:modified>
</cp:coreProperties>
</file>