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94" r:id="rId3"/>
    <p:sldId id="297" r:id="rId4"/>
    <p:sldId id="295" r:id="rId5"/>
    <p:sldId id="296" r:id="rId6"/>
    <p:sldId id="265" r:id="rId7"/>
    <p:sldId id="305" r:id="rId8"/>
    <p:sldId id="266" r:id="rId9"/>
    <p:sldId id="306" r:id="rId10"/>
    <p:sldId id="268" r:id="rId11"/>
    <p:sldId id="270" r:id="rId12"/>
    <p:sldId id="309" r:id="rId13"/>
    <p:sldId id="307" r:id="rId14"/>
    <p:sldId id="303" r:id="rId15"/>
    <p:sldId id="310" r:id="rId16"/>
    <p:sldId id="311" r:id="rId17"/>
    <p:sldId id="313" r:id="rId18"/>
    <p:sldId id="298" r:id="rId19"/>
    <p:sldId id="314" r:id="rId20"/>
    <p:sldId id="300" r:id="rId21"/>
    <p:sldId id="301" r:id="rId22"/>
    <p:sldId id="315" r:id="rId23"/>
    <p:sldId id="291" r:id="rId24"/>
    <p:sldId id="30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7FCDC"/>
    <a:srgbClr val="FBEAC1"/>
    <a:srgbClr val="B7CDBA"/>
    <a:srgbClr val="ACC4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4660"/>
  </p:normalViewPr>
  <p:slideViewPr>
    <p:cSldViewPr>
      <p:cViewPr>
        <p:scale>
          <a:sx n="70" d="100"/>
          <a:sy n="70" d="100"/>
        </p:scale>
        <p:origin x="-900"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67BB6-2637-43BC-8E0D-F273D476BBD1}" type="datetimeFigureOut">
              <a:rPr lang="ru-RU" smtClean="0"/>
              <a:pPr/>
              <a:t>01.04.2012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FBC21-66B0-4FDE-B00A-324250A7DD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ДОПОЛНИТЕЛЬНЫЙ МАТЕРИАЛ:</a:t>
            </a:r>
          </a:p>
          <a:p>
            <a:r>
              <a:rPr lang="ru-RU" sz="1200" dirty="0" smtClean="0">
                <a:latin typeface="Arial" pitchFamily="34" charset="0"/>
                <a:cs typeface="Arial" pitchFamily="34" charset="0"/>
              </a:rPr>
              <a:t>ЭТО ВАКЦИНА ПРОТИВ ОТСТУПНИЧЕСТВА - Христиане, постоянно возрастающие в служении, усердии и любви, никогда не отступят от веры. Не участвующие в этом бескорыстном труде не имеют живого опыта и быстро устают в борьбе, сомневаются, ропщут и сожалеют до тех пор, пока не потеряют всякое чувство, составляющее настоящую религию. Видя, что не смогут вернуться в мир, они остаются в церкви, но в своей душе поддаются мелочной подозрительности, зависти, разочарованиям и угрызениям совести. В своей религиозной жизни они имеют лишь сомнительный, безнадёжный и мрачный опыт (ХС, гл. «Пробуждение»).</a:t>
            </a:r>
          </a:p>
          <a:p>
            <a:endParaRPr lang="ru-RU" sz="1200" b="1" kern="1200" dirty="0" smtClean="0">
              <a:solidFill>
                <a:schemeClr val="tx1"/>
              </a:solidFill>
              <a:latin typeface="Arial" pitchFamily="34" charset="0"/>
              <a:ea typeface="+mn-ea"/>
              <a:cs typeface="Arial" pitchFamily="34" charset="0"/>
            </a:endParaRPr>
          </a:p>
          <a:p>
            <a:r>
              <a:rPr lang="ru-RU" sz="1100" b="0" dirty="0" smtClean="0">
                <a:latin typeface="Arial" pitchFamily="34" charset="0"/>
                <a:cs typeface="Arial" pitchFamily="34" charset="0"/>
              </a:rPr>
              <a:t>ЭТО МЕТОД ХРИСТА ДЛЯ ДУХОВНОГО ВОЗРОЖДЕНИЯ - </a:t>
            </a:r>
            <a:r>
              <a:rPr lang="ru-RU" sz="1100" dirty="0" smtClean="0">
                <a:latin typeface="Arial" pitchFamily="34" charset="0"/>
                <a:cs typeface="Arial" pitchFamily="34" charset="0"/>
              </a:rPr>
              <a:t>Если церковь желает быть живой, она должна быть действующей, трудящейся церковью. Она не должна довольствоваться лишь защитой своего вероучения в борьбе с силами греха и зла, не должна  довольствоваться медленным продвижением вперёд, но должна нести бремя Христа, следуя неуклонно за своим Повелителем, приобретая новые души на своём пути (ХС, гл. «Пробуждение»).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smtClean="0">
                <a:latin typeface="Arial" pitchFamily="34" charset="0"/>
                <a:cs typeface="Arial" pitchFamily="34" charset="0"/>
              </a:rPr>
              <a:t>ЭТО ЛУЧШАЯ ПОДГОТОВКА К ВОЗВРАЩЕНИЮ ХРИСТА - </a:t>
            </a:r>
            <a:r>
              <a:rPr lang="ru-RU" sz="1100" dirty="0" smtClean="0">
                <a:latin typeface="Arial" pitchFamily="34" charset="0"/>
                <a:cs typeface="Arial" pitchFamily="34" charset="0"/>
              </a:rPr>
              <a:t>Мы живём во время ожидания. Но нельзя это время проводить в бездействии. Ожидание, бодрствование и старательный труд — пусть всё это сочетается вместе (ХС, гл. «Пробуждение»). </a:t>
            </a:r>
            <a:endParaRPr lang="ru-RU" sz="11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latin typeface="Arial" pitchFamily="34" charset="0"/>
              <a:cs typeface="Arial" pitchFamily="34" charset="0"/>
            </a:endParaRPr>
          </a:p>
          <a:p>
            <a:endParaRPr lang="ru-RU" sz="11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latin typeface="Arial" pitchFamily="34" charset="0"/>
              <a:cs typeface="Arial" pitchFamily="34" charset="0"/>
            </a:endParaRPr>
          </a:p>
          <a:p>
            <a:pPr>
              <a:defRPr/>
            </a:pPr>
            <a:endParaRPr lang="ru-RU" sz="1100" b="1" kern="1200" dirty="0" smtClean="0">
              <a:solidFill>
                <a:schemeClr val="tx1"/>
              </a:solidFill>
              <a:latin typeface="Arial" pitchFamily="34" charset="0"/>
              <a:ea typeface="+mn-ea"/>
              <a:cs typeface="Arial" pitchFamily="34" charset="0"/>
            </a:endParaRPr>
          </a:p>
          <a:p>
            <a:pPr algn="ctr">
              <a:defRPr/>
            </a:pPr>
            <a:r>
              <a:rPr lang="ru-RU" sz="1600" b="1" kern="1200" dirty="0" smtClean="0">
                <a:solidFill>
                  <a:schemeClr val="tx1"/>
                </a:solidFill>
                <a:latin typeface="Arial" pitchFamily="34" charset="0"/>
                <a:ea typeface="+mn-ea"/>
                <a:cs typeface="Arial" pitchFamily="34" charset="0"/>
              </a:rPr>
              <a:t> </a:t>
            </a:r>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dirty="0" smtClean="0"/>
              <a:t>ДОПОЛНИТЕЛЬНЫЙ МАТЕРИАЛ:</a:t>
            </a:r>
          </a:p>
          <a:p>
            <a:r>
              <a:rPr lang="ru-RU" sz="1200" dirty="0" smtClean="0">
                <a:latin typeface="Arial" pitchFamily="34" charset="0"/>
                <a:cs typeface="Arial" pitchFamily="34" charset="0"/>
              </a:rPr>
              <a:t>Будем иметь веру в Бога. Ради Его имени будем неукоснительно совершать Его труд. Дело, которое Господь призывает нас исполнять, Он сделает благословением для нас (СЦ, т. 6, с. 478).</a:t>
            </a:r>
          </a:p>
          <a:p>
            <a:r>
              <a:rPr lang="ru-RU" sz="1200" dirty="0" smtClean="0">
                <a:latin typeface="Arial" pitchFamily="34" charset="0"/>
                <a:cs typeface="Arial" pitchFamily="34" charset="0"/>
              </a:rPr>
              <a:t>Божьи люди – посредники являются символическими руками небесных сил. Так мы становимся причастниками Божественного естества и удаляем эгоизм из своей жизни; нам даруются особые таланты помогать друг другу. Благодаря этому сотрудничеству совершается дело, приносящее честь, славу и величие Богу  (СЦ, т. 6, с. 457).</a:t>
            </a:r>
          </a:p>
          <a:p>
            <a:pPr>
              <a:lnSpc>
                <a:spcPct val="90000"/>
              </a:lnSpc>
            </a:pPr>
            <a:r>
              <a:rPr lang="ru-RU" sz="1200" dirty="0" smtClean="0">
                <a:latin typeface="Arial" pitchFamily="34" charset="0"/>
                <a:cs typeface="Arial" pitchFamily="34" charset="0"/>
              </a:rPr>
              <a:t>Мои братья и сёстры, принимайте активное участие в деле спасения душ. Такой труд даст жизнь и бодрость вашему уму и духу. И тогда в разуме вашем воссияет свет Христов. В ваших сердцах будет обитать Спаситель, и в Его свете вы увидите свет (СЦ, т. 9, с. 41).</a:t>
            </a:r>
          </a:p>
          <a:p>
            <a:pPr>
              <a:lnSpc>
                <a:spcPct val="90000"/>
              </a:lnSpc>
            </a:pPr>
            <a:r>
              <a:rPr lang="ru-RU" sz="1200" dirty="0" smtClean="0">
                <a:latin typeface="Arial" pitchFamily="34" charset="0"/>
                <a:cs typeface="Arial" pitchFamily="34" charset="0"/>
              </a:rPr>
              <a:t>Каждое побуждение святого Духа, приводящее людей к благости и к Богу, отмечается в небесных книгах, и в день Божий всем, кто отдал себя в качестве орудия для работы Святого Духа, будет позволено увидеть результаты их труда (СЦ, т. 6, с. 310).</a:t>
            </a:r>
            <a:endParaRPr lang="ru-RU" sz="1200" b="1" kern="1200" dirty="0" smtClean="0">
              <a:solidFill>
                <a:schemeClr val="tx1"/>
              </a:solidFill>
              <a:latin typeface="Arial" pitchFamily="34" charset="0"/>
              <a:ea typeface="+mn-ea"/>
              <a:cs typeface="Arial" pitchFamily="34" charset="0"/>
            </a:endParaRPr>
          </a:p>
          <a:p>
            <a:pPr>
              <a:lnSpc>
                <a:spcPct val="110000"/>
              </a:lnSpc>
            </a:pPr>
            <a:r>
              <a:rPr lang="ru-RU" sz="1400" dirty="0" smtClean="0">
                <a:latin typeface="Arial" pitchFamily="34" charset="0"/>
                <a:cs typeface="Arial" pitchFamily="34" charset="0"/>
              </a:rPr>
              <a:t>Как будут благодарны души, которые встретят нас в небесных чертогах, когда осознают, сколь сочувственная, любящая заинтересованность была проявлена ради их спасения (СЦ, т. 6, с. 310).</a:t>
            </a:r>
          </a:p>
          <a:p>
            <a:pPr>
              <a:lnSpc>
                <a:spcPct val="110000"/>
              </a:lnSpc>
            </a:pPr>
            <a:r>
              <a:rPr lang="ru-RU" sz="1400" dirty="0" smtClean="0">
                <a:latin typeface="Arial" pitchFamily="34" charset="0"/>
                <a:cs typeface="Arial" pitchFamily="34" charset="0"/>
              </a:rPr>
              <a:t>Не будет конца радости, когда искупленные встретят и поприветствуют тех, кто трудился ради них!  И возликуют и затрепещут от восторга сердца тех, кто жил не для </a:t>
            </a:r>
            <a:r>
              <a:rPr lang="ru-RU" sz="1400" dirty="0" err="1" smtClean="0">
                <a:latin typeface="Arial" pitchFamily="34" charset="0"/>
                <a:cs typeface="Arial" pitchFamily="34" charset="0"/>
              </a:rPr>
              <a:t>самоугождения</a:t>
            </a:r>
            <a:r>
              <a:rPr lang="ru-RU" sz="1400" dirty="0" smtClean="0">
                <a:latin typeface="Arial" pitchFamily="34" charset="0"/>
                <a:cs typeface="Arial" pitchFamily="34" charset="0"/>
              </a:rPr>
              <a:t>, но чтобы стать благословением для несчастных, имевших так мало благословений! (СЦ, т. 6, с. 312).                                                                                                     </a:t>
            </a:r>
          </a:p>
          <a:p>
            <a:pPr>
              <a:lnSpc>
                <a:spcPct val="110000"/>
              </a:lnSpc>
            </a:pPr>
            <a:r>
              <a:rPr lang="ru-RU" sz="1400" dirty="0" smtClean="0">
                <a:latin typeface="Arial" pitchFamily="34" charset="0"/>
                <a:cs typeface="Arial" pitchFamily="34" charset="0"/>
              </a:rPr>
              <a:t>                                                                                                                 </a:t>
            </a:r>
          </a:p>
          <a:p>
            <a:pPr algn="l">
              <a:defRPr/>
            </a:pPr>
            <a:endParaRPr lang="ru-RU" sz="1400" kern="1200" dirty="0" smtClean="0">
              <a:solidFill>
                <a:schemeClr val="tx1"/>
              </a:solidFill>
              <a:latin typeface="Arial" pitchFamily="34" charset="0"/>
              <a:ea typeface="+mn-ea"/>
              <a:cs typeface="Arial" pitchFamily="34" charset="0"/>
            </a:endParaRPr>
          </a:p>
          <a:p>
            <a:endParaRPr lang="ru-RU" sz="1200" dirty="0" smtClean="0">
              <a:solidFill>
                <a:srgbClr val="006600"/>
              </a:solidFill>
              <a:latin typeface="Georgia" pitchFamily="18" charset="0"/>
            </a:endParaRPr>
          </a:p>
          <a:p>
            <a:endParaRPr lang="ru-RU" sz="1200" dirty="0" smtClean="0">
              <a:solidFill>
                <a:srgbClr val="006600"/>
              </a:solidFill>
              <a:latin typeface="Georgia" pitchFamily="18" charset="0"/>
            </a:endParaRPr>
          </a:p>
          <a:p>
            <a:r>
              <a:rPr lang="ru-RU" sz="1200" dirty="0" smtClean="0">
                <a:solidFill>
                  <a:srgbClr val="006600"/>
                </a:solidFill>
                <a:latin typeface="Georgia" pitchFamily="18" charset="0"/>
              </a:rPr>
              <a:t> </a:t>
            </a: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pPr>
              <a:lnSpc>
                <a:spcPct val="110000"/>
              </a:lnSpc>
            </a:pPr>
            <a:r>
              <a:rPr lang="ru-RU" sz="1200" dirty="0" smtClean="0">
                <a:latin typeface="Arial" pitchFamily="34" charset="0"/>
                <a:cs typeface="Arial" pitchFamily="34" charset="0"/>
              </a:rPr>
              <a:t>Каждому из нас лично предстоит серьёзно включиться в работу, если мы хотим подвизаться добрым подвигом веры. От этого зависит наше вечное будущее. Церковь должна воинствовать, наступать, одерживать победы для Христа, спасать души от власти врага (СЦ, т. 5, с. 395).</a:t>
            </a:r>
            <a:r>
              <a:rPr lang="ru-RU" sz="1200" b="1" dirty="0" smtClean="0">
                <a:latin typeface="Arial" pitchFamily="34" charset="0"/>
                <a:cs typeface="Arial" pitchFamily="34" charset="0"/>
              </a:rPr>
              <a:t> </a:t>
            </a:r>
          </a:p>
          <a:p>
            <a:pPr>
              <a:lnSpc>
                <a:spcPct val="110000"/>
              </a:lnSpc>
            </a:pPr>
            <a:r>
              <a:rPr lang="ru-RU" sz="1200" dirty="0" smtClean="0">
                <a:latin typeface="Arial" pitchFamily="34" charset="0"/>
                <a:cs typeface="Arial" pitchFamily="34" charset="0"/>
              </a:rPr>
              <a:t>Каждому, кто, ничего не утаивая, отдаёт себя Господу на служение, </a:t>
            </a:r>
          </a:p>
          <a:p>
            <a:pPr>
              <a:lnSpc>
                <a:spcPct val="110000"/>
              </a:lnSpc>
            </a:pPr>
            <a:r>
              <a:rPr lang="ru-RU" sz="1200" dirty="0" smtClean="0">
                <a:latin typeface="Arial" pitchFamily="34" charset="0"/>
                <a:cs typeface="Arial" pitchFamily="34" charset="0"/>
              </a:rPr>
              <a:t>даётся сила для достижения превосходных результатов. Господь Бог связан вечным обязательством давать силу и благодать каждому, кто освящён послушанием истине. Для земной Церкви, когда она соединена</a:t>
            </a:r>
          </a:p>
          <a:p>
            <a:pPr>
              <a:lnSpc>
                <a:spcPct val="110000"/>
              </a:lnSpc>
            </a:pPr>
            <a:r>
              <a:rPr lang="ru-RU" sz="1200" dirty="0" smtClean="0">
                <a:latin typeface="Arial" pitchFamily="34" charset="0"/>
                <a:cs typeface="Arial" pitchFamily="34" charset="0"/>
              </a:rPr>
              <a:t>с Церковью небесной, нет ничего невозможного (СЦ, т. 7, с. 30-31).</a:t>
            </a: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22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dirty="0" smtClean="0">
              <a:solidFill>
                <a:srgbClr val="085C24"/>
              </a:solidFill>
              <a:latin typeface="Georgia" pitchFamily="18" charset="0"/>
            </a:endParaRPr>
          </a:p>
          <a:p>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24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ДОПОЛНИТЕЛЬНЫЙ МАТЕРИАЛ:</a:t>
            </a:r>
          </a:p>
          <a:p>
            <a:r>
              <a:rPr lang="ru-RU" sz="1200" dirty="0" smtClean="0">
                <a:latin typeface="Arial" pitchFamily="34" charset="0"/>
                <a:cs typeface="Arial" pitchFamily="34" charset="0"/>
              </a:rPr>
              <a:t>ЭТО ВАКЦИНА ПРОТИВ ОТСТУПНИЧЕСТВА - Христиане, постоянно возрастающие в служении, усердии и любви, никогда не отступят от веры. Не участвующие в этом бескорыстном труде не имеют живого опыта и быстро устают в борьбе, сомневаются, ропщут и сожалеют до тех пор, пока не потеряют всякое чувство, составляющее настоящую религию. Видя, что не смогут вернуться в мир, они остаются в церкви, но в своей душе поддаются мелочной подозрительности, зависти, разочарованиям и угрызениям совести. В своей религиозной жизни они имеют лишь сомнительный, безнадёжный и мрачный опыт (ХС, гл. «Пробуждение»).</a:t>
            </a:r>
            <a:endParaRPr lang="ru-RU" sz="1200" b="1" kern="1200" dirty="0" smtClean="0">
              <a:solidFill>
                <a:schemeClr val="tx1"/>
              </a:solidFill>
              <a:latin typeface="Arial" pitchFamily="34" charset="0"/>
              <a:ea typeface="+mn-ea"/>
              <a:cs typeface="Arial" pitchFamily="34" charset="0"/>
            </a:endParaRPr>
          </a:p>
          <a:p>
            <a:r>
              <a:rPr lang="ru-RU" sz="1100" b="0" dirty="0" smtClean="0">
                <a:latin typeface="Arial" pitchFamily="34" charset="0"/>
                <a:cs typeface="Arial" pitchFamily="34" charset="0"/>
              </a:rPr>
              <a:t>ЭТО МЕТОД ХРИСТА ДЛЯ ДУХОВНОГО ВОЗРОЖДЕНИЯ - </a:t>
            </a:r>
            <a:r>
              <a:rPr lang="ru-RU" sz="1100" dirty="0" smtClean="0">
                <a:latin typeface="Arial" pitchFamily="34" charset="0"/>
                <a:cs typeface="Arial" pitchFamily="34" charset="0"/>
              </a:rPr>
              <a:t>Если церковь желает быть живой, она должна быть действующей, трудящейся церковью. Она не должна довольствоваться лишь защитой своего вероучения в борьбе с силами греха и зла, не должна  довольствоваться медленным продвижением вперёд, но должна нести бремя Христа, следуя неуклонно за своим Повелителем, приобретая новые души на своём пути (ХС, гл. «Пробуждение»).</a:t>
            </a:r>
          </a:p>
          <a:p>
            <a:endParaRPr lang="ru-RU" sz="1100" dirty="0" smtClean="0">
              <a:latin typeface="Arial" pitchFamily="34" charset="0"/>
              <a:cs typeface="Arial" pitchFamily="34" charset="0"/>
            </a:endParaRPr>
          </a:p>
          <a:p>
            <a:r>
              <a:rPr lang="ru-RU" sz="110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smtClean="0">
                <a:latin typeface="Arial" pitchFamily="34" charset="0"/>
                <a:cs typeface="Arial" pitchFamily="34" charset="0"/>
              </a:rPr>
              <a:t>ЭТО ЛУЧШАЯ ПОДГОТОВКА К ВОЗВРАЩЕНИЮ ХРИСТА - </a:t>
            </a:r>
            <a:r>
              <a:rPr lang="ru-RU" sz="1100" dirty="0" smtClean="0">
                <a:latin typeface="Arial" pitchFamily="34" charset="0"/>
                <a:cs typeface="Arial" pitchFamily="34" charset="0"/>
              </a:rPr>
              <a:t>Мы живём во время ожидания. Но нельзя это время проводить в бездействии. Ожидание, бодрствование и старательный труд — пусть всё это сочетается вместе (ХС, гл. «Пробуждение»). </a:t>
            </a:r>
            <a:endParaRPr lang="ru-RU" sz="11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latin typeface="Arial" pitchFamily="34" charset="0"/>
              <a:cs typeface="Arial" pitchFamily="34" charset="0"/>
            </a:endParaRPr>
          </a:p>
          <a:p>
            <a:endParaRPr lang="ru-RU" sz="11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latin typeface="Arial" pitchFamily="34" charset="0"/>
              <a:cs typeface="Arial" pitchFamily="34" charset="0"/>
            </a:endParaRPr>
          </a:p>
          <a:p>
            <a:pPr>
              <a:defRPr/>
            </a:pPr>
            <a:endParaRPr lang="ru-RU" sz="1100" b="1" kern="1200" dirty="0" smtClean="0">
              <a:solidFill>
                <a:schemeClr val="tx1"/>
              </a:solidFill>
              <a:latin typeface="Arial" pitchFamily="34" charset="0"/>
              <a:ea typeface="+mn-ea"/>
              <a:cs typeface="Arial" pitchFamily="34" charset="0"/>
            </a:endParaRPr>
          </a:p>
          <a:p>
            <a:pPr algn="ctr">
              <a:defRPr/>
            </a:pPr>
            <a:r>
              <a:rPr lang="ru-RU" sz="1600" b="1" kern="1200" dirty="0" smtClean="0">
                <a:solidFill>
                  <a:schemeClr val="tx1"/>
                </a:solidFill>
                <a:latin typeface="Arial" pitchFamily="34" charset="0"/>
                <a:ea typeface="+mn-ea"/>
                <a:cs typeface="Arial" pitchFamily="34" charset="0"/>
              </a:rPr>
              <a:t> </a:t>
            </a:r>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ДОПОЛНИТЕЛЬНЫЙ МАТЕРИАЛ:</a:t>
            </a:r>
          </a:p>
          <a:p>
            <a:r>
              <a:rPr lang="ru-RU" sz="1200" dirty="0" smtClean="0">
                <a:latin typeface="Arial" pitchFamily="34" charset="0"/>
                <a:cs typeface="Arial" pitchFamily="34" charset="0"/>
              </a:rPr>
              <a:t>ЭТО ВАКЦИНА ПРОТИВ ОТСТУПНИЧЕСТВА - Христиане, постоянно возрастающие в служении, усердии и любви, никогда не отступят от веры. Не участвующие в этом бескорыстном труде не имеют живого опыта и быстро устают в борьбе, сомневаются, ропщут и сожалеют до тех пор, пока не потеряют всякое чувство, составляющее настоящую религию. Видя, что не смогут вернуться в мир, они остаются в церкви, но в своей душе поддаются мелочной подозрительности, зависти, разочарованиям и угрызениям совести. В своей религиозной жизни они имеют лишь сомнительный, безнадёжный и мрачный опыт (ХС, гл. «Пробуждение»).</a:t>
            </a:r>
            <a:endParaRPr lang="ru-RU" sz="1200" b="1" kern="1200" dirty="0" smtClean="0">
              <a:solidFill>
                <a:schemeClr val="tx1"/>
              </a:solidFill>
              <a:latin typeface="Arial" pitchFamily="34" charset="0"/>
              <a:ea typeface="+mn-ea"/>
              <a:cs typeface="Arial" pitchFamily="34" charset="0"/>
            </a:endParaRPr>
          </a:p>
          <a:p>
            <a:r>
              <a:rPr lang="ru-RU" sz="1100" b="0" dirty="0" smtClean="0">
                <a:latin typeface="Arial" pitchFamily="34" charset="0"/>
                <a:cs typeface="Arial" pitchFamily="34" charset="0"/>
              </a:rPr>
              <a:t>ЭТО МЕТОД ХРИСТА ДЛЯ ДУХОВНОГО ВОЗРОЖДЕНИЯ - </a:t>
            </a:r>
            <a:r>
              <a:rPr lang="ru-RU" sz="1100" dirty="0" smtClean="0">
                <a:latin typeface="Arial" pitchFamily="34" charset="0"/>
                <a:cs typeface="Arial" pitchFamily="34" charset="0"/>
              </a:rPr>
              <a:t>Если церковь желает быть живой, она должна быть действующей, трудящейся церковью. Она не должна довольствоваться лишь защитой своего вероучения в борьбе с силами греха и зла, не должна  довольствоваться медленным продвижением вперёд, но должна нести бремя Христа, следуя неуклонно за своим Повелителем, приобретая новые души на своём пути (ХС, гл. «Пробуждение»).</a:t>
            </a:r>
          </a:p>
          <a:p>
            <a:endParaRPr lang="ru-RU" sz="1100" dirty="0" smtClean="0">
              <a:latin typeface="Arial" pitchFamily="34" charset="0"/>
              <a:cs typeface="Arial" pitchFamily="34" charset="0"/>
            </a:endParaRPr>
          </a:p>
          <a:p>
            <a:r>
              <a:rPr lang="ru-RU" sz="110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smtClean="0">
                <a:latin typeface="Arial" pitchFamily="34" charset="0"/>
                <a:cs typeface="Arial" pitchFamily="34" charset="0"/>
              </a:rPr>
              <a:t>ЭТО ЛУЧШАЯ ПОДГОТОВКА К ВОЗВРАЩЕНИЮ ХРИСТА - </a:t>
            </a:r>
            <a:r>
              <a:rPr lang="ru-RU" sz="1100" dirty="0" smtClean="0">
                <a:latin typeface="Arial" pitchFamily="34" charset="0"/>
                <a:cs typeface="Arial" pitchFamily="34" charset="0"/>
              </a:rPr>
              <a:t>Мы живём во время ожидания. Но нельзя это время проводить в бездействии. Ожидание, бодрствование и старательный труд — пусть всё это сочетается вместе (ХС, гл. «Пробуждение»). </a:t>
            </a:r>
            <a:endParaRPr lang="ru-RU" sz="11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latin typeface="Arial" pitchFamily="34" charset="0"/>
              <a:cs typeface="Arial" pitchFamily="34" charset="0"/>
            </a:endParaRPr>
          </a:p>
          <a:p>
            <a:endParaRPr lang="ru-RU" sz="11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latin typeface="Arial" pitchFamily="34" charset="0"/>
              <a:cs typeface="Arial" pitchFamily="34" charset="0"/>
            </a:endParaRPr>
          </a:p>
          <a:p>
            <a:pPr>
              <a:defRPr/>
            </a:pPr>
            <a:endParaRPr lang="ru-RU" sz="1100" b="1" kern="1200" dirty="0" smtClean="0">
              <a:solidFill>
                <a:schemeClr val="tx1"/>
              </a:solidFill>
              <a:latin typeface="Arial" pitchFamily="34" charset="0"/>
              <a:ea typeface="+mn-ea"/>
              <a:cs typeface="Arial" pitchFamily="34" charset="0"/>
            </a:endParaRPr>
          </a:p>
          <a:p>
            <a:pPr algn="ctr">
              <a:defRPr/>
            </a:pPr>
            <a:r>
              <a:rPr lang="ru-RU" sz="1600" b="1" kern="1200" dirty="0" smtClean="0">
                <a:solidFill>
                  <a:schemeClr val="tx1"/>
                </a:solidFill>
                <a:latin typeface="Arial" pitchFamily="34" charset="0"/>
                <a:ea typeface="+mn-ea"/>
                <a:cs typeface="Arial" pitchFamily="34" charset="0"/>
              </a:rPr>
              <a:t> </a:t>
            </a:r>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ДОПОЛНИТЕЛЬНЫЙ МАТЕРИАЛ:</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Arial" pitchFamily="34" charset="0"/>
                <a:cs typeface="Arial" pitchFamily="34" charset="0"/>
              </a:rPr>
              <a:t>Тот, чья жизнь состоит только в том, чтобы всегда получать и никогда не отдавать, скоро утрачивает благословения. Если такой человек не передаёт истину ближним, он теряет способность получать (СЦ, т. 6, с. 448). </a:t>
            </a:r>
          </a:p>
          <a:p>
            <a:r>
              <a:rPr lang="ru-RU" sz="1200" dirty="0" smtClean="0">
                <a:latin typeface="Arial" pitchFamily="34" charset="0"/>
                <a:cs typeface="Arial" pitchFamily="34" charset="0"/>
              </a:rPr>
              <a:t>Те, кто мало трудится для Христа в деле спасения душ и </a:t>
            </a:r>
          </a:p>
          <a:p>
            <a:r>
              <a:rPr lang="ru-RU" sz="1200" dirty="0" smtClean="0">
                <a:latin typeface="Arial" pitchFamily="34" charset="0"/>
                <a:cs typeface="Arial" pitchFamily="34" charset="0"/>
              </a:rPr>
              <a:t>не стремится соблюдать себя в истине и правде перед Богом, </a:t>
            </a:r>
          </a:p>
          <a:p>
            <a:r>
              <a:rPr lang="ru-RU" sz="1200" dirty="0" smtClean="0">
                <a:latin typeface="Arial" pitchFamily="34" charset="0"/>
                <a:cs typeface="Arial" pitchFamily="34" charset="0"/>
              </a:rPr>
              <a:t>не смогут развить свою духовную силу (СЦ, т. 4, с. 75).</a:t>
            </a:r>
          </a:p>
          <a:p>
            <a:r>
              <a:rPr lang="ru-RU" sz="1200" dirty="0" smtClean="0">
                <a:latin typeface="Arial" pitchFamily="34" charset="0"/>
                <a:cs typeface="Arial" pitchFamily="34" charset="0"/>
              </a:rPr>
              <a:t>Обучение людей труду во имя спасения душ не считается таким важным делом, как земные предприятия. Души гибнут от недостатка знания. Получившие свет истины для настоящего времени, но не испытывающие побуждения трудиться и предупреждать своих ближних о грядущем суде, должны будут ответить перед Богом за пренебрежение своим долгом. Кровь душ будет найдена на их одежде  (СЦ, т. 5, с. 11).</a:t>
            </a:r>
          </a:p>
          <a:p>
            <a:r>
              <a:rPr lang="ru-RU" sz="1200" dirty="0" smtClean="0">
                <a:latin typeface="Arial" pitchFamily="34" charset="0"/>
                <a:cs typeface="Arial" pitchFamily="34" charset="0"/>
              </a:rPr>
              <a:t>Причина, по которой в церкви нет большего религиозного  пыла и искренней любви друг к другу, заключается в том, что миссионерский  дух постепенно угасает (СЦ, т. 5, с. 387).</a:t>
            </a:r>
          </a:p>
          <a:p>
            <a:r>
              <a:rPr lang="ru-RU" sz="1200" dirty="0" smtClean="0">
                <a:latin typeface="Arial" pitchFamily="34" charset="0"/>
                <a:cs typeface="Arial" pitchFamily="34" charset="0"/>
              </a:rPr>
              <a:t>Многие, называющие себя последователями Христа, говорят и действуют так, как будто их имена – честь и украшение для дела Божьего,  тогда как на самом деле они не несут никакой нагрузки и не завоёвывают  души для истины. Эти люди живут так, как будто у Бога нет на них никаких прав. Но если они и дальше продолжат идти этим путём, то в конце концов обнаружат, что и они не имеют никаких прав на Бога (СЦ, т. 5, с. 395). </a:t>
            </a:r>
          </a:p>
          <a:p>
            <a:r>
              <a:rPr lang="ru-RU" sz="1200" dirty="0" smtClean="0">
                <a:latin typeface="Arial" pitchFamily="34" charset="0"/>
                <a:cs typeface="Arial" pitchFamily="34" charset="0"/>
              </a:rPr>
              <a:t>Брат мой и сестра моя, поразмышляйте над этим, я умоляю вас. Каждому из вас надлежит потрудиться. Ваша неверность и небрежность записываются напротив ваших имён в небесных книгах (СЦ, т. 5, с. 463).</a:t>
            </a:r>
          </a:p>
          <a:p>
            <a:r>
              <a:rPr lang="ru-RU" sz="1200" dirty="0" smtClean="0">
                <a:latin typeface="Arial" pitchFamily="34" charset="0"/>
                <a:cs typeface="Arial" pitchFamily="34" charset="0"/>
              </a:rPr>
              <a:t>Если члены церкви игнорируют это дело, то тем самым они показывают, что не имеют живой связи с Богом. Напротив их имён стоит надпись: ленивый раб. Неужели вы не понимаете, почему в наших церквах так мало духовности? Да потому, что вы не стали </a:t>
            </a:r>
            <a:r>
              <a:rPr lang="ru-RU" sz="1200" dirty="0" err="1" smtClean="0">
                <a:latin typeface="Arial" pitchFamily="34" charset="0"/>
                <a:cs typeface="Arial" pitchFamily="34" charset="0"/>
              </a:rPr>
              <a:t>соработниками</a:t>
            </a:r>
            <a:r>
              <a:rPr lang="ru-RU" sz="1200" dirty="0" smtClean="0">
                <a:latin typeface="Arial" pitchFamily="34" charset="0"/>
                <a:cs typeface="Arial" pitchFamily="34" charset="0"/>
              </a:rPr>
              <a:t> Христа (СЦ, т. 5, с. 462-463). </a:t>
            </a:r>
          </a:p>
          <a:p>
            <a:endParaRPr lang="ru-RU" sz="1200" dirty="0" smtClean="0">
              <a:latin typeface="Arial" pitchFamily="34" charset="0"/>
              <a:cs typeface="Arial" pitchFamily="34" charset="0"/>
            </a:endParaRPr>
          </a:p>
          <a:p>
            <a:endParaRPr lang="ru-RU" sz="1400" kern="1200" dirty="0" smtClean="0">
              <a:solidFill>
                <a:srgbClr val="002060"/>
              </a:solidFill>
              <a:latin typeface="Georgia" pitchFamily="18" charset="0"/>
              <a:ea typeface="+mn-ea"/>
              <a:cs typeface="+mn-cs"/>
            </a:endParaRP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Arial" pitchFamily="34" charset="0"/>
                <a:cs typeface="Arial" pitchFamily="34" charset="0"/>
              </a:rPr>
              <a:t>Тот, чья жизнь состоит только в том, чтобы всегда получать и никогда не отдавать, скоро утрачивает благословения. Если такой человек не передаёт истину ближним, он теряет способность получать (СЦ, т. 6, с. 448). </a:t>
            </a:r>
          </a:p>
          <a:p>
            <a:r>
              <a:rPr lang="ru-RU" sz="1200" dirty="0" smtClean="0">
                <a:latin typeface="Arial" pitchFamily="34" charset="0"/>
                <a:cs typeface="Arial" pitchFamily="34" charset="0"/>
              </a:rPr>
              <a:t>Духовные дарования человека ослабеют и зачахнут, если они не употреблены в деле спасения душ для Христа. Какое извинение может быть принесено за невыполнение того великого, грандиозного дела, ради которого Христос отдал Свою жизнь? (СЦ, т. 9, с. 106). </a:t>
            </a:r>
          </a:p>
          <a:p>
            <a:r>
              <a:rPr lang="ru-RU" sz="1200" dirty="0" smtClean="0">
                <a:latin typeface="Arial" pitchFamily="34" charset="0"/>
                <a:cs typeface="Arial" pitchFamily="34" charset="0"/>
              </a:rPr>
              <a:t>Когда называющие себя христианами не чувствуют ответственности просвещать сидящих во тьме, когда они перестают делиться благодатью и знаниями, они становятся  менее проницательными и утрачивают способность ценить богатство небесного  дара; утратив способность самим ценить его, они перестают осознавать необходимость открывать его окружающим (СЦ, т. 6, с. 424). </a:t>
            </a:r>
          </a:p>
          <a:p>
            <a:endParaRPr lang="ru-RU" sz="1200" dirty="0" smtClean="0">
              <a:latin typeface="Arial" pitchFamily="34" charset="0"/>
              <a:cs typeface="Arial" pitchFamily="34" charset="0"/>
            </a:endParaRPr>
          </a:p>
          <a:p>
            <a:r>
              <a:rPr lang="ru-RU" sz="1200" dirty="0" smtClean="0">
                <a:latin typeface="Arial" pitchFamily="34" charset="0"/>
                <a:cs typeface="Arial" pitchFamily="34" charset="0"/>
              </a:rPr>
              <a:t> </a:t>
            </a: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dirty="0" smtClean="0"/>
              <a:t>ДОПОЛНИТЕЛЬНЫЙ МАТЕРИАЛ:</a:t>
            </a:r>
          </a:p>
          <a:p>
            <a:r>
              <a:rPr lang="ru-RU" sz="1200" dirty="0" smtClean="0">
                <a:latin typeface="Arial" pitchFamily="34" charset="0"/>
                <a:cs typeface="Arial" pitchFamily="34" charset="0"/>
              </a:rPr>
              <a:t>Когда же мы начнём трудиться для людей, сила Божья будет сопровождать все наши усилия (СЦ, т. 2, с. 507).</a:t>
            </a:r>
          </a:p>
          <a:p>
            <a:r>
              <a:rPr lang="ru-RU" sz="1200" dirty="0" smtClean="0">
                <a:latin typeface="Arial" pitchFamily="34" charset="0"/>
                <a:cs typeface="Arial" pitchFamily="34" charset="0"/>
              </a:rPr>
              <a:t>Тот, Кто каждому поручил определённое дело по его способностям, всегда вознаграждает за верное выполнение долга (СЦ, т. 5, с. 395).</a:t>
            </a:r>
          </a:p>
          <a:p>
            <a:r>
              <a:rPr lang="ru-RU" sz="1200" dirty="0" smtClean="0">
                <a:latin typeface="Arial" pitchFamily="34" charset="0"/>
                <a:cs typeface="Arial" pitchFamily="34" charset="0"/>
              </a:rPr>
              <a:t>Когда человек пытается просвещать ближних и нести им благословение, его собственные взгляды становятся яснее и шире. Чем больше мы стремимся  объяснять ближним истину с любовью </a:t>
            </a:r>
          </a:p>
          <a:p>
            <a:r>
              <a:rPr lang="ru-RU" sz="1200" dirty="0" smtClean="0">
                <a:latin typeface="Arial" pitchFamily="34" charset="0"/>
                <a:cs typeface="Arial" pitchFamily="34" charset="0"/>
              </a:rPr>
              <a:t>к душам, тем понятнее она будет становиться нам самим. Истина всегда открывается в новой красоте и силе разуму исследователя (СЦ, т. 5, с. 121).</a:t>
            </a:r>
          </a:p>
          <a:p>
            <a:r>
              <a:rPr lang="ru-RU" sz="1200" dirty="0" smtClean="0">
                <a:latin typeface="Arial" pitchFamily="34" charset="0"/>
                <a:cs typeface="Arial" pitchFamily="34" charset="0"/>
              </a:rPr>
              <a:t>Трудиться для Бога и для спасения душ – наивысшее и самое </a:t>
            </a:r>
          </a:p>
          <a:p>
            <a:r>
              <a:rPr lang="ru-RU" sz="1200" dirty="0" smtClean="0">
                <a:latin typeface="Arial" pitchFamily="34" charset="0"/>
                <a:cs typeface="Arial" pitchFamily="34" charset="0"/>
              </a:rPr>
              <a:t>благородное призвание, которое когда-либо было или будет у людей. Потери и прибытки в этом деле чрезвычайно важны, ибо результаты </a:t>
            </a:r>
          </a:p>
          <a:p>
            <a:r>
              <a:rPr lang="ru-RU" sz="1200" dirty="0" smtClean="0">
                <a:latin typeface="Arial" pitchFamily="34" charset="0"/>
                <a:cs typeface="Arial" pitchFamily="34" charset="0"/>
              </a:rPr>
              <a:t>не ограничиваются только земной жизнью, но простираются во всю вечность (СЦ, т. 5, с. 411).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Arial" pitchFamily="34" charset="0"/>
                <a:cs typeface="Arial" pitchFamily="34" charset="0"/>
              </a:rPr>
              <a:t>И делающие такой выбор, посвящающие свою жизнь распространению истины и приобщению душ к Богу имеют обетование, что получат во сто крат в этой жизни, а в веке грядущем – жизнь вечную (СЦ, т. 5, с. 428).</a:t>
            </a:r>
          </a:p>
          <a:p>
            <a:r>
              <a:rPr lang="ru-RU" sz="1200" dirty="0" smtClean="0">
                <a:latin typeface="Arial" pitchFamily="34" charset="0"/>
                <a:cs typeface="Arial" pitchFamily="34" charset="0"/>
              </a:rPr>
              <a:t>Бог даёт нам возможность делиться благодатью, чтобы Он мог наполнить нас втрое. Вера и надежда укрепляются, когда посредник Божий трудится, используя таланты и способности, данные Богом. Божественная сила будет помогать ему (СЦ, т. 6, с. 44).</a:t>
            </a:r>
            <a:endParaRPr lang="ru-RU" sz="1600" b="1" kern="1200" dirty="0" smtClean="0">
              <a:solidFill>
                <a:schemeClr val="tx1"/>
              </a:solidFill>
              <a:latin typeface="Arial" pitchFamily="34" charset="0"/>
              <a:ea typeface="+mn-ea"/>
              <a:cs typeface="Arial" pitchFamily="34" charset="0"/>
            </a:endParaRPr>
          </a:p>
          <a:p>
            <a:pPr algn="ctr">
              <a:defRPr/>
            </a:pPr>
            <a:endParaRPr lang="ru-RU" sz="1400" kern="1200" dirty="0" smtClean="0">
              <a:solidFill>
                <a:srgbClr val="002060"/>
              </a:solidFill>
              <a:latin typeface="Georgia" pitchFamily="18" charset="0"/>
              <a:ea typeface="+mn-ea"/>
              <a:cs typeface="+mn-cs"/>
            </a:endParaRPr>
          </a:p>
          <a:p>
            <a:endParaRPr lang="ru-RU" sz="1200" dirty="0" smtClean="0">
              <a:latin typeface="Arial" pitchFamily="34" charset="0"/>
              <a:cs typeface="Arial" pitchFamily="34" charset="0"/>
            </a:endParaRPr>
          </a:p>
          <a:p>
            <a:r>
              <a:rPr lang="ru-RU" sz="1200" dirty="0" smtClean="0">
                <a:latin typeface="Arial" pitchFamily="34" charset="0"/>
                <a:cs typeface="Arial" pitchFamily="34" charset="0"/>
              </a:rPr>
              <a:t> </a:t>
            </a: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ДОПОЛНИТЕЛЬНЫЙ МАТЕРИАЛ:</a:t>
            </a:r>
          </a:p>
          <a:p>
            <a:r>
              <a:rPr lang="ru-RU" sz="1200" dirty="0" smtClean="0">
                <a:latin typeface="Arial" pitchFamily="34" charset="0"/>
                <a:cs typeface="Arial" pitchFamily="34" charset="0"/>
              </a:rPr>
              <a:t>Люди, посвящающие своё данное Богом время поиску душ, настойчивому служению им, заботе о них как обязанные дать отчёт, приобретут богатый опыт. Когда они будут передавать драгоценные истины Слова Божьего ближним, сердца последних откроются для Слова (СЦ, т. 6, с. 86).</a:t>
            </a:r>
          </a:p>
          <a:p>
            <a:r>
              <a:rPr lang="ru-RU" sz="1200" dirty="0" smtClean="0">
                <a:latin typeface="Arial" pitchFamily="34" charset="0"/>
                <a:cs typeface="Arial" pitchFamily="34" charset="0"/>
              </a:rPr>
              <a:t>Те, кто верно делает эту работу, будут благословлены Богом. Истина Христова пойдёт перед ними, и слава Господня будет сопровождать их (СЦ, т. 6, с. 82).</a:t>
            </a:r>
          </a:p>
          <a:p>
            <a:r>
              <a:rPr lang="ru-RU" sz="1200" dirty="0" smtClean="0">
                <a:latin typeface="Arial" pitchFamily="34" charset="0"/>
                <a:cs typeface="Arial" pitchFamily="34" charset="0"/>
              </a:rPr>
              <a:t>Те, кто берёт, чтобы отдавать, почувствуют величайшее удовлетворение от такой жизни. Господь предусмотрел каналы, через которые Он позволяет изливаться Своей доброте, милости и истине; и наша обязанность - быть </a:t>
            </a:r>
            <a:r>
              <a:rPr lang="ru-RU" sz="1200" dirty="0" err="1" smtClean="0">
                <a:latin typeface="Arial" pitchFamily="34" charset="0"/>
                <a:cs typeface="Arial" pitchFamily="34" charset="0"/>
              </a:rPr>
              <a:t>соработниками</a:t>
            </a:r>
            <a:r>
              <a:rPr lang="ru-RU" sz="1200" dirty="0" smtClean="0">
                <a:latin typeface="Arial" pitchFamily="34" charset="0"/>
                <a:cs typeface="Arial" pitchFamily="34" charset="0"/>
              </a:rPr>
              <a:t> Христа в передаче другим людям практической мудрости и благожелательности мы должны нести свет и благословение окружающим, совершая таким образом доброе и святое дело (СЦ, т. 6, с. 190).</a:t>
            </a:r>
            <a:endParaRPr lang="ru-RU" sz="1200" b="1" kern="1200" dirty="0" smtClean="0">
              <a:solidFill>
                <a:schemeClr val="tx1"/>
              </a:solidFill>
              <a:latin typeface="Arial" pitchFamily="34" charset="0"/>
              <a:ea typeface="+mn-ea"/>
              <a:cs typeface="Arial" pitchFamily="34" charset="0"/>
            </a:endParaRPr>
          </a:p>
          <a:p>
            <a:r>
              <a:rPr lang="ru-RU" sz="1200" dirty="0" smtClean="0">
                <a:latin typeface="Arial" pitchFamily="34" charset="0"/>
                <a:cs typeface="Arial" pitchFamily="34" charset="0"/>
              </a:rPr>
              <a:t>…Дух Святой общается со всеми, кто совершает Божье служение (СЦ, т.6, с.266). </a:t>
            </a:r>
            <a:br>
              <a:rPr lang="ru-RU" sz="1200" dirty="0" smtClean="0">
                <a:latin typeface="Arial" pitchFamily="34" charset="0"/>
                <a:cs typeface="Arial" pitchFamily="34" charset="0"/>
              </a:rPr>
            </a:br>
            <a:r>
              <a:rPr lang="ru-RU" sz="1200" dirty="0" smtClean="0">
                <a:latin typeface="Arial" pitchFamily="34" charset="0"/>
                <a:cs typeface="Arial" pitchFamily="34" charset="0"/>
              </a:rPr>
              <a:t>Спаситель всегда присутствует с теми, кто занят в Его деле…(СЦ, т. 6, с. 267).</a:t>
            </a:r>
          </a:p>
          <a:p>
            <a:r>
              <a:rPr lang="ru-RU" sz="1200" dirty="0" smtClean="0">
                <a:latin typeface="Arial" pitchFamily="34" charset="0"/>
                <a:cs typeface="Arial" pitchFamily="34" charset="0"/>
              </a:rPr>
              <a:t> </a:t>
            </a:r>
          </a:p>
          <a:p>
            <a:pPr>
              <a:defRPr/>
            </a:pPr>
            <a:endParaRPr lang="ru-RU" sz="1200" b="1" kern="1200" dirty="0" smtClean="0">
              <a:solidFill>
                <a:schemeClr val="tx1"/>
              </a:solidFill>
              <a:latin typeface="Arial" pitchFamily="34" charset="0"/>
              <a:ea typeface="+mn-ea"/>
              <a:cs typeface="Arial" pitchFamily="34" charset="0"/>
            </a:endParaRPr>
          </a:p>
          <a:p>
            <a:pPr algn="ctr">
              <a:defRPr/>
            </a:pPr>
            <a:r>
              <a:rPr lang="ru-RU" sz="1200" b="1" kern="1200" dirty="0" smtClean="0">
                <a:solidFill>
                  <a:schemeClr val="tx1"/>
                </a:solidFill>
                <a:latin typeface="Arial" pitchFamily="34" charset="0"/>
                <a:ea typeface="+mn-ea"/>
                <a:cs typeface="Arial" pitchFamily="34" charset="0"/>
              </a:rPr>
              <a:t> </a:t>
            </a:r>
          </a:p>
          <a:p>
            <a:pPr algn="ctr">
              <a:defRPr/>
            </a:pPr>
            <a:endParaRPr lang="ru-RU" sz="1900" kern="1200" dirty="0" smtClean="0">
              <a:solidFill>
                <a:schemeClr val="tx1"/>
              </a:solidFill>
              <a:latin typeface="Arial" pitchFamily="34" charset="0"/>
              <a:ea typeface="+mn-ea"/>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ДОПОЛНИТЕЛЬНЫЙ МАТЕРИАЛ:</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Arial" pitchFamily="34" charset="0"/>
                <a:cs typeface="Arial" pitchFamily="34" charset="0"/>
              </a:rPr>
              <a:t>Все небожители ждут, когда все души начнут трудиться для Христа. И если члены наших церквей лично примутся за порученную им работу, их окружит совсем другая атмосфера. Благословение и сила будут присутствовать в их работе. Они приобретут высшую культуру ума и сердца. Себялюбие, которое раньше связывало их души, будет побеждено. Их вера станет живым принципом. Их молитвы будут более ревностными. Живительное, освящающее влияние Святого Духа изольётся на них, и они станут ближе к Царству Небесному (СЦ, т. 6, с. 268).</a:t>
            </a:r>
            <a:endParaRPr lang="ru-RU" sz="1200" kern="1200" dirty="0" smtClean="0">
              <a:solidFill>
                <a:schemeClr val="tx1"/>
              </a:solidFill>
              <a:latin typeface="Arial" pitchFamily="34" charset="0"/>
              <a:ea typeface="+mn-ea"/>
              <a:cs typeface="Arial" pitchFamily="34" charset="0"/>
            </a:endParaRPr>
          </a:p>
          <a:p>
            <a:r>
              <a:rPr lang="ru-RU" sz="1200" dirty="0" smtClean="0">
                <a:latin typeface="Arial" pitchFamily="34" charset="0"/>
                <a:cs typeface="Arial" pitchFamily="34" charset="0"/>
              </a:rPr>
              <a:t>Все, кто посвящает дух, душу и тело Божьему служению, будут постоянно получать новые дары физических, умственных и духовных сил, потому, что неисчерпаемые запасы неба находятся в их распоряжении. Христос даёт им дыхание Своего духа, жизнь от Своей жизни, а Святой Дух проявляет свою величайшую энергию, работая над сердцем и умом (СЦ, т. 6, с.306).</a:t>
            </a:r>
          </a:p>
          <a:p>
            <a:r>
              <a:rPr lang="ru-RU" sz="1200" dirty="0" smtClean="0">
                <a:latin typeface="Arial" pitchFamily="34" charset="0"/>
                <a:cs typeface="Arial" pitchFamily="34" charset="0"/>
              </a:rPr>
              <a:t>Когда мы станем выполнять эту работу, получая от Бога и </a:t>
            </a:r>
          </a:p>
          <a:p>
            <a:r>
              <a:rPr lang="ru-RU" sz="1200" dirty="0" smtClean="0">
                <a:latin typeface="Arial" pitchFamily="34" charset="0"/>
                <a:cs typeface="Arial" pitchFamily="34" charset="0"/>
              </a:rPr>
              <a:t>Возвращая Ему то, что Он с доверием одолжил нам для славы Своего имени, Его благословение упокоится на нас. Тогда бедные, потерявшие надежду, больны грехом души узнают, что в соблюдении Его заповедей «есть великая награда», и на нем примере покажут другим, что благословение и служение связаны между собой (СЦ, т. 6, с. 304).  </a:t>
            </a:r>
          </a:p>
          <a:p>
            <a:r>
              <a:rPr lang="ru-RU" sz="1100" dirty="0" smtClean="0">
                <a:latin typeface="Arial" pitchFamily="34" charset="0"/>
                <a:cs typeface="Arial" pitchFamily="34" charset="0"/>
              </a:rPr>
              <a:t>Все, трудящиеся на благо ближних, работают в единстве с небесными ангелами. Они постоянно сопровождают их и служат им (СЦ, т. 6, с. 308).</a:t>
            </a:r>
          </a:p>
          <a:p>
            <a:r>
              <a:rPr lang="ru-RU" sz="1200" dirty="0" smtClean="0">
                <a:latin typeface="Arial" pitchFamily="34" charset="0"/>
                <a:cs typeface="Arial" pitchFamily="34" charset="0"/>
              </a:rPr>
              <a:t>Хотя окончательная награда будет дана во время пришествия Христа, чистосердечное служение Богу приносит награду уже в этой жизни. Все, отдающие себя Богу в бескорыстном служении людям, сотрудничают с Господом славы. Работая с бескорыстным сердцем, облагороженным участием в Христовых страданиях, разделяя Его сострадание, труженики Божьи распространяют потоки Его радости и приносят честь  и хвалу Его превознесённому имени (СЦ, т. 6, с. 306). </a:t>
            </a:r>
          </a:p>
          <a:p>
            <a:r>
              <a:rPr lang="ru-RU" sz="1200" dirty="0" smtClean="0">
                <a:latin typeface="Arial" pitchFamily="34" charset="0"/>
                <a:cs typeface="Arial" pitchFamily="34" charset="0"/>
              </a:rPr>
              <a:t> </a:t>
            </a:r>
          </a:p>
          <a:p>
            <a:r>
              <a:rPr lang="en-US" sz="1200" dirty="0" smtClean="0">
                <a:latin typeface="Arial" pitchFamily="34" charset="0"/>
                <a:cs typeface="Arial" pitchFamily="34" charset="0"/>
              </a:rPr>
              <a:t> </a:t>
            </a:r>
            <a:endParaRPr lang="ru-RU" sz="1200" dirty="0" smtClean="0">
              <a:latin typeface="Arial" pitchFamily="34" charset="0"/>
              <a:cs typeface="Arial" pitchFamily="34" charset="0"/>
            </a:endParaRPr>
          </a:p>
          <a:p>
            <a:endParaRPr lang="ru-RU" sz="1200" dirty="0" smtClean="0">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ДОПОЛНИТЕЛЬНЫЙ МАТЕРИАЛ:</a:t>
            </a:r>
          </a:p>
          <a:p>
            <a:r>
              <a:rPr lang="ru-RU" sz="1200" dirty="0" smtClean="0">
                <a:latin typeface="Arial" pitchFamily="34" charset="0"/>
                <a:cs typeface="Arial" pitchFamily="34" charset="0"/>
              </a:rPr>
              <a:t>Он делает Своих детей Своими посредниками для выполнения этой работы, и, успешно осуществляя её, они даже в этой жизни в состоянии обрести драгоценную награду (СЦ, т. 6, с. 309).</a:t>
            </a:r>
          </a:p>
          <a:p>
            <a:r>
              <a:rPr lang="ru-RU" sz="1200" dirty="0" smtClean="0">
                <a:latin typeface="Arial" pitchFamily="34" charset="0"/>
                <a:cs typeface="Arial" pitchFamily="34" charset="0"/>
              </a:rPr>
              <a:t>Когда люди используют свои силы по Божьему предписанию, их таланты возрастают, способности увеличиваются, и они получают небесную мудрость в стремлении спасти погибающих (СЦ, т. 6, с. 424).</a:t>
            </a:r>
          </a:p>
          <a:p>
            <a:r>
              <a:rPr lang="ru-RU" sz="1200" dirty="0" smtClean="0">
                <a:latin typeface="Arial" pitchFamily="34" charset="0"/>
                <a:cs typeface="Arial" pitchFamily="34" charset="0"/>
              </a:rPr>
              <a:t>Бог работает с каждым истинным верующим, и полученный свет и благословения вновь возвращаются через работу, исполняемую последним. Таким образом, способность к получению увеличивается (СЦ, т. 6, с. 448).</a:t>
            </a:r>
            <a:endParaRPr lang="ru-RU" sz="1200" b="1" kern="1200" dirty="0" smtClean="0">
              <a:solidFill>
                <a:schemeClr val="tx1"/>
              </a:solidFill>
              <a:latin typeface="Arial" pitchFamily="34" charset="0"/>
              <a:ea typeface="+mn-ea"/>
              <a:cs typeface="Arial" pitchFamily="34" charset="0"/>
            </a:endParaRPr>
          </a:p>
          <a:p>
            <a:r>
              <a:rPr lang="ru-RU" sz="1200" dirty="0" smtClean="0">
                <a:latin typeface="Arial" pitchFamily="34" charset="0"/>
                <a:cs typeface="Arial" pitchFamily="34" charset="0"/>
              </a:rPr>
              <a:t>И если люди становятся проводниками благословений для других душ, то Господь вновь наполняет эти каналы (СЦ, т. 6, с. 449). </a:t>
            </a:r>
          </a:p>
          <a:p>
            <a:r>
              <a:rPr lang="ru-RU" sz="1200" dirty="0" smtClean="0">
                <a:latin typeface="Arial" pitchFamily="34" charset="0"/>
                <a:cs typeface="Arial" pitchFamily="34" charset="0"/>
              </a:rPr>
              <a:t>Когда человек делится небесными дарами, он подготавливает место для свежих потоков благодати и истины, которые потекут в душу из живого источника. Он имеет больший свет, возрастающие познания и благословения. В этой работе, возлагаемой на всех членов церкви, заключена жизнь и возрастание церкви (СЦ, т. 6, с. 448).</a:t>
            </a:r>
          </a:p>
          <a:p>
            <a:pPr>
              <a:lnSpc>
                <a:spcPct val="90000"/>
              </a:lnSpc>
            </a:pPr>
            <a:r>
              <a:rPr lang="ru-RU" sz="1200" dirty="0" smtClean="0">
                <a:latin typeface="Arial" pitchFamily="34" charset="0"/>
                <a:cs typeface="Arial" pitchFamily="34" charset="0"/>
              </a:rPr>
              <a:t> Взирайте на Того, Кто может даровать вам свет, силу и успех. Он благословит каждого, кто стремится передавать людям Его свет и любовь (СЦ, т. 7, с. 212).</a:t>
            </a:r>
          </a:p>
          <a:p>
            <a:pPr>
              <a:lnSpc>
                <a:spcPct val="90000"/>
              </a:lnSpc>
            </a:pPr>
            <a:r>
              <a:rPr lang="ru-RU" sz="1200" dirty="0" smtClean="0">
                <a:latin typeface="Arial" pitchFamily="34" charset="0"/>
                <a:cs typeface="Arial" pitchFamily="34" charset="0"/>
              </a:rPr>
              <a:t>Сила тех, кто любит Его и служит Ему будет обновляться изо дня в день (СЦ, т. 8, с. 11).</a:t>
            </a:r>
          </a:p>
          <a:p>
            <a:pPr>
              <a:lnSpc>
                <a:spcPct val="90000"/>
              </a:lnSpc>
            </a:pPr>
            <a:r>
              <a:rPr lang="ru-RU" sz="1200" dirty="0" smtClean="0">
                <a:latin typeface="Arial" pitchFamily="34" charset="0"/>
                <a:cs typeface="Arial" pitchFamily="34" charset="0"/>
              </a:rPr>
              <a:t>Пусть рядовые члены церкви делают всё, что в их силах, и когда они начнут использовать уже имеющиеся таланты, Бог даст им ещё большую благодать и умножит их способности (СЦ, т. 8, с. 246).</a:t>
            </a:r>
          </a:p>
          <a:p>
            <a:pPr>
              <a:lnSpc>
                <a:spcPct val="90000"/>
              </a:lnSpc>
            </a:pPr>
            <a:r>
              <a:rPr lang="ru-RU" sz="1200" dirty="0" smtClean="0">
                <a:latin typeface="Arial" pitchFamily="34" charset="0"/>
                <a:cs typeface="Arial" pitchFamily="34" charset="0"/>
              </a:rPr>
              <a:t> </a:t>
            </a:r>
          </a:p>
          <a:p>
            <a:pPr algn="ctr">
              <a:defRPr/>
            </a:pPr>
            <a:endParaRPr lang="ru-RU" sz="1400" kern="1200" dirty="0" smtClean="0">
              <a:solidFill>
                <a:schemeClr val="tx1"/>
              </a:solidFill>
              <a:latin typeface="Arial" pitchFamily="34" charset="0"/>
              <a:ea typeface="+mn-ea"/>
              <a:cs typeface="Arial" pitchFamily="34" charset="0"/>
            </a:endParaRPr>
          </a:p>
          <a:p>
            <a:endParaRPr lang="ru-RU" sz="1200" dirty="0" smtClean="0">
              <a:latin typeface="Arial" pitchFamily="34" charset="0"/>
              <a:cs typeface="Arial" pitchFamily="34" charset="0"/>
            </a:endParaRPr>
          </a:p>
          <a:p>
            <a:pPr algn="ctr">
              <a:defRPr/>
            </a:pPr>
            <a:r>
              <a:rPr lang="ru-RU" sz="1600" b="1" kern="1200" dirty="0" smtClean="0">
                <a:solidFill>
                  <a:schemeClr val="tx1"/>
                </a:solidFill>
                <a:latin typeface="Arial" pitchFamily="34" charset="0"/>
                <a:ea typeface="+mn-ea"/>
                <a:cs typeface="Arial" pitchFamily="34" charset="0"/>
              </a:rPr>
              <a:t> </a:t>
            </a:r>
          </a:p>
          <a:p>
            <a:endParaRPr lang="ru-RU" dirty="0"/>
          </a:p>
        </p:txBody>
      </p:sp>
      <p:sp>
        <p:nvSpPr>
          <p:cNvPr id="4" name="Номер слайда 3"/>
          <p:cNvSpPr>
            <a:spLocks noGrp="1"/>
          </p:cNvSpPr>
          <p:nvPr>
            <p:ph type="sldNum" sz="quarter" idx="10"/>
          </p:nvPr>
        </p:nvSpPr>
        <p:spPr/>
        <p:txBody>
          <a:bodyPr/>
          <a:lstStyle/>
          <a:p>
            <a:fld id="{30DFBC21-66B0-4FDE-B00A-324250A7DD63}"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vkotov\Desktop\УВЕС СЛАЙД 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 </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643042" y="1285860"/>
            <a:ext cx="7215238" cy="5357850"/>
          </a:xfrm>
          <a:prstGeom prst="rect">
            <a:avLst/>
          </a:prstGeom>
          <a:ln>
            <a:miter lim="800000"/>
            <a:headEnd/>
            <a:tailEnd/>
          </a:ln>
        </p:spPr>
        <p:txBody>
          <a:bodyPr>
            <a:normAutofit fontScale="92500" lnSpcReduction="20000"/>
          </a:bodyPr>
          <a:lstStyle/>
          <a:p>
            <a:pPr algn="ctr"/>
            <a:r>
              <a:rPr lang="ru-RU" sz="1600" b="1" dirty="0" smtClean="0">
                <a:latin typeface="Arial" pitchFamily="34" charset="0"/>
                <a:cs typeface="Arial" pitchFamily="34" charset="0"/>
              </a:rPr>
              <a:t> </a:t>
            </a:r>
            <a:endParaRPr lang="ru-RU" sz="5100" b="1" dirty="0" smtClean="0">
              <a:latin typeface="Arial" pitchFamily="34" charset="0"/>
              <a:ea typeface="+mj-ea"/>
              <a:cs typeface="Arial" pitchFamily="34" charset="0"/>
            </a:endParaRPr>
          </a:p>
          <a:p>
            <a:pPr algn="ctr">
              <a:lnSpc>
                <a:spcPct val="120000"/>
              </a:lnSpc>
            </a:pPr>
            <a:r>
              <a:rPr lang="ru-RU" sz="3800" b="1" dirty="0" smtClean="0">
                <a:latin typeface="Arial" pitchFamily="34" charset="0"/>
                <a:cs typeface="Arial" pitchFamily="34" charset="0"/>
              </a:rPr>
              <a:t>ЭТО СЕКРЕТ РОСТА В</a:t>
            </a:r>
            <a:endParaRPr lang="en-US" sz="3800" b="1" dirty="0" smtClean="0">
              <a:latin typeface="Arial" pitchFamily="34" charset="0"/>
              <a:cs typeface="Arial" pitchFamily="34" charset="0"/>
            </a:endParaRPr>
          </a:p>
          <a:p>
            <a:pPr algn="ctr">
              <a:lnSpc>
                <a:spcPct val="120000"/>
              </a:lnSpc>
            </a:pPr>
            <a:r>
              <a:rPr lang="ru-RU" sz="3800" b="1" dirty="0" smtClean="0">
                <a:latin typeface="Arial" pitchFamily="34" charset="0"/>
                <a:cs typeface="Arial" pitchFamily="34" charset="0"/>
              </a:rPr>
              <a:t>ХРИСТИАНСКОЙ ЖИЗНИ</a:t>
            </a:r>
            <a:endParaRPr lang="en-US" sz="3800" b="1" dirty="0" smtClean="0">
              <a:latin typeface="Arial" pitchFamily="34" charset="0"/>
              <a:cs typeface="Arial" pitchFamily="34" charset="0"/>
            </a:endParaRPr>
          </a:p>
          <a:p>
            <a:r>
              <a:rPr lang="ru-RU" sz="3800" b="1" dirty="0" smtClean="0">
                <a:latin typeface="Arial" pitchFamily="34" charset="0"/>
                <a:cs typeface="Arial" pitchFamily="34" charset="0"/>
              </a:rPr>
              <a:t/>
            </a:r>
            <a:br>
              <a:rPr lang="ru-RU" sz="3800" b="1" dirty="0" smtClean="0">
                <a:latin typeface="Arial" pitchFamily="34" charset="0"/>
                <a:cs typeface="Arial" pitchFamily="34" charset="0"/>
              </a:rPr>
            </a:br>
            <a:r>
              <a:rPr lang="ru-RU" sz="3500" b="1" dirty="0" smtClean="0">
                <a:latin typeface="Arial" pitchFamily="34" charset="0"/>
                <a:cs typeface="Arial" pitchFamily="34" charset="0"/>
              </a:rPr>
              <a:t>Единственный путь возрастания в благодати – с интересом исполнять ту особенную работу, которую Христос возложил на нас </a:t>
            </a:r>
            <a:endParaRPr lang="en-US" sz="3500" b="1" dirty="0" smtClean="0">
              <a:latin typeface="Arial" pitchFamily="34" charset="0"/>
              <a:cs typeface="Arial" pitchFamily="34" charset="0"/>
            </a:endParaRPr>
          </a:p>
          <a:p>
            <a:r>
              <a:rPr lang="ru-RU" sz="2600" i="1" dirty="0" smtClean="0">
                <a:latin typeface="Arial" pitchFamily="34" charset="0"/>
                <a:cs typeface="Arial" pitchFamily="34" charset="0"/>
              </a:rPr>
              <a:t>(ХС, гл. «Пробуждение»).</a:t>
            </a:r>
          </a:p>
          <a:p>
            <a:endParaRPr lang="ru-RU" sz="3500" b="1" dirty="0" smtClean="0">
              <a:latin typeface="Arial" pitchFamily="34" charset="0"/>
              <a:ea typeface="+mj-ea"/>
              <a:cs typeface="Arial" pitchFamily="34" charset="0"/>
            </a:endParaRPr>
          </a:p>
          <a:p>
            <a:pPr>
              <a:defRPr/>
            </a:pPr>
            <a:endParaRPr lang="ru-RU" sz="5100" b="1" dirty="0">
              <a:solidFill>
                <a:srgbClr val="006600"/>
              </a:solidFill>
              <a:latin typeface="Georgia" pitchFamily="18" charset="0"/>
              <a:ea typeface="+mj-ea"/>
              <a:cs typeface="Arial" pitchFamily="34" charset="0"/>
            </a:endParaRPr>
          </a:p>
          <a:p>
            <a:pPr algn="ctr">
              <a:defRPr/>
            </a:pPr>
            <a:r>
              <a:rPr lang="ru-RU" sz="51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285852" y="1214422"/>
            <a:ext cx="7858148" cy="5357850"/>
          </a:xfrm>
          <a:prstGeom prst="rect">
            <a:avLst/>
          </a:prstGeom>
          <a:ln>
            <a:miter lim="800000"/>
            <a:headEnd/>
            <a:tailEnd/>
          </a:ln>
        </p:spPr>
        <p:txBody>
          <a:bodyPr>
            <a:noAutofit/>
          </a:bodyPr>
          <a:lstStyle/>
          <a:p>
            <a:pPr algn="ctr"/>
            <a:r>
              <a:rPr lang="ru-RU" sz="2800" b="1" dirty="0" smtClean="0">
                <a:latin typeface="Arial" pitchFamily="34" charset="0"/>
                <a:cs typeface="Arial" pitchFamily="34" charset="0"/>
              </a:rPr>
              <a:t>ЭТО ВАКЦИНА ПРОТИВ ОТСТУПНИЧЕСТВА</a:t>
            </a:r>
          </a:p>
          <a:p>
            <a:r>
              <a:rPr lang="ru-RU" sz="2800" dirty="0" smtClean="0">
                <a:latin typeface="Arial" pitchFamily="34" charset="0"/>
                <a:cs typeface="Arial" pitchFamily="34" charset="0"/>
              </a:rPr>
              <a:t> </a:t>
            </a:r>
            <a:r>
              <a:rPr lang="ru-RU" sz="2400" b="1" dirty="0" smtClean="0">
                <a:latin typeface="Arial" pitchFamily="34" charset="0"/>
                <a:cs typeface="Arial" pitchFamily="34" charset="0"/>
              </a:rPr>
              <a:t>Христиане, постоянно возрастающие в служении, усердии и любви, никогда не отступят от веры. Не участвующие в этом бескорыстном труде не имеют живого опыта и быстро устают в борьбе, сомневаются, ропщут и сожалеют до тех пор, пока не потеряют всякое чувство, составляющее настоящую религию. Видя, что не смогут вернуться в мир, они остаются в церкви, но в своей душе поддаются мелочной подозрительности, зависти, разочарованиям и угрызениям совести. В своей религиозной жизни они имеют лишь сомнительный, безнадёжный и мрачный опыт </a:t>
            </a:r>
            <a:r>
              <a:rPr lang="ru-RU" sz="2400" i="1" dirty="0" smtClean="0">
                <a:latin typeface="Arial" pitchFamily="34" charset="0"/>
                <a:cs typeface="Arial" pitchFamily="34" charset="0"/>
              </a:rPr>
              <a:t>(ХС, гл. «Пробуждение»).</a:t>
            </a:r>
          </a:p>
          <a:p>
            <a:endParaRPr lang="ru-RU" sz="2800" b="1" dirty="0" smtClean="0">
              <a:latin typeface="Arial" pitchFamily="34" charset="0"/>
              <a:cs typeface="Arial" pitchFamily="34" charset="0"/>
            </a:endParaRPr>
          </a:p>
          <a:p>
            <a:endParaRPr lang="ru-RU"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ru-RU" sz="2800" b="1" dirty="0" smtClean="0">
              <a:solidFill>
                <a:srgbClr val="006600"/>
              </a:solidFill>
              <a:latin typeface="Georgia" pitchFamily="18" charset="0"/>
            </a:endParaRPr>
          </a:p>
          <a:p>
            <a:endParaRPr lang="ru-RU" sz="2800" b="1" dirty="0">
              <a:latin typeface="Arial" pitchFamily="34" charset="0"/>
              <a:ea typeface="+mj-ea"/>
              <a:cs typeface="Arial" pitchFamily="34" charset="0"/>
            </a:endParaRPr>
          </a:p>
          <a:p>
            <a:pPr>
              <a:defRPr/>
            </a:pPr>
            <a:endParaRPr lang="ru-RU" sz="28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357290" y="1142984"/>
            <a:ext cx="7786710" cy="5429288"/>
          </a:xfrm>
          <a:prstGeom prst="rect">
            <a:avLst/>
          </a:prstGeom>
          <a:ln>
            <a:miter lim="800000"/>
            <a:headEnd/>
            <a:tailEnd/>
          </a:ln>
        </p:spPr>
        <p:txBody>
          <a:bodyPr>
            <a:normAutofit fontScale="40000" lnSpcReduction="20000"/>
          </a:bodyPr>
          <a:lstStyle/>
          <a:p>
            <a:pPr algn="ctr"/>
            <a:endParaRPr lang="ru-RU" sz="3200" b="1" dirty="0" smtClean="0">
              <a:latin typeface="Arial" pitchFamily="34" charset="0"/>
              <a:cs typeface="Arial" pitchFamily="34" charset="0"/>
            </a:endParaRPr>
          </a:p>
          <a:p>
            <a:pPr algn="ctr">
              <a:lnSpc>
                <a:spcPct val="120000"/>
              </a:lnSpc>
            </a:pPr>
            <a:r>
              <a:rPr lang="ru-RU" sz="8000" b="1" dirty="0" smtClean="0">
                <a:latin typeface="Arial" pitchFamily="34" charset="0"/>
                <a:cs typeface="Arial" pitchFamily="34" charset="0"/>
              </a:rPr>
              <a:t>ЭТО МЕТОД ХРИСТА ДЛЯ ДУХОВНОГО ВОЗРОЖДЕНИЯ</a:t>
            </a:r>
          </a:p>
          <a:p>
            <a:pPr algn="ctr"/>
            <a:r>
              <a:rPr lang="ru-RU" sz="3200" dirty="0" smtClean="0">
                <a:latin typeface="Arial" pitchFamily="34" charset="0"/>
                <a:cs typeface="Arial" pitchFamily="34" charset="0"/>
              </a:rPr>
              <a:t> </a:t>
            </a:r>
          </a:p>
          <a:p>
            <a:r>
              <a:rPr lang="ru-RU" sz="7000" b="1" dirty="0" smtClean="0">
                <a:latin typeface="Arial" pitchFamily="34" charset="0"/>
                <a:cs typeface="Arial" pitchFamily="34" charset="0"/>
              </a:rPr>
              <a:t>Если церковь желает быть живой, она должна быть действующей, трудящейся церковью. Она не должна довольствоваться лишь защитой своего вероучения в борьбе с силами греха и зла, не должна  довольствоваться медленным продвижением вперёд, но должна нести бремя Христа, следуя неуклонно за своим Повелителем, приобретая новые души на своём пути</a:t>
            </a:r>
            <a:r>
              <a:rPr lang="ru-RU" sz="5900" b="1" dirty="0" smtClean="0">
                <a:latin typeface="Arial" pitchFamily="34" charset="0"/>
                <a:cs typeface="Arial" pitchFamily="34" charset="0"/>
              </a:rPr>
              <a:t> </a:t>
            </a:r>
            <a:r>
              <a:rPr lang="ru-RU" sz="6000" i="1" dirty="0" smtClean="0">
                <a:latin typeface="Arial" pitchFamily="34" charset="0"/>
                <a:cs typeface="Arial" pitchFamily="34" charset="0"/>
              </a:rPr>
              <a:t>(ХС, гл. «Пробуждение»). </a:t>
            </a:r>
            <a:endParaRPr lang="ru-RU" sz="6000" b="1" i="1" dirty="0" smtClean="0">
              <a:latin typeface="Arial" pitchFamily="34" charset="0"/>
              <a:cs typeface="Arial" pitchFamily="34" charset="0"/>
            </a:endParaRPr>
          </a:p>
          <a:p>
            <a:pPr algn="ctr"/>
            <a:r>
              <a:rPr lang="ru-RU" sz="3200" dirty="0" smtClean="0">
                <a:latin typeface="Arial" pitchFamily="34" charset="0"/>
                <a:cs typeface="Arial" pitchFamily="34" charset="0"/>
              </a:rPr>
              <a:t> </a:t>
            </a:r>
          </a:p>
          <a:p>
            <a:pPr algn="ctr"/>
            <a:endParaRPr lang="ru-RU" sz="3200" b="1" dirty="0" smtClean="0">
              <a:latin typeface="Arial" pitchFamily="34" charset="0"/>
              <a:cs typeface="Arial" pitchFamily="34" charset="0"/>
            </a:endParaRPr>
          </a:p>
          <a:p>
            <a:pPr algn="ctr"/>
            <a:endParaRPr lang="ru-RU" sz="3200" b="1" dirty="0" smtClean="0">
              <a:latin typeface="Arial" pitchFamily="34" charset="0"/>
              <a:cs typeface="Arial" pitchFamily="34" charset="0"/>
            </a:endParaRPr>
          </a:p>
          <a:p>
            <a:pPr algn="ctr"/>
            <a:endParaRPr lang="en-US" sz="3200" b="1" dirty="0" smtClean="0">
              <a:latin typeface="Arial" pitchFamily="34" charset="0"/>
              <a:cs typeface="Arial" pitchFamily="34" charset="0"/>
            </a:endParaRPr>
          </a:p>
          <a:p>
            <a:pPr algn="ctr"/>
            <a:endParaRPr lang="en-US" sz="3200" b="1" dirty="0" smtClean="0">
              <a:latin typeface="Arial" pitchFamily="34" charset="0"/>
              <a:cs typeface="Arial" pitchFamily="34" charset="0"/>
            </a:endParaRPr>
          </a:p>
          <a:p>
            <a:pPr algn="ctr"/>
            <a:endParaRPr lang="ru-RU" sz="1600" b="1" dirty="0" smtClean="0">
              <a:solidFill>
                <a:srgbClr val="006600"/>
              </a:solidFill>
              <a:latin typeface="Georgia" pitchFamily="18" charset="0"/>
            </a:endParaRPr>
          </a:p>
          <a:p>
            <a:endParaRPr lang="ru-RU" sz="1900" b="1" dirty="0">
              <a:latin typeface="Arial" pitchFamily="34" charset="0"/>
              <a:ea typeface="+mj-ea"/>
              <a:cs typeface="Arial" pitchFamily="34" charset="0"/>
            </a:endParaRP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643042" y="1571612"/>
            <a:ext cx="7286676" cy="4772646"/>
          </a:xfrm>
          <a:prstGeom prst="rect">
            <a:avLst/>
          </a:prstGeom>
          <a:ln>
            <a:miter lim="800000"/>
            <a:headEnd/>
            <a:tailEnd/>
          </a:ln>
        </p:spPr>
        <p:txBody>
          <a:bodyPr>
            <a:normAutofit lnSpcReduction="10000"/>
          </a:bodyPr>
          <a:lstStyle/>
          <a:p>
            <a:pPr algn="ctr"/>
            <a:r>
              <a:rPr lang="ru-RU" sz="3200" b="1" dirty="0" smtClean="0">
                <a:latin typeface="Arial" pitchFamily="34" charset="0"/>
                <a:cs typeface="Arial" pitchFamily="34" charset="0"/>
              </a:rPr>
              <a:t>ЭТО ЛУЧШАЯ ПОДГОТОВКА К ВОЗВРАЩЕНИЮ ХРИСТА</a:t>
            </a:r>
            <a:endParaRPr lang="ru-RU" sz="3600" b="1" dirty="0" smtClean="0">
              <a:latin typeface="Arial" pitchFamily="34" charset="0"/>
              <a:cs typeface="Arial" pitchFamily="34" charset="0"/>
            </a:endParaRPr>
          </a:p>
          <a:p>
            <a:pPr algn="ctr"/>
            <a:r>
              <a:rPr lang="ru-RU" sz="3200" dirty="0" smtClean="0">
                <a:latin typeface="Arial" pitchFamily="34" charset="0"/>
                <a:cs typeface="Arial" pitchFamily="34" charset="0"/>
              </a:rPr>
              <a:t> </a:t>
            </a:r>
          </a:p>
          <a:p>
            <a:pPr lvl="1"/>
            <a:r>
              <a:rPr lang="ru-RU" sz="3200" b="1" dirty="0" smtClean="0">
                <a:latin typeface="Arial" pitchFamily="34" charset="0"/>
                <a:cs typeface="Arial" pitchFamily="34" charset="0"/>
              </a:rPr>
              <a:t>Мы живём во время ожидания. Но нельзя это время проводить в бездействии. Ожидание, бодрствование и старательный труд — пусть всё это сочетается вместе </a:t>
            </a:r>
            <a:r>
              <a:rPr lang="ru-RU" sz="2400" i="1" dirty="0" smtClean="0">
                <a:latin typeface="Arial" pitchFamily="34" charset="0"/>
                <a:cs typeface="Arial" pitchFamily="34" charset="0"/>
              </a:rPr>
              <a:t>(ХС, гл. «Пробуждение»).</a:t>
            </a:r>
            <a:r>
              <a:rPr lang="ru-RU" sz="2400" b="1" dirty="0" smtClean="0">
                <a:latin typeface="Arial" pitchFamily="34" charset="0"/>
                <a:cs typeface="Arial" pitchFamily="34" charset="0"/>
              </a:rPr>
              <a:t> </a:t>
            </a:r>
          </a:p>
          <a:p>
            <a:pPr lvl="1"/>
            <a:r>
              <a:rPr lang="ru-RU" sz="3200" b="1" i="1" dirty="0" smtClean="0">
                <a:latin typeface="Arial" pitchFamily="34" charset="0"/>
                <a:cs typeface="Arial" pitchFamily="34" charset="0"/>
              </a:rPr>
              <a:t>                         </a:t>
            </a:r>
            <a:endParaRPr lang="ru-RU" sz="2400" b="1" i="1" dirty="0" smtClean="0">
              <a:latin typeface="Arial" pitchFamily="34" charset="0"/>
              <a:cs typeface="Arial" pitchFamily="34" charset="0"/>
            </a:endParaRPr>
          </a:p>
          <a:p>
            <a:pPr algn="ctr"/>
            <a:endParaRPr lang="ru-RU" sz="3200" b="1" dirty="0" smtClean="0">
              <a:latin typeface="Arial" pitchFamily="34" charset="0"/>
              <a:cs typeface="Arial" pitchFamily="34" charset="0"/>
            </a:endParaRPr>
          </a:p>
          <a:p>
            <a:pPr algn="ctr"/>
            <a:endParaRPr lang="ru-RU" sz="3200" b="1" dirty="0" smtClean="0">
              <a:latin typeface="Arial" pitchFamily="34" charset="0"/>
              <a:cs typeface="Arial" pitchFamily="34" charset="0"/>
            </a:endParaRPr>
          </a:p>
          <a:p>
            <a:pPr algn="ctr"/>
            <a:endParaRPr lang="en-US" sz="3200" b="1" dirty="0" smtClean="0">
              <a:latin typeface="Arial" pitchFamily="34" charset="0"/>
              <a:cs typeface="Arial" pitchFamily="34" charset="0"/>
            </a:endParaRPr>
          </a:p>
          <a:p>
            <a:pPr algn="ctr"/>
            <a:endParaRPr lang="en-US" sz="3200" b="1" dirty="0" smtClean="0">
              <a:latin typeface="Arial" pitchFamily="34" charset="0"/>
              <a:cs typeface="Arial" pitchFamily="34" charset="0"/>
            </a:endParaRPr>
          </a:p>
          <a:p>
            <a:pPr algn="ctr"/>
            <a:endParaRPr lang="ru-RU" sz="1600" b="1" dirty="0" smtClean="0">
              <a:solidFill>
                <a:srgbClr val="006600"/>
              </a:solidFill>
              <a:latin typeface="Georgia" pitchFamily="18" charset="0"/>
            </a:endParaRPr>
          </a:p>
          <a:p>
            <a:endParaRPr lang="ru-RU" sz="1900" b="1" dirty="0">
              <a:latin typeface="Arial" pitchFamily="34" charset="0"/>
              <a:ea typeface="+mj-ea"/>
              <a:cs typeface="Arial" pitchFamily="34" charset="0"/>
            </a:endParaRP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МОЛИТВЫ ЧЛЕНОВ ЦЕРКВИ  </a:t>
            </a:r>
            <a:endParaRPr lang="ru-RU" sz="2800" dirty="0">
              <a:solidFill>
                <a:srgbClr val="FF0000"/>
              </a:solidFill>
              <a:latin typeface="Arial" pitchFamily="34" charset="0"/>
              <a:cs typeface="Arial" pitchFamily="34" charset="0"/>
            </a:endParaRPr>
          </a:p>
        </p:txBody>
      </p:sp>
      <p:pic>
        <p:nvPicPr>
          <p:cNvPr id="2050" name="Picture 2" descr="C:\Documents and Settings\EAD Guest\Рабочий стол\3.jpg"/>
          <p:cNvPicPr>
            <a:picLocks noChangeAspect="1" noChangeArrowheads="1"/>
          </p:cNvPicPr>
          <p:nvPr/>
        </p:nvPicPr>
        <p:blipFill>
          <a:blip r:embed="rId2" cstate="print"/>
          <a:srcRect/>
          <a:stretch>
            <a:fillRect/>
          </a:stretch>
        </p:blipFill>
        <p:spPr bwMode="auto">
          <a:xfrm>
            <a:off x="1071538" y="1071546"/>
            <a:ext cx="8072462" cy="557216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428728" y="1500174"/>
            <a:ext cx="7500990" cy="4857764"/>
          </a:xfrm>
          <a:prstGeom prst="rect">
            <a:avLst/>
          </a:prstGeom>
          <a:ln>
            <a:miter lim="800000"/>
            <a:headEnd/>
            <a:tailEnd/>
          </a:ln>
        </p:spPr>
        <p:txBody>
          <a:bodyPr>
            <a:normAutofit fontScale="62500" lnSpcReduction="20000"/>
          </a:bodyPr>
          <a:lstStyle/>
          <a:p>
            <a:r>
              <a:rPr lang="ru-RU" sz="4800" b="1" dirty="0" smtClean="0">
                <a:solidFill>
                  <a:srgbClr val="FF0000"/>
                </a:solidFill>
                <a:latin typeface="Arial" pitchFamily="34" charset="0"/>
                <a:cs typeface="Arial" pitchFamily="34" charset="0"/>
              </a:rPr>
              <a:t>Бог удерживает </a:t>
            </a:r>
            <a:r>
              <a:rPr lang="ru-RU" sz="4800" b="1" dirty="0" smtClean="0">
                <a:latin typeface="Arial" pitchFamily="34" charset="0"/>
                <a:cs typeface="Arial" pitchFamily="34" charset="0"/>
              </a:rPr>
              <a:t>свои </a:t>
            </a:r>
            <a:r>
              <a:rPr lang="ru-RU" sz="4800" b="1" dirty="0" smtClean="0">
                <a:solidFill>
                  <a:srgbClr val="FF0000"/>
                </a:solidFill>
                <a:latin typeface="Arial" pitchFamily="34" charset="0"/>
                <a:cs typeface="Arial" pitchFamily="34" charset="0"/>
              </a:rPr>
              <a:t>благословения, </a:t>
            </a:r>
            <a:r>
              <a:rPr lang="ru-RU" sz="4800" b="1" dirty="0" smtClean="0">
                <a:latin typeface="Arial" pitchFamily="34" charset="0"/>
                <a:cs typeface="Arial" pitchFamily="34" charset="0"/>
              </a:rPr>
              <a:t>ибо Его </a:t>
            </a:r>
            <a:r>
              <a:rPr lang="ru-RU" sz="4800" b="1" dirty="0" smtClean="0">
                <a:solidFill>
                  <a:srgbClr val="FF0000"/>
                </a:solidFill>
                <a:latin typeface="Arial" pitchFamily="34" charset="0"/>
                <a:cs typeface="Arial" pitchFamily="34" charset="0"/>
              </a:rPr>
              <a:t>народ не трудится </a:t>
            </a:r>
            <a:r>
              <a:rPr lang="ru-RU" sz="4800" b="1" dirty="0" smtClean="0">
                <a:latin typeface="Arial" pitchFamily="34" charset="0"/>
                <a:cs typeface="Arial" pitchFamily="34" charset="0"/>
              </a:rPr>
              <a:t>в согласии с Его указаниями </a:t>
            </a:r>
            <a:r>
              <a:rPr lang="ru-RU" sz="3800" i="1" dirty="0" smtClean="0">
                <a:latin typeface="Arial" pitchFamily="34" charset="0"/>
                <a:cs typeface="Arial" pitchFamily="34" charset="0"/>
              </a:rPr>
              <a:t>(СЦ, т. 7, с. 18).</a:t>
            </a:r>
            <a:r>
              <a:rPr lang="ru-RU" sz="3800" i="1" dirty="0" smtClean="0">
                <a:solidFill>
                  <a:srgbClr val="C00000"/>
                </a:solidFill>
                <a:latin typeface="Arial" pitchFamily="34" charset="0"/>
                <a:cs typeface="Arial" pitchFamily="34" charset="0"/>
              </a:rPr>
              <a:t> </a:t>
            </a:r>
          </a:p>
          <a:p>
            <a:endParaRPr lang="ru-RU" sz="4800" dirty="0" smtClean="0">
              <a:solidFill>
                <a:srgbClr val="C00000"/>
              </a:solidFill>
              <a:latin typeface="Arial" pitchFamily="34" charset="0"/>
              <a:cs typeface="Arial" pitchFamily="34" charset="0"/>
            </a:endParaRPr>
          </a:p>
          <a:p>
            <a:r>
              <a:rPr lang="ru-RU" sz="4800" b="1" dirty="0" smtClean="0">
                <a:solidFill>
                  <a:srgbClr val="FF0000"/>
                </a:solidFill>
                <a:latin typeface="Arial" pitchFamily="34" charset="0"/>
                <a:cs typeface="Arial" pitchFamily="34" charset="0"/>
              </a:rPr>
              <a:t>Люди </a:t>
            </a:r>
            <a:r>
              <a:rPr lang="ru-RU" sz="4800" b="1" dirty="0" smtClean="0">
                <a:latin typeface="Arial" pitchFamily="34" charset="0"/>
                <a:cs typeface="Arial" pitchFamily="34" charset="0"/>
              </a:rPr>
              <a:t>ничего </a:t>
            </a:r>
            <a:r>
              <a:rPr lang="ru-RU" sz="4800" b="1" dirty="0" smtClean="0">
                <a:solidFill>
                  <a:srgbClr val="FF0000"/>
                </a:solidFill>
                <a:latin typeface="Arial" pitchFamily="34" charset="0"/>
                <a:cs typeface="Arial" pitchFamily="34" charset="0"/>
              </a:rPr>
              <a:t>не делающие для Бога, </a:t>
            </a:r>
            <a:r>
              <a:rPr lang="ru-RU" sz="4800" b="1" dirty="0" smtClean="0">
                <a:latin typeface="Arial" pitchFamily="34" charset="0"/>
                <a:cs typeface="Arial" pitchFamily="34" charset="0"/>
              </a:rPr>
              <a:t>никогда</a:t>
            </a:r>
            <a:r>
              <a:rPr lang="ru-RU" sz="4800" b="1" dirty="0" smtClean="0">
                <a:solidFill>
                  <a:srgbClr val="FF0000"/>
                </a:solidFill>
                <a:latin typeface="Arial" pitchFamily="34" charset="0"/>
                <a:cs typeface="Arial" pitchFamily="34" charset="0"/>
              </a:rPr>
              <a:t> не возрастут в </a:t>
            </a:r>
            <a:r>
              <a:rPr lang="ru-RU" sz="4800" b="1" dirty="0" smtClean="0">
                <a:latin typeface="Arial" pitchFamily="34" charset="0"/>
                <a:cs typeface="Arial" pitchFamily="34" charset="0"/>
              </a:rPr>
              <a:t>благодати и</a:t>
            </a:r>
            <a:r>
              <a:rPr lang="ru-RU" sz="4800" b="1" dirty="0" smtClean="0">
                <a:solidFill>
                  <a:srgbClr val="FF0000"/>
                </a:solidFill>
                <a:latin typeface="Arial" pitchFamily="34" charset="0"/>
                <a:cs typeface="Arial" pitchFamily="34" charset="0"/>
              </a:rPr>
              <a:t> познании истины </a:t>
            </a:r>
            <a:r>
              <a:rPr lang="ru-RU" sz="3800" i="1" dirty="0" smtClean="0">
                <a:latin typeface="Arial" pitchFamily="34" charset="0"/>
                <a:cs typeface="Arial" pitchFamily="34" charset="0"/>
              </a:rPr>
              <a:t>(СЦ, т. 5, с. 393).</a:t>
            </a:r>
          </a:p>
          <a:p>
            <a:endParaRPr lang="ru-RU" sz="4800" dirty="0" smtClean="0">
              <a:solidFill>
                <a:srgbClr val="006600"/>
              </a:solidFill>
              <a:latin typeface="Arial" pitchFamily="34" charset="0"/>
              <a:cs typeface="Arial" pitchFamily="34" charset="0"/>
            </a:endParaRPr>
          </a:p>
          <a:p>
            <a:r>
              <a:rPr lang="ru-RU" sz="4800" b="1" dirty="0" smtClean="0">
                <a:latin typeface="Arial" pitchFamily="34" charset="0"/>
                <a:cs typeface="Arial" pitchFamily="34" charset="0"/>
              </a:rPr>
              <a:t>Если</a:t>
            </a:r>
            <a:r>
              <a:rPr lang="ru-RU" sz="4800" b="1" dirty="0" smtClean="0">
                <a:solidFill>
                  <a:srgbClr val="006600"/>
                </a:solidFill>
                <a:latin typeface="Arial" pitchFamily="34" charset="0"/>
                <a:cs typeface="Arial" pitchFamily="34" charset="0"/>
              </a:rPr>
              <a:t> </a:t>
            </a:r>
            <a:r>
              <a:rPr lang="ru-RU" sz="4800" b="1" dirty="0" smtClean="0">
                <a:solidFill>
                  <a:srgbClr val="FF0000"/>
                </a:solidFill>
                <a:latin typeface="Arial" pitchFamily="34" charset="0"/>
                <a:cs typeface="Arial" pitchFamily="34" charset="0"/>
              </a:rPr>
              <a:t>кто-то не будет </a:t>
            </a:r>
            <a:r>
              <a:rPr lang="ru-RU" sz="4800" b="1" dirty="0" smtClean="0">
                <a:latin typeface="Arial" pitchFamily="34" charset="0"/>
                <a:cs typeface="Arial" pitchFamily="34" charset="0"/>
              </a:rPr>
              <a:t>ревностно и бескорыстно</a:t>
            </a:r>
            <a:r>
              <a:rPr lang="ru-RU" sz="4800" b="1" dirty="0" smtClean="0">
                <a:solidFill>
                  <a:srgbClr val="FF0000"/>
                </a:solidFill>
                <a:latin typeface="Arial" pitchFamily="34" charset="0"/>
                <a:cs typeface="Arial" pitchFamily="34" charset="0"/>
              </a:rPr>
              <a:t> трудиться </a:t>
            </a:r>
            <a:r>
              <a:rPr lang="ru-RU" sz="4800" b="1" dirty="0" smtClean="0">
                <a:latin typeface="Arial" pitchFamily="34" charset="0"/>
                <a:cs typeface="Arial" pitchFamily="34" charset="0"/>
              </a:rPr>
              <a:t>для спасения душ,</a:t>
            </a:r>
            <a:r>
              <a:rPr lang="ru-RU" sz="4800" b="1" dirty="0" smtClean="0">
                <a:solidFill>
                  <a:srgbClr val="006600"/>
                </a:solidFill>
                <a:latin typeface="Arial" pitchFamily="34" charset="0"/>
                <a:cs typeface="Arial" pitchFamily="34" charset="0"/>
              </a:rPr>
              <a:t> </a:t>
            </a:r>
            <a:r>
              <a:rPr lang="ru-RU" sz="4800" b="1" dirty="0" smtClean="0">
                <a:solidFill>
                  <a:srgbClr val="FF0000"/>
                </a:solidFill>
                <a:latin typeface="Arial" pitchFamily="34" charset="0"/>
                <a:cs typeface="Arial" pitchFamily="34" charset="0"/>
              </a:rPr>
              <a:t>Бог признает его виновным </a:t>
            </a:r>
          </a:p>
          <a:p>
            <a:r>
              <a:rPr lang="ru-RU" sz="4800" b="1" i="1" dirty="0" smtClean="0">
                <a:solidFill>
                  <a:srgbClr val="C00000"/>
                </a:solidFill>
                <a:latin typeface="Arial" pitchFamily="34" charset="0"/>
                <a:cs typeface="Arial" pitchFamily="34" charset="0"/>
              </a:rPr>
              <a:t>                                  </a:t>
            </a:r>
            <a:r>
              <a:rPr lang="ru-RU" sz="3800" i="1" dirty="0" smtClean="0">
                <a:latin typeface="Arial" pitchFamily="34" charset="0"/>
                <a:cs typeface="Arial" pitchFamily="34" charset="0"/>
              </a:rPr>
              <a:t>(СЦ, т. 5, с. 395). </a:t>
            </a:r>
          </a:p>
          <a:p>
            <a:r>
              <a:rPr lang="ru-RU" sz="3800" i="1" dirty="0" smtClean="0">
                <a:latin typeface="Arial" pitchFamily="34" charset="0"/>
                <a:cs typeface="Arial" pitchFamily="34" charset="0"/>
              </a:rPr>
              <a:t> </a:t>
            </a:r>
          </a:p>
          <a:p>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pPr algn="ctr">
              <a:defRPr/>
            </a:pPr>
            <a:endParaRPr lang="ru-RU" sz="1700" dirty="0">
              <a:latin typeface="Arial" pitchFamily="34" charset="0"/>
              <a:ea typeface="+mj-ea"/>
              <a:cs typeface="Arial" pitchFamily="34" charset="0"/>
            </a:endParaRPr>
          </a:p>
        </p:txBody>
      </p:sp>
      <p:sp>
        <p:nvSpPr>
          <p:cNvPr id="4" name="Прямоугольник 3"/>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ПОСЛЕДСТВИЯ ИГНОРИРОВАНИЯ БЛАГОВЕСТИЯ</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928794" y="1357298"/>
            <a:ext cx="6572296" cy="4986960"/>
          </a:xfrm>
          <a:prstGeom prst="rect">
            <a:avLst/>
          </a:prstGeom>
          <a:ln>
            <a:miter lim="800000"/>
            <a:headEnd/>
            <a:tailEnd/>
          </a:ln>
        </p:spPr>
        <p:txBody>
          <a:bodyPr>
            <a:normAutofit fontScale="92500" lnSpcReduction="20000"/>
          </a:bodyPr>
          <a:lstStyle/>
          <a:p>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r>
              <a:rPr lang="ru-RU" sz="3500" b="1" dirty="0" smtClean="0">
                <a:latin typeface="Arial" pitchFamily="34" charset="0"/>
                <a:cs typeface="Arial" pitchFamily="34" charset="0"/>
              </a:rPr>
              <a:t>Если вы не считаете для себя честью быть участником Христовых страданий, </a:t>
            </a:r>
            <a:r>
              <a:rPr lang="ru-RU" sz="3500" b="1" dirty="0" smtClean="0">
                <a:solidFill>
                  <a:srgbClr val="FF0000"/>
                </a:solidFill>
                <a:latin typeface="Arial" pitchFamily="34" charset="0"/>
                <a:cs typeface="Arial" pitchFamily="34" charset="0"/>
              </a:rPr>
              <a:t>если вы не чувствуете на себе бремя за погибающие души</a:t>
            </a:r>
            <a:r>
              <a:rPr lang="ru-RU" sz="3500" b="1" dirty="0" smtClean="0">
                <a:latin typeface="Arial" pitchFamily="34" charset="0"/>
                <a:cs typeface="Arial" pitchFamily="34" charset="0"/>
              </a:rPr>
              <a:t>, если вы не желаете жертвовать чем-либо, откладывая средства на дело Божье, которое необходимо совершить, </a:t>
            </a:r>
            <a:r>
              <a:rPr lang="ru-RU" sz="3500" b="1" dirty="0" smtClean="0">
                <a:solidFill>
                  <a:srgbClr val="FF0000"/>
                </a:solidFill>
                <a:latin typeface="Arial" pitchFamily="34" charset="0"/>
                <a:cs typeface="Arial" pitchFamily="34" charset="0"/>
              </a:rPr>
              <a:t>тогда в Царстве Божьем для вас не найдётся места</a:t>
            </a:r>
            <a:r>
              <a:rPr lang="ru-RU" sz="3500" b="1" dirty="0" smtClean="0">
                <a:latin typeface="Arial" pitchFamily="34" charset="0"/>
                <a:cs typeface="Arial" pitchFamily="34" charset="0"/>
              </a:rPr>
              <a:t> </a:t>
            </a:r>
            <a:r>
              <a:rPr lang="ru-RU" sz="2600" i="1" dirty="0" smtClean="0">
                <a:latin typeface="Arial" pitchFamily="34" charset="0"/>
                <a:cs typeface="Arial" pitchFamily="34" charset="0"/>
              </a:rPr>
              <a:t>(СЦ, т. 9, с. 103).</a:t>
            </a:r>
            <a:endParaRPr lang="ru-RU" sz="2600" b="1" i="1" dirty="0" smtClean="0">
              <a:latin typeface="Arial" pitchFamily="34" charset="0"/>
              <a:ea typeface="+mj-ea"/>
              <a:cs typeface="Arial" pitchFamily="34" charset="0"/>
            </a:endParaRPr>
          </a:p>
          <a:p>
            <a:pPr algn="ctr">
              <a:defRPr/>
            </a:pPr>
            <a:endParaRPr lang="ru-RU" sz="3200" dirty="0">
              <a:latin typeface="Arial" pitchFamily="34" charset="0"/>
              <a:ea typeface="+mj-ea"/>
              <a:cs typeface="Arial" pitchFamily="34" charset="0"/>
            </a:endParaRPr>
          </a:p>
        </p:txBody>
      </p:sp>
      <p:sp>
        <p:nvSpPr>
          <p:cNvPr id="4" name="Прямоугольник 3"/>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ПОСЛЕДСТВИЯ ИГНОРИРОВАНИЯ БЛАГОВЕСТИЯ</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619672" y="1428736"/>
            <a:ext cx="7128792" cy="4592552"/>
          </a:xfrm>
          <a:prstGeom prst="rect">
            <a:avLst/>
          </a:prstGeom>
          <a:ln>
            <a:miter lim="800000"/>
            <a:headEnd/>
            <a:tailEnd/>
          </a:ln>
        </p:spPr>
        <p:txBody>
          <a:bodyPr>
            <a:normAutofit/>
          </a:bodyPr>
          <a:lstStyle/>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БЛАГОСЛОВЕНИЯ УЧАСТВУЮЩИМ </a:t>
            </a:r>
          </a:p>
          <a:p>
            <a:pPr algn="ctr"/>
            <a:r>
              <a:rPr lang="ru-RU" sz="2800" dirty="0" smtClean="0">
                <a:solidFill>
                  <a:srgbClr val="FF0000"/>
                </a:solidFill>
                <a:latin typeface="Arial" pitchFamily="34" charset="0"/>
                <a:cs typeface="Arial" pitchFamily="34" charset="0"/>
              </a:rPr>
              <a:t>В БЛАГОВЕСТИИ </a:t>
            </a:r>
            <a:endParaRPr lang="ru-RU" sz="2800" dirty="0">
              <a:solidFill>
                <a:srgbClr val="FF0000"/>
              </a:solidFill>
              <a:latin typeface="Arial" pitchFamily="34" charset="0"/>
              <a:cs typeface="Arial" pitchFamily="34" charset="0"/>
            </a:endParaRPr>
          </a:p>
        </p:txBody>
      </p:sp>
      <p:sp>
        <p:nvSpPr>
          <p:cNvPr id="6" name="Подзаголовок 2"/>
          <p:cNvSpPr txBox="1">
            <a:spLocks/>
          </p:cNvSpPr>
          <p:nvPr/>
        </p:nvSpPr>
        <p:spPr bwMode="auto">
          <a:xfrm>
            <a:off x="1285852" y="1214422"/>
            <a:ext cx="7858148" cy="5357850"/>
          </a:xfrm>
          <a:prstGeom prst="rect">
            <a:avLst/>
          </a:prstGeom>
          <a:ln>
            <a:miter lim="800000"/>
            <a:headEnd/>
            <a:tailEnd/>
          </a:ln>
        </p:spPr>
        <p:txBody>
          <a:bodyPr>
            <a:normAutofit fontScale="25000" lnSpcReduction="20000"/>
          </a:bodyPr>
          <a:lstStyle/>
          <a:p>
            <a:pPr marL="514350" indent="-514350">
              <a:lnSpc>
                <a:spcPct val="110000"/>
              </a:lnSpc>
            </a:pPr>
            <a:r>
              <a:rPr lang="ru-RU" sz="12000" b="1" dirty="0" smtClean="0">
                <a:latin typeface="Arial" pitchFamily="34" charset="0"/>
                <a:cs typeface="Arial" pitchFamily="34" charset="0"/>
              </a:rPr>
              <a:t>1.</a:t>
            </a:r>
            <a:r>
              <a:rPr lang="ru-RU" sz="12000" dirty="0" smtClean="0">
                <a:latin typeface="Arial" pitchFamily="34" charset="0"/>
                <a:cs typeface="Arial" pitchFamily="34" charset="0"/>
              </a:rPr>
              <a:t> </a:t>
            </a:r>
            <a:r>
              <a:rPr lang="ru-RU" sz="12000" b="1" dirty="0" smtClean="0">
                <a:latin typeface="Arial" pitchFamily="34" charset="0"/>
                <a:cs typeface="Arial" pitchFamily="34" charset="0"/>
              </a:rPr>
              <a:t>Сила Божия сопровождает наш труд для  спасения людей </a:t>
            </a:r>
            <a:r>
              <a:rPr lang="ru-RU" sz="9600" i="1" dirty="0" smtClean="0">
                <a:latin typeface="Arial" pitchFamily="34" charset="0"/>
                <a:cs typeface="Arial" pitchFamily="34" charset="0"/>
              </a:rPr>
              <a:t>(СЦ, т. 2, с. 507).</a:t>
            </a:r>
          </a:p>
          <a:p>
            <a:pPr marL="514350" indent="-514350">
              <a:lnSpc>
                <a:spcPct val="110000"/>
              </a:lnSpc>
            </a:pPr>
            <a:endParaRPr lang="ru-RU" sz="12000" dirty="0" smtClean="0">
              <a:latin typeface="Arial" pitchFamily="34" charset="0"/>
              <a:cs typeface="Arial" pitchFamily="34" charset="0"/>
            </a:endParaRPr>
          </a:p>
          <a:p>
            <a:pPr>
              <a:lnSpc>
                <a:spcPct val="110000"/>
              </a:lnSpc>
            </a:pPr>
            <a:r>
              <a:rPr lang="ru-RU" sz="12000" b="1" dirty="0" smtClean="0">
                <a:latin typeface="Arial" pitchFamily="34" charset="0"/>
                <a:cs typeface="Arial" pitchFamily="34" charset="0"/>
              </a:rPr>
              <a:t>2.</a:t>
            </a:r>
            <a:r>
              <a:rPr lang="ru-RU" sz="12000" dirty="0" smtClean="0">
                <a:latin typeface="Arial" pitchFamily="34" charset="0"/>
                <a:cs typeface="Arial" pitchFamily="34" charset="0"/>
              </a:rPr>
              <a:t> </a:t>
            </a:r>
            <a:r>
              <a:rPr lang="ru-RU" sz="12000" b="1" dirty="0" smtClean="0">
                <a:latin typeface="Arial" pitchFamily="34" charset="0"/>
                <a:cs typeface="Arial" pitchFamily="34" charset="0"/>
              </a:rPr>
              <a:t>Бог всегда  вознаграждает Своих</a:t>
            </a:r>
          </a:p>
          <a:p>
            <a:pPr>
              <a:lnSpc>
                <a:spcPct val="110000"/>
              </a:lnSpc>
            </a:pPr>
            <a:r>
              <a:rPr lang="ru-RU" sz="12000" b="1" dirty="0" smtClean="0">
                <a:latin typeface="Arial" pitchFamily="34" charset="0"/>
                <a:cs typeface="Arial" pitchFamily="34" charset="0"/>
              </a:rPr>
              <a:t>    последователей за верное </a:t>
            </a:r>
          </a:p>
          <a:p>
            <a:pPr>
              <a:lnSpc>
                <a:spcPct val="110000"/>
              </a:lnSpc>
            </a:pPr>
            <a:r>
              <a:rPr lang="ru-RU" sz="12000" b="1" dirty="0" smtClean="0">
                <a:latin typeface="Arial" pitchFamily="34" charset="0"/>
                <a:cs typeface="Arial" pitchFamily="34" charset="0"/>
              </a:rPr>
              <a:t>    выполнение долга </a:t>
            </a:r>
            <a:r>
              <a:rPr lang="ru-RU" sz="9600" i="1" dirty="0" smtClean="0">
                <a:latin typeface="Arial" pitchFamily="34" charset="0"/>
                <a:cs typeface="Arial" pitchFamily="34" charset="0"/>
              </a:rPr>
              <a:t>(СЦ, т. 5, с. 395).</a:t>
            </a:r>
            <a:endParaRPr lang="ru-RU" sz="9600" b="1" dirty="0" smtClean="0">
              <a:latin typeface="Arial" pitchFamily="34" charset="0"/>
              <a:cs typeface="Arial" pitchFamily="34" charset="0"/>
            </a:endParaRPr>
          </a:p>
          <a:p>
            <a:pPr>
              <a:lnSpc>
                <a:spcPct val="110000"/>
              </a:lnSpc>
            </a:pPr>
            <a:r>
              <a:rPr lang="ru-RU" sz="12000" b="1" i="1" dirty="0" smtClean="0">
                <a:latin typeface="Arial" pitchFamily="34" charset="0"/>
                <a:cs typeface="Arial" pitchFamily="34" charset="0"/>
              </a:rPr>
              <a:t>     </a:t>
            </a:r>
            <a:endParaRPr lang="ru-RU" sz="9600" i="1" dirty="0" smtClean="0">
              <a:latin typeface="Arial" pitchFamily="34" charset="0"/>
              <a:cs typeface="Arial" pitchFamily="34" charset="0"/>
            </a:endParaRPr>
          </a:p>
          <a:p>
            <a:pPr>
              <a:lnSpc>
                <a:spcPct val="110000"/>
              </a:lnSpc>
            </a:pPr>
            <a:r>
              <a:rPr lang="ru-RU" sz="12000" b="1" dirty="0" smtClean="0">
                <a:latin typeface="Arial" pitchFamily="34" charset="0"/>
                <a:cs typeface="Arial" pitchFamily="34" charset="0"/>
              </a:rPr>
              <a:t>3. Благовествуя другим мы  сами лучше</a:t>
            </a:r>
          </a:p>
          <a:p>
            <a:pPr>
              <a:lnSpc>
                <a:spcPct val="110000"/>
              </a:lnSpc>
            </a:pPr>
            <a:r>
              <a:rPr lang="ru-RU" sz="12000" b="1" i="1" dirty="0" smtClean="0">
                <a:latin typeface="Arial" pitchFamily="34" charset="0"/>
                <a:cs typeface="Arial" pitchFamily="34" charset="0"/>
              </a:rPr>
              <a:t>    </a:t>
            </a:r>
            <a:r>
              <a:rPr lang="ru-RU" sz="12000" b="1" dirty="0" smtClean="0">
                <a:latin typeface="Arial" pitchFamily="34" charset="0"/>
                <a:cs typeface="Arial" pitchFamily="34" charset="0"/>
              </a:rPr>
              <a:t>утверждаемся  в истине </a:t>
            </a:r>
            <a:r>
              <a:rPr lang="ru-RU" sz="9600" i="1" dirty="0" smtClean="0">
                <a:latin typeface="Arial" pitchFamily="34" charset="0"/>
                <a:cs typeface="Arial" pitchFamily="34" charset="0"/>
              </a:rPr>
              <a:t>(СЦ, т. 5, с. 121).</a:t>
            </a:r>
            <a:r>
              <a:rPr lang="ru-RU" sz="12000" b="1" i="1" dirty="0" smtClean="0">
                <a:latin typeface="Arial" pitchFamily="34" charset="0"/>
                <a:cs typeface="Arial" pitchFamily="34" charset="0"/>
              </a:rPr>
              <a:t> </a:t>
            </a:r>
            <a:endParaRPr lang="ru-RU" sz="9600" i="1" dirty="0" smtClean="0">
              <a:latin typeface="Arial" pitchFamily="34" charset="0"/>
              <a:cs typeface="Arial" pitchFamily="34" charset="0"/>
            </a:endParaRPr>
          </a:p>
          <a:p>
            <a:pPr>
              <a:lnSpc>
                <a:spcPct val="110000"/>
              </a:lnSpc>
            </a:pPr>
            <a:endParaRPr lang="ru-RU" sz="12000" dirty="0" smtClean="0">
              <a:latin typeface="Arial" pitchFamily="34" charset="0"/>
              <a:cs typeface="Arial" pitchFamily="34" charset="0"/>
            </a:endParaRPr>
          </a:p>
          <a:p>
            <a:pPr marL="342900" indent="-342900">
              <a:lnSpc>
                <a:spcPct val="110000"/>
              </a:lnSpc>
            </a:pPr>
            <a:r>
              <a:rPr lang="ru-RU" sz="12000" b="1" dirty="0" smtClean="0">
                <a:latin typeface="Arial" pitchFamily="34" charset="0"/>
                <a:cs typeface="Arial" pitchFamily="34" charset="0"/>
              </a:rPr>
              <a:t>4. Труд для Бога и спасения ближних имеет вечные последствия </a:t>
            </a:r>
          </a:p>
          <a:p>
            <a:pPr marL="342900" indent="-342900">
              <a:lnSpc>
                <a:spcPct val="110000"/>
              </a:lnSpc>
            </a:pPr>
            <a:r>
              <a:rPr lang="ru-RU" sz="12000" b="1" i="1" dirty="0" smtClean="0">
                <a:latin typeface="Arial" pitchFamily="34" charset="0"/>
                <a:cs typeface="Arial" pitchFamily="34" charset="0"/>
              </a:rPr>
              <a:t>                                             </a:t>
            </a:r>
            <a:r>
              <a:rPr lang="ru-RU" sz="9600" i="1" dirty="0" smtClean="0">
                <a:latin typeface="Arial" pitchFamily="34" charset="0"/>
                <a:cs typeface="Arial" pitchFamily="34" charset="0"/>
              </a:rPr>
              <a:t>(СЦ, т. 5, с. 411).</a:t>
            </a:r>
          </a:p>
          <a:p>
            <a:pPr marL="342900" indent="-342900">
              <a:lnSpc>
                <a:spcPct val="110000"/>
              </a:lnSpc>
            </a:pPr>
            <a:endParaRPr lang="ru-RU" sz="12000" dirty="0" smtClean="0">
              <a:latin typeface="Arial" pitchFamily="34" charset="0"/>
              <a:cs typeface="Arial" pitchFamily="34" charset="0"/>
            </a:endParaRPr>
          </a:p>
          <a:p>
            <a:r>
              <a:rPr lang="ru-RU" sz="5600" dirty="0" smtClean="0">
                <a:solidFill>
                  <a:srgbClr val="006600"/>
                </a:solidFill>
                <a:latin typeface="Georgia" pitchFamily="18" charset="0"/>
              </a:rPr>
              <a:t/>
            </a:r>
            <a:br>
              <a:rPr lang="ru-RU" sz="5600" dirty="0" smtClean="0">
                <a:solidFill>
                  <a:srgbClr val="006600"/>
                </a:solidFill>
                <a:latin typeface="Georgia" pitchFamily="18" charset="0"/>
              </a:rPr>
            </a:br>
            <a:endParaRPr lang="ru-RU" sz="5600" dirty="0" smtClean="0">
              <a:solidFill>
                <a:srgbClr val="006600"/>
              </a:solidFill>
              <a:latin typeface="Georgia" pitchFamily="18" charset="0"/>
            </a:endParaRP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pPr>
            <a:r>
              <a:rPr lang="ru-RU" sz="5600" dirty="0" smtClean="0">
                <a:solidFill>
                  <a:srgbClr val="006600"/>
                </a:solidFill>
                <a:latin typeface="Georgia" pitchFamily="18" charset="0"/>
              </a:rPr>
              <a:t> </a:t>
            </a: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buAutoNum type="arabicPeriod" startAt="4"/>
            </a:pPr>
            <a:endParaRPr lang="ru-RU" sz="5600" dirty="0" smtClean="0">
              <a:solidFill>
                <a:srgbClr val="006600"/>
              </a:solidFill>
              <a:latin typeface="Georgia" pitchFamily="18" charset="0"/>
            </a:endParaRPr>
          </a:p>
          <a:p>
            <a:pPr>
              <a:lnSpc>
                <a:spcPct val="110000"/>
              </a:lnSpc>
            </a:pPr>
            <a:endParaRPr lang="ru-RU" sz="5600" dirty="0" smtClean="0">
              <a:solidFill>
                <a:srgbClr val="006600"/>
              </a:solidFill>
              <a:latin typeface="Georgia" pitchFamily="18" charset="0"/>
            </a:endParaRPr>
          </a:p>
          <a:p>
            <a:pPr>
              <a:lnSpc>
                <a:spcPct val="110000"/>
              </a:lnSpc>
            </a:pPr>
            <a:endParaRPr lang="ru-RU" sz="29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619672" y="1428736"/>
            <a:ext cx="7128792" cy="4592552"/>
          </a:xfrm>
          <a:prstGeom prst="rect">
            <a:avLst/>
          </a:prstGeom>
          <a:ln>
            <a:miter lim="800000"/>
            <a:headEnd/>
            <a:tailEnd/>
          </a:ln>
        </p:spPr>
        <p:txBody>
          <a:bodyPr>
            <a:normAutofit/>
          </a:bodyPr>
          <a:lstStyle/>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БЛАГОСЛОВЕНИЯ УЧАСТВУЮЩИМ </a:t>
            </a:r>
          </a:p>
          <a:p>
            <a:pPr algn="ctr"/>
            <a:r>
              <a:rPr lang="ru-RU" sz="2800" dirty="0" smtClean="0">
                <a:solidFill>
                  <a:srgbClr val="FF0000"/>
                </a:solidFill>
                <a:latin typeface="Arial" pitchFamily="34" charset="0"/>
                <a:cs typeface="Arial" pitchFamily="34" charset="0"/>
              </a:rPr>
              <a:t>В БЛАГОВЕСТИИ (ИТОГИ)</a:t>
            </a:r>
            <a:endParaRPr lang="ru-RU" sz="2800" dirty="0">
              <a:solidFill>
                <a:srgbClr val="FF0000"/>
              </a:solidFill>
              <a:latin typeface="Arial" pitchFamily="34" charset="0"/>
              <a:cs typeface="Arial" pitchFamily="34" charset="0"/>
            </a:endParaRPr>
          </a:p>
        </p:txBody>
      </p:sp>
      <p:sp>
        <p:nvSpPr>
          <p:cNvPr id="6" name="Подзаголовок 2"/>
          <p:cNvSpPr txBox="1">
            <a:spLocks/>
          </p:cNvSpPr>
          <p:nvPr/>
        </p:nvSpPr>
        <p:spPr bwMode="auto">
          <a:xfrm>
            <a:off x="1357290" y="1071546"/>
            <a:ext cx="7786710" cy="5500726"/>
          </a:xfrm>
          <a:prstGeom prst="rect">
            <a:avLst/>
          </a:prstGeom>
          <a:ln>
            <a:miter lim="800000"/>
            <a:headEnd/>
            <a:tailEnd/>
          </a:ln>
        </p:spPr>
        <p:txBody>
          <a:bodyPr>
            <a:normAutofit fontScale="25000" lnSpcReduction="20000"/>
          </a:bodyPr>
          <a:lstStyle/>
          <a:p>
            <a:pPr marL="342900" indent="-342900">
              <a:lnSpc>
                <a:spcPct val="110000"/>
              </a:lnSpc>
            </a:pPr>
            <a:endParaRPr lang="ru-RU" sz="5600" dirty="0" smtClean="0">
              <a:latin typeface="Arial" pitchFamily="34" charset="0"/>
              <a:cs typeface="Arial" pitchFamily="34" charset="0"/>
            </a:endParaRPr>
          </a:p>
          <a:p>
            <a:pPr marL="342900" indent="-342900">
              <a:lnSpc>
                <a:spcPct val="110000"/>
              </a:lnSpc>
            </a:pPr>
            <a:r>
              <a:rPr lang="ru-RU" sz="11200" b="1" dirty="0" smtClean="0">
                <a:latin typeface="Arial" pitchFamily="34" charset="0"/>
                <a:cs typeface="Arial" pitchFamily="34" charset="0"/>
              </a:rPr>
              <a:t>5. Люди посвящающие время спасению душ имеют богатый опыт </a:t>
            </a:r>
            <a:r>
              <a:rPr lang="ru-RU" sz="9600" i="1" dirty="0" smtClean="0">
                <a:latin typeface="Arial" pitchFamily="34" charset="0"/>
                <a:cs typeface="Arial" pitchFamily="34" charset="0"/>
              </a:rPr>
              <a:t>(СЦ, т. 6, с. 86).</a:t>
            </a:r>
          </a:p>
          <a:p>
            <a:pPr marL="342900" indent="-342900">
              <a:lnSpc>
                <a:spcPct val="110000"/>
              </a:lnSpc>
            </a:pPr>
            <a:endParaRPr lang="ru-RU" sz="9600" i="1" dirty="0" smtClean="0">
              <a:latin typeface="Arial" pitchFamily="34" charset="0"/>
              <a:cs typeface="Arial" pitchFamily="34" charset="0"/>
            </a:endParaRPr>
          </a:p>
          <a:p>
            <a:pPr marL="342900" indent="-342900">
              <a:lnSpc>
                <a:spcPct val="110000"/>
              </a:lnSpc>
            </a:pPr>
            <a:r>
              <a:rPr lang="ru-RU" sz="11200" b="1" dirty="0" smtClean="0">
                <a:latin typeface="Arial" pitchFamily="34" charset="0"/>
                <a:cs typeface="Arial" pitchFamily="34" charset="0"/>
              </a:rPr>
              <a:t>6. Участвующих в </a:t>
            </a:r>
            <a:r>
              <a:rPr lang="ru-RU" sz="11200" b="1" dirty="0" err="1" smtClean="0">
                <a:latin typeface="Arial" pitchFamily="34" charset="0"/>
                <a:cs typeface="Arial" pitchFamily="34" charset="0"/>
              </a:rPr>
              <a:t>благовестии</a:t>
            </a:r>
            <a:r>
              <a:rPr lang="ru-RU" sz="11200" b="1" dirty="0" smtClean="0">
                <a:latin typeface="Arial" pitchFamily="34" charset="0"/>
                <a:cs typeface="Arial" pitchFamily="34" charset="0"/>
              </a:rPr>
              <a:t> будет сопровождать слава Господня </a:t>
            </a:r>
          </a:p>
          <a:p>
            <a:pPr marL="342900" indent="-342900">
              <a:lnSpc>
                <a:spcPct val="110000"/>
              </a:lnSpc>
            </a:pPr>
            <a:r>
              <a:rPr lang="ru-RU" sz="11200" b="1" i="1" dirty="0" smtClean="0">
                <a:latin typeface="Arial" pitchFamily="34" charset="0"/>
                <a:cs typeface="Arial" pitchFamily="34" charset="0"/>
              </a:rPr>
              <a:t>                                                   </a:t>
            </a:r>
            <a:r>
              <a:rPr lang="ru-RU" sz="9600" i="1" dirty="0" smtClean="0">
                <a:latin typeface="Arial" pitchFamily="34" charset="0"/>
                <a:cs typeface="Arial" pitchFamily="34" charset="0"/>
              </a:rPr>
              <a:t>(СЦ, т. 6, с. 82).</a:t>
            </a:r>
          </a:p>
          <a:p>
            <a:pPr marL="342900" indent="-342900">
              <a:lnSpc>
                <a:spcPct val="110000"/>
              </a:lnSpc>
            </a:pPr>
            <a:r>
              <a:rPr lang="ru-RU" sz="11200" b="1" dirty="0" smtClean="0">
                <a:latin typeface="Arial" pitchFamily="34" charset="0"/>
                <a:cs typeface="Arial" pitchFamily="34" charset="0"/>
              </a:rPr>
              <a:t>7. Неся свет окружающим, мы совершаем доброе и святое дело </a:t>
            </a:r>
            <a:r>
              <a:rPr lang="ru-RU" sz="9600" i="1" dirty="0" smtClean="0">
                <a:latin typeface="Arial" pitchFamily="34" charset="0"/>
                <a:cs typeface="Arial" pitchFamily="34" charset="0"/>
              </a:rPr>
              <a:t>(СЦ, т. 6, с. 82).</a:t>
            </a:r>
          </a:p>
          <a:p>
            <a:pPr marL="342900" indent="-342900">
              <a:lnSpc>
                <a:spcPct val="110000"/>
              </a:lnSpc>
            </a:pPr>
            <a:endParaRPr lang="ru-RU" sz="9600" i="1" dirty="0" smtClean="0">
              <a:latin typeface="Arial" pitchFamily="34" charset="0"/>
              <a:cs typeface="Arial" pitchFamily="34" charset="0"/>
            </a:endParaRPr>
          </a:p>
          <a:p>
            <a:r>
              <a:rPr lang="ru-RU" sz="11200" b="1" dirty="0" smtClean="0">
                <a:latin typeface="Arial" pitchFamily="34" charset="0"/>
                <a:cs typeface="Arial" pitchFamily="34" charset="0"/>
              </a:rPr>
              <a:t>8. Святой  Дух общается со всеми, кто совершает Божье служение </a:t>
            </a:r>
            <a:r>
              <a:rPr lang="ru-RU" sz="9600" i="1" dirty="0" smtClean="0">
                <a:latin typeface="Arial" pitchFamily="34" charset="0"/>
                <a:cs typeface="Arial" pitchFamily="34" charset="0"/>
              </a:rPr>
              <a:t>(СЦ, т. 6, с. 266).</a:t>
            </a:r>
          </a:p>
          <a:p>
            <a:endParaRPr lang="ru-RU" sz="9600" i="1" dirty="0" smtClean="0">
              <a:latin typeface="Arial" pitchFamily="34" charset="0"/>
              <a:cs typeface="Arial" pitchFamily="34" charset="0"/>
            </a:endParaRPr>
          </a:p>
          <a:p>
            <a:r>
              <a:rPr lang="ru-RU" sz="11200" b="1" dirty="0" smtClean="0">
                <a:latin typeface="Arial" pitchFamily="34" charset="0"/>
                <a:cs typeface="Arial" pitchFamily="34" charset="0"/>
              </a:rPr>
              <a:t>9. Спаситель всегда присутствует с теми, кто благовествует </a:t>
            </a:r>
            <a:r>
              <a:rPr lang="ru-RU" sz="9600" i="1" dirty="0" smtClean="0">
                <a:latin typeface="Arial" pitchFamily="34" charset="0"/>
                <a:cs typeface="Arial" pitchFamily="34" charset="0"/>
              </a:rPr>
              <a:t>(СЦ, т. 6, с. 267).</a:t>
            </a:r>
          </a:p>
          <a:p>
            <a:endParaRPr lang="ru-RU" sz="5600" dirty="0" smtClean="0">
              <a:solidFill>
                <a:srgbClr val="006600"/>
              </a:solidFill>
              <a:latin typeface="Georgia" pitchFamily="18" charset="0"/>
            </a:endParaRPr>
          </a:p>
          <a:p>
            <a:r>
              <a:rPr lang="ru-RU" sz="5600" dirty="0" smtClean="0">
                <a:solidFill>
                  <a:srgbClr val="006600"/>
                </a:solidFill>
                <a:latin typeface="Georgia" pitchFamily="18" charset="0"/>
              </a:rPr>
              <a:t/>
            </a:r>
            <a:br>
              <a:rPr lang="ru-RU" sz="5600" dirty="0" smtClean="0">
                <a:solidFill>
                  <a:srgbClr val="006600"/>
                </a:solidFill>
                <a:latin typeface="Georgia" pitchFamily="18" charset="0"/>
              </a:rPr>
            </a:br>
            <a:endParaRPr lang="ru-RU" sz="5600" dirty="0" smtClean="0">
              <a:solidFill>
                <a:srgbClr val="006600"/>
              </a:solidFill>
              <a:latin typeface="Georgia" pitchFamily="18" charset="0"/>
            </a:endParaRP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pPr>
            <a:r>
              <a:rPr lang="ru-RU" sz="5600" dirty="0" smtClean="0">
                <a:solidFill>
                  <a:srgbClr val="006600"/>
                </a:solidFill>
                <a:latin typeface="Georgia" pitchFamily="18" charset="0"/>
              </a:rPr>
              <a:t> </a:t>
            </a: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buAutoNum type="arabicPeriod" startAt="4"/>
            </a:pPr>
            <a:endParaRPr lang="ru-RU" sz="5600" dirty="0" smtClean="0">
              <a:solidFill>
                <a:srgbClr val="006600"/>
              </a:solidFill>
              <a:latin typeface="Georgia" pitchFamily="18" charset="0"/>
            </a:endParaRPr>
          </a:p>
          <a:p>
            <a:pPr>
              <a:lnSpc>
                <a:spcPct val="110000"/>
              </a:lnSpc>
            </a:pPr>
            <a:endParaRPr lang="ru-RU" sz="5600" dirty="0" smtClean="0">
              <a:solidFill>
                <a:srgbClr val="006600"/>
              </a:solidFill>
              <a:latin typeface="Georgia" pitchFamily="18" charset="0"/>
            </a:endParaRPr>
          </a:p>
          <a:p>
            <a:pPr>
              <a:lnSpc>
                <a:spcPct val="110000"/>
              </a:lnSpc>
            </a:pPr>
            <a:endParaRPr lang="ru-RU" sz="29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619672" y="1428736"/>
            <a:ext cx="7128792" cy="4592552"/>
          </a:xfrm>
          <a:prstGeom prst="rect">
            <a:avLst/>
          </a:prstGeom>
          <a:ln>
            <a:miter lim="800000"/>
            <a:headEnd/>
            <a:tailEnd/>
          </a:ln>
        </p:spPr>
        <p:txBody>
          <a:bodyPr>
            <a:normAutofit/>
          </a:bodyPr>
          <a:lstStyle/>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БЛАГОСЛОВЕНИЯ УЧАСТВУЮЩИМ </a:t>
            </a:r>
          </a:p>
          <a:p>
            <a:pPr algn="ctr"/>
            <a:r>
              <a:rPr lang="ru-RU" sz="2800" dirty="0" smtClean="0">
                <a:solidFill>
                  <a:srgbClr val="FF0000"/>
                </a:solidFill>
                <a:latin typeface="Arial" pitchFamily="34" charset="0"/>
                <a:cs typeface="Arial" pitchFamily="34" charset="0"/>
              </a:rPr>
              <a:t>В БЛАГОВЕСТИИ (ИТОГИ)</a:t>
            </a:r>
            <a:endParaRPr lang="ru-RU" sz="2800" dirty="0">
              <a:solidFill>
                <a:srgbClr val="FF0000"/>
              </a:solidFill>
              <a:latin typeface="Arial" pitchFamily="34" charset="0"/>
              <a:cs typeface="Arial" pitchFamily="34" charset="0"/>
            </a:endParaRPr>
          </a:p>
        </p:txBody>
      </p:sp>
      <p:sp>
        <p:nvSpPr>
          <p:cNvPr id="6" name="Подзаголовок 2"/>
          <p:cNvSpPr txBox="1">
            <a:spLocks/>
          </p:cNvSpPr>
          <p:nvPr/>
        </p:nvSpPr>
        <p:spPr bwMode="auto">
          <a:xfrm>
            <a:off x="1285852" y="1285860"/>
            <a:ext cx="7858148" cy="5286412"/>
          </a:xfrm>
          <a:prstGeom prst="rect">
            <a:avLst/>
          </a:prstGeom>
          <a:ln>
            <a:miter lim="800000"/>
            <a:headEnd/>
            <a:tailEnd/>
          </a:ln>
        </p:spPr>
        <p:txBody>
          <a:bodyPr>
            <a:normAutofit fontScale="25000" lnSpcReduction="20000"/>
          </a:bodyPr>
          <a:lstStyle/>
          <a:p>
            <a:r>
              <a:rPr lang="ru-RU" sz="11200" b="1" dirty="0" smtClean="0">
                <a:latin typeface="Arial" pitchFamily="34" charset="0"/>
                <a:cs typeface="Arial" pitchFamily="34" charset="0"/>
              </a:rPr>
              <a:t>10. Посвящающие всё свое естество Божьему делу будут постоянно получать новые дары физических, умственных и духовных сил и Святой Дух принимает особенное  участие в их жизни</a:t>
            </a:r>
            <a:r>
              <a:rPr lang="ru-RU" sz="11200" dirty="0" smtClean="0">
                <a:latin typeface="Arial" pitchFamily="34" charset="0"/>
                <a:cs typeface="Arial" pitchFamily="34" charset="0"/>
              </a:rPr>
              <a:t> </a:t>
            </a:r>
            <a:r>
              <a:rPr lang="ru-RU" sz="9600" i="1" dirty="0" smtClean="0">
                <a:latin typeface="Arial" pitchFamily="34" charset="0"/>
                <a:cs typeface="Arial" pitchFamily="34" charset="0"/>
              </a:rPr>
              <a:t>(СЦ, т. 6, с. 306).</a:t>
            </a:r>
            <a:endParaRPr lang="ru-RU" sz="9600" dirty="0" smtClean="0">
              <a:latin typeface="Arial" pitchFamily="34" charset="0"/>
              <a:cs typeface="Arial" pitchFamily="34" charset="0"/>
            </a:endParaRPr>
          </a:p>
          <a:p>
            <a:r>
              <a:rPr lang="ru-RU" sz="11200" i="1" dirty="0" smtClean="0">
                <a:latin typeface="Arial" pitchFamily="34" charset="0"/>
                <a:cs typeface="Arial" pitchFamily="34" charset="0"/>
              </a:rPr>
              <a:t>                                              </a:t>
            </a:r>
            <a:endParaRPr lang="ru-RU" sz="9600" i="1" dirty="0" smtClean="0">
              <a:latin typeface="Arial" pitchFamily="34" charset="0"/>
              <a:cs typeface="Arial" pitchFamily="34" charset="0"/>
            </a:endParaRPr>
          </a:p>
          <a:p>
            <a:r>
              <a:rPr lang="ru-RU" sz="11200" b="1" dirty="0" smtClean="0">
                <a:latin typeface="Arial" pitchFamily="34" charset="0"/>
                <a:cs typeface="Arial" pitchFamily="34" charset="0"/>
              </a:rPr>
              <a:t>11. Успешно осуществляя работу Божью, мы  уже в этой жизни в состоянии обрести  драгоценную награду </a:t>
            </a:r>
            <a:r>
              <a:rPr lang="ru-RU" sz="9600" i="1" dirty="0" smtClean="0">
                <a:latin typeface="Arial" pitchFamily="34" charset="0"/>
                <a:cs typeface="Arial" pitchFamily="34" charset="0"/>
              </a:rPr>
              <a:t>(СЦ, т. 6, с. 309).</a:t>
            </a:r>
            <a:endParaRPr lang="ru-RU" sz="9600" b="1" dirty="0" smtClean="0">
              <a:latin typeface="Arial" pitchFamily="34" charset="0"/>
              <a:cs typeface="Arial" pitchFamily="34" charset="0"/>
            </a:endParaRPr>
          </a:p>
          <a:p>
            <a:r>
              <a:rPr lang="ru-RU" sz="11200" b="1" i="1" dirty="0" smtClean="0">
                <a:latin typeface="Arial" pitchFamily="34" charset="0"/>
                <a:cs typeface="Arial" pitchFamily="34" charset="0"/>
              </a:rPr>
              <a:t>                                                </a:t>
            </a:r>
            <a:endParaRPr lang="ru-RU" sz="9600" i="1" dirty="0" smtClean="0">
              <a:latin typeface="Arial" pitchFamily="34" charset="0"/>
              <a:cs typeface="Arial" pitchFamily="34" charset="0"/>
            </a:endParaRPr>
          </a:p>
          <a:p>
            <a:r>
              <a:rPr lang="ru-RU" sz="11200" b="1" dirty="0" smtClean="0">
                <a:latin typeface="Arial" pitchFamily="34" charset="0"/>
                <a:cs typeface="Arial" pitchFamily="34" charset="0"/>
              </a:rPr>
              <a:t>12. Евангельское служение способствует увеличению способностей, умножению талантов и получению небесной мудрости </a:t>
            </a:r>
            <a:r>
              <a:rPr lang="ru-RU" sz="9600" i="1" dirty="0" smtClean="0">
                <a:latin typeface="Arial" pitchFamily="34" charset="0"/>
                <a:cs typeface="Arial" pitchFamily="34" charset="0"/>
              </a:rPr>
              <a:t>(СЦ, т. 6, с. 424). </a:t>
            </a:r>
          </a:p>
          <a:p>
            <a:endParaRPr lang="ru-RU" sz="11200" dirty="0" smtClean="0">
              <a:latin typeface="Arial" pitchFamily="34" charset="0"/>
              <a:cs typeface="Arial" pitchFamily="34" charset="0"/>
            </a:endParaRPr>
          </a:p>
          <a:p>
            <a:endParaRPr lang="ru-RU" sz="11200" dirty="0" smtClean="0">
              <a:latin typeface="Arial" pitchFamily="34" charset="0"/>
              <a:cs typeface="Arial" pitchFamily="34" charset="0"/>
            </a:endParaRPr>
          </a:p>
          <a:p>
            <a:endParaRPr lang="ru-RU" sz="11200" dirty="0" smtClean="0">
              <a:latin typeface="Arial" pitchFamily="34" charset="0"/>
              <a:cs typeface="Arial" pitchFamily="34" charset="0"/>
            </a:endParaRPr>
          </a:p>
          <a:p>
            <a:r>
              <a:rPr lang="ru-RU" sz="11200" dirty="0" smtClean="0">
                <a:latin typeface="Arial" pitchFamily="34" charset="0"/>
                <a:cs typeface="Arial" pitchFamily="34" charset="0"/>
              </a:rPr>
              <a:t/>
            </a:r>
            <a:br>
              <a:rPr lang="ru-RU" sz="11200" dirty="0" smtClean="0">
                <a:latin typeface="Arial" pitchFamily="34" charset="0"/>
                <a:cs typeface="Arial" pitchFamily="34" charset="0"/>
              </a:rPr>
            </a:br>
            <a:endParaRPr lang="ru-RU" sz="11200" dirty="0" smtClean="0">
              <a:latin typeface="Arial" pitchFamily="34" charset="0"/>
              <a:cs typeface="Arial" pitchFamily="34" charset="0"/>
            </a:endParaRP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pPr>
            <a:r>
              <a:rPr lang="ru-RU" sz="5600" dirty="0" smtClean="0">
                <a:solidFill>
                  <a:srgbClr val="006600"/>
                </a:solidFill>
                <a:latin typeface="Georgia" pitchFamily="18" charset="0"/>
              </a:rPr>
              <a:t> </a:t>
            </a: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buAutoNum type="arabicPeriod" startAt="4"/>
            </a:pPr>
            <a:endParaRPr lang="ru-RU" sz="5600" dirty="0" smtClean="0">
              <a:solidFill>
                <a:srgbClr val="006600"/>
              </a:solidFill>
              <a:latin typeface="Georgia" pitchFamily="18" charset="0"/>
            </a:endParaRPr>
          </a:p>
          <a:p>
            <a:pPr>
              <a:lnSpc>
                <a:spcPct val="110000"/>
              </a:lnSpc>
            </a:pPr>
            <a:endParaRPr lang="ru-RU" sz="5600" dirty="0" smtClean="0">
              <a:solidFill>
                <a:srgbClr val="006600"/>
              </a:solidFill>
              <a:latin typeface="Georgia" pitchFamily="18" charset="0"/>
            </a:endParaRPr>
          </a:p>
          <a:p>
            <a:pPr>
              <a:lnSpc>
                <a:spcPct val="110000"/>
              </a:lnSpc>
            </a:pPr>
            <a:endParaRPr lang="ru-RU" sz="29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6" name="Подзаголовок 2"/>
          <p:cNvSpPr txBox="1">
            <a:spLocks/>
          </p:cNvSpPr>
          <p:nvPr/>
        </p:nvSpPr>
        <p:spPr bwMode="auto">
          <a:xfrm>
            <a:off x="1115616" y="836712"/>
            <a:ext cx="7742664" cy="5521226"/>
          </a:xfrm>
          <a:prstGeom prst="rect">
            <a:avLst/>
          </a:prstGeom>
          <a:ln>
            <a:miter lim="800000"/>
            <a:headEnd/>
            <a:tailEnd/>
          </a:ln>
        </p:spPr>
        <p:txBody>
          <a:bodyPr>
            <a:normAutofit fontScale="32500" lnSpcReduction="20000"/>
          </a:bodyPr>
          <a:lstStyle/>
          <a:p>
            <a:r>
              <a:rPr lang="ru-RU" sz="9800" dirty="0" smtClean="0">
                <a:solidFill>
                  <a:schemeClr val="bg1"/>
                </a:solidFill>
                <a:latin typeface="Georgia" pitchFamily="18" charset="0"/>
              </a:rPr>
              <a:t>Предмет:</a:t>
            </a:r>
            <a:r>
              <a:rPr lang="ru-RU" sz="11100" b="1" dirty="0" smtClean="0">
                <a:solidFill>
                  <a:schemeClr val="bg1"/>
                </a:solidFill>
                <a:latin typeface="Georgia" pitchFamily="18" charset="0"/>
              </a:rPr>
              <a:t>          ВАЖНОСТЬ </a:t>
            </a:r>
          </a:p>
          <a:p>
            <a:r>
              <a:rPr lang="ru-RU" sz="11100" b="1" dirty="0" smtClean="0">
                <a:solidFill>
                  <a:schemeClr val="bg1"/>
                </a:solidFill>
                <a:latin typeface="Georgia" pitchFamily="18" charset="0"/>
              </a:rPr>
              <a:t> </a:t>
            </a:r>
          </a:p>
          <a:p>
            <a:r>
              <a:rPr lang="ru-RU" sz="11100" b="1" dirty="0" smtClean="0">
                <a:solidFill>
                  <a:schemeClr val="bg1"/>
                </a:solidFill>
                <a:latin typeface="Georgia" pitchFamily="18" charset="0"/>
              </a:rPr>
              <a:t>                          ЕВАНГЕЛЬСКОГО</a:t>
            </a:r>
          </a:p>
          <a:p>
            <a:endParaRPr lang="ru-RU" sz="11100" b="1" dirty="0" smtClean="0">
              <a:solidFill>
                <a:schemeClr val="bg1"/>
              </a:solidFill>
              <a:latin typeface="Georgia" pitchFamily="18" charset="0"/>
            </a:endParaRPr>
          </a:p>
          <a:p>
            <a:r>
              <a:rPr lang="ru-RU" sz="11100" b="1" dirty="0" smtClean="0">
                <a:solidFill>
                  <a:schemeClr val="bg1"/>
                </a:solidFill>
                <a:latin typeface="Georgia" pitchFamily="18" charset="0"/>
              </a:rPr>
              <a:t>                          СЛУЖЕНИЯ</a:t>
            </a:r>
          </a:p>
          <a:p>
            <a:pPr algn="ctr"/>
            <a:endParaRPr lang="ru-RU" sz="11100" b="1" dirty="0" smtClean="0">
              <a:solidFill>
                <a:srgbClr val="085C24"/>
              </a:solidFill>
              <a:latin typeface="Georgia" pitchFamily="18" charset="0"/>
            </a:endParaRPr>
          </a:p>
          <a:p>
            <a:r>
              <a:rPr lang="ru-RU" sz="11100" b="1" dirty="0" smtClean="0">
                <a:latin typeface="Georgia" pitchFamily="18" charset="0"/>
              </a:rPr>
              <a:t>                            </a:t>
            </a:r>
            <a:r>
              <a:rPr lang="ru-RU" sz="9800" dirty="0" smtClean="0">
                <a:solidFill>
                  <a:schemeClr val="bg1"/>
                </a:solidFill>
                <a:latin typeface="Georgia" pitchFamily="18" charset="0"/>
              </a:rPr>
              <a:t>(часть первая)</a:t>
            </a: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r>
              <a:rPr lang="ru-RU" sz="6400" dirty="0" smtClean="0">
                <a:latin typeface="Georgia" pitchFamily="18"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pic>
        <p:nvPicPr>
          <p:cNvPr id="7" name="Picture 2" descr="C:\Users\vkotov\Desktop\3-й СЛАЙД.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Подзаголовок 2"/>
          <p:cNvSpPr txBox="1">
            <a:spLocks/>
          </p:cNvSpPr>
          <p:nvPr/>
        </p:nvSpPr>
        <p:spPr bwMode="auto">
          <a:xfrm>
            <a:off x="1268016" y="989112"/>
            <a:ext cx="7742664" cy="5521226"/>
          </a:xfrm>
          <a:prstGeom prst="rect">
            <a:avLst/>
          </a:prstGeom>
          <a:ln>
            <a:miter lim="800000"/>
            <a:headEnd/>
            <a:tailEnd/>
          </a:ln>
        </p:spPr>
        <p:txBody>
          <a:bodyPr>
            <a:normAutofit fontScale="32500" lnSpcReduction="20000"/>
          </a:bodyPr>
          <a:lstStyle/>
          <a:p>
            <a:r>
              <a:rPr lang="ru-RU" sz="9800" b="1" dirty="0" smtClean="0">
                <a:solidFill>
                  <a:schemeClr val="bg1"/>
                </a:solidFill>
                <a:latin typeface="Arial" pitchFamily="34" charset="0"/>
                <a:cs typeface="Arial" pitchFamily="34" charset="0"/>
              </a:rPr>
              <a:t>Предмет:</a:t>
            </a:r>
            <a:r>
              <a:rPr lang="ru-RU" sz="11100" b="1" dirty="0" smtClean="0">
                <a:solidFill>
                  <a:schemeClr val="bg1"/>
                </a:solidFill>
                <a:latin typeface="Arial" pitchFamily="34" charset="0"/>
                <a:cs typeface="Arial" pitchFamily="34" charset="0"/>
              </a:rPr>
              <a:t>          ВАЖНОСТЬ </a:t>
            </a:r>
          </a:p>
          <a:p>
            <a:r>
              <a:rPr lang="ru-RU" sz="11100" b="1" dirty="0" smtClean="0">
                <a:solidFill>
                  <a:schemeClr val="bg1"/>
                </a:solidFill>
                <a:latin typeface="Arial" pitchFamily="34" charset="0"/>
                <a:cs typeface="Arial" pitchFamily="34" charset="0"/>
              </a:rPr>
              <a:t> </a:t>
            </a:r>
          </a:p>
          <a:p>
            <a:r>
              <a:rPr lang="ru-RU" sz="11100" b="1" dirty="0" smtClean="0">
                <a:solidFill>
                  <a:schemeClr val="bg1"/>
                </a:solidFill>
                <a:latin typeface="Arial" pitchFamily="34" charset="0"/>
                <a:cs typeface="Arial" pitchFamily="34" charset="0"/>
              </a:rPr>
              <a:t>                          ЕВАНГЕЛЬСКОГО</a:t>
            </a:r>
          </a:p>
          <a:p>
            <a:endParaRPr lang="ru-RU" sz="11100" b="1" dirty="0" smtClean="0">
              <a:solidFill>
                <a:schemeClr val="bg1"/>
              </a:solidFill>
              <a:latin typeface="Arial" pitchFamily="34" charset="0"/>
              <a:cs typeface="Arial" pitchFamily="34" charset="0"/>
            </a:endParaRPr>
          </a:p>
          <a:p>
            <a:r>
              <a:rPr lang="ru-RU" sz="11100" b="1" dirty="0" smtClean="0">
                <a:solidFill>
                  <a:schemeClr val="bg1"/>
                </a:solidFill>
                <a:latin typeface="Arial" pitchFamily="34" charset="0"/>
                <a:cs typeface="Arial" pitchFamily="34" charset="0"/>
              </a:rPr>
              <a:t>                          СЛУЖЕНИЯ</a:t>
            </a:r>
          </a:p>
          <a:p>
            <a:pPr algn="ctr"/>
            <a:endParaRPr lang="ru-RU" sz="11100" b="1" dirty="0" smtClean="0">
              <a:solidFill>
                <a:srgbClr val="085C24"/>
              </a:solidFill>
              <a:latin typeface="Arial" pitchFamily="34" charset="0"/>
              <a:cs typeface="Arial" pitchFamily="34" charset="0"/>
            </a:endParaRPr>
          </a:p>
          <a:p>
            <a:r>
              <a:rPr lang="ru-RU" sz="11100" b="1" dirty="0" smtClean="0">
                <a:latin typeface="Arial" pitchFamily="34" charset="0"/>
                <a:cs typeface="Arial" pitchFamily="34" charset="0"/>
              </a:rPr>
              <a:t>                            </a:t>
            </a:r>
            <a:r>
              <a:rPr lang="ru-RU" sz="9800" b="1" dirty="0" smtClean="0">
                <a:solidFill>
                  <a:schemeClr val="bg1"/>
                </a:solidFill>
                <a:latin typeface="Arial" pitchFamily="34" charset="0"/>
                <a:cs typeface="Arial" pitchFamily="34" charset="0"/>
              </a:rPr>
              <a:t>(часть вторая)</a:t>
            </a: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r>
              <a:rPr lang="ru-RU" sz="6400" dirty="0" smtClean="0">
                <a:latin typeface="Georgia" pitchFamily="18"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619672" y="1428736"/>
            <a:ext cx="7128792" cy="4592552"/>
          </a:xfrm>
          <a:prstGeom prst="rect">
            <a:avLst/>
          </a:prstGeom>
          <a:ln>
            <a:miter lim="800000"/>
            <a:headEnd/>
            <a:tailEnd/>
          </a:ln>
        </p:spPr>
        <p:txBody>
          <a:bodyPr>
            <a:normAutofit/>
          </a:bodyPr>
          <a:lstStyle/>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БЛАГОСЛОВЕНИЯ УЧАСТВУЮЩИМ </a:t>
            </a:r>
          </a:p>
          <a:p>
            <a:pPr algn="ctr"/>
            <a:r>
              <a:rPr lang="ru-RU" sz="2800" dirty="0" smtClean="0">
                <a:solidFill>
                  <a:srgbClr val="FF0000"/>
                </a:solidFill>
                <a:latin typeface="Arial" pitchFamily="34" charset="0"/>
                <a:cs typeface="Arial" pitchFamily="34" charset="0"/>
              </a:rPr>
              <a:t>В БЛАГОВЕСТИИ (ИТОГИ)</a:t>
            </a:r>
            <a:endParaRPr lang="ru-RU" sz="2800" dirty="0">
              <a:solidFill>
                <a:srgbClr val="FF0000"/>
              </a:solidFill>
              <a:latin typeface="Arial" pitchFamily="34" charset="0"/>
              <a:cs typeface="Arial" pitchFamily="34" charset="0"/>
            </a:endParaRPr>
          </a:p>
        </p:txBody>
      </p:sp>
      <p:sp>
        <p:nvSpPr>
          <p:cNvPr id="6" name="Подзаголовок 2"/>
          <p:cNvSpPr txBox="1">
            <a:spLocks/>
          </p:cNvSpPr>
          <p:nvPr/>
        </p:nvSpPr>
        <p:spPr bwMode="auto">
          <a:xfrm>
            <a:off x="1142976" y="1000108"/>
            <a:ext cx="8001024" cy="5572164"/>
          </a:xfrm>
          <a:prstGeom prst="rect">
            <a:avLst/>
          </a:prstGeom>
          <a:ln>
            <a:miter lim="800000"/>
            <a:headEnd/>
            <a:tailEnd/>
          </a:ln>
        </p:spPr>
        <p:txBody>
          <a:bodyPr>
            <a:normAutofit fontScale="25000" lnSpcReduction="20000"/>
          </a:bodyPr>
          <a:lstStyle/>
          <a:p>
            <a:endParaRPr lang="ru-RU" sz="5600" dirty="0" smtClean="0">
              <a:latin typeface="Arial" pitchFamily="34" charset="0"/>
              <a:cs typeface="Arial" pitchFamily="34" charset="0"/>
            </a:endParaRPr>
          </a:p>
          <a:p>
            <a:r>
              <a:rPr lang="ru-RU" sz="11200" b="1" dirty="0" smtClean="0">
                <a:latin typeface="Arial" pitchFamily="34" charset="0"/>
                <a:cs typeface="Arial" pitchFamily="34" charset="0"/>
              </a:rPr>
              <a:t>13. Если  люди становятся каналами благословений для других, Бог вновь наполняет эти каналы</a:t>
            </a:r>
            <a:r>
              <a:rPr lang="ru-RU" sz="11200" dirty="0" smtClean="0">
                <a:latin typeface="Arial" pitchFamily="34" charset="0"/>
                <a:cs typeface="Arial" pitchFamily="34" charset="0"/>
              </a:rPr>
              <a:t> </a:t>
            </a:r>
            <a:r>
              <a:rPr lang="ru-RU" sz="9600" i="1" dirty="0" smtClean="0">
                <a:latin typeface="Arial" pitchFamily="34" charset="0"/>
                <a:cs typeface="Arial" pitchFamily="34" charset="0"/>
              </a:rPr>
              <a:t>(СЦ, т. 6, с. 449).</a:t>
            </a:r>
          </a:p>
          <a:p>
            <a:endParaRPr lang="ru-RU" sz="11200" b="1" dirty="0" smtClean="0">
              <a:latin typeface="Arial" pitchFamily="34" charset="0"/>
              <a:cs typeface="Arial" pitchFamily="34" charset="0"/>
            </a:endParaRPr>
          </a:p>
          <a:p>
            <a:r>
              <a:rPr lang="ru-RU" sz="11200" b="1" dirty="0" smtClean="0">
                <a:latin typeface="Arial" pitchFamily="34" charset="0"/>
                <a:cs typeface="Arial" pitchFamily="34" charset="0"/>
              </a:rPr>
              <a:t>14.  Труд  для спасения душ даёт жизнь и бодрость уму и духу, в разуме воссияет свет Христов и в сердцах будет обитать Спаситель </a:t>
            </a:r>
            <a:r>
              <a:rPr lang="ru-RU" sz="9600" i="1" dirty="0" smtClean="0">
                <a:latin typeface="Arial" pitchFamily="34" charset="0"/>
                <a:cs typeface="Arial" pitchFamily="34" charset="0"/>
              </a:rPr>
              <a:t>(СЦ, т. 9, с. 41).</a:t>
            </a:r>
          </a:p>
          <a:p>
            <a:endParaRPr lang="ru-RU" sz="11200" b="1" dirty="0" smtClean="0">
              <a:latin typeface="Arial" pitchFamily="34" charset="0"/>
              <a:cs typeface="Arial" pitchFamily="34" charset="0"/>
            </a:endParaRPr>
          </a:p>
          <a:p>
            <a:r>
              <a:rPr lang="ru-RU" sz="11200" b="1" dirty="0" smtClean="0">
                <a:latin typeface="Arial" pitchFamily="34" charset="0"/>
                <a:cs typeface="Arial" pitchFamily="34" charset="0"/>
              </a:rPr>
              <a:t>15. В  евангельской  работе  заключена жизнь и возрастание церкви </a:t>
            </a:r>
            <a:r>
              <a:rPr lang="ru-RU" sz="9600" i="1" dirty="0" smtClean="0">
                <a:latin typeface="Arial" pitchFamily="34" charset="0"/>
                <a:cs typeface="Arial" pitchFamily="34" charset="0"/>
              </a:rPr>
              <a:t>(СЦ, т. 6, с. 448).</a:t>
            </a:r>
          </a:p>
          <a:p>
            <a:endParaRPr lang="ru-RU" sz="9600" i="1" dirty="0" smtClean="0">
              <a:latin typeface="Arial" pitchFamily="34" charset="0"/>
              <a:cs typeface="Arial" pitchFamily="34" charset="0"/>
            </a:endParaRPr>
          </a:p>
          <a:p>
            <a:r>
              <a:rPr lang="ru-RU" sz="11200" b="1" dirty="0" smtClean="0">
                <a:latin typeface="Arial" pitchFamily="34" charset="0"/>
                <a:cs typeface="Arial" pitchFamily="34" charset="0"/>
              </a:rPr>
              <a:t>16. В жизни тех, кто любит Его и служит Ему ежедневно происходит обновление  силы </a:t>
            </a:r>
            <a:r>
              <a:rPr lang="ru-RU" sz="9600" i="1" dirty="0" smtClean="0">
                <a:latin typeface="Arial" pitchFamily="34" charset="0"/>
                <a:cs typeface="Arial" pitchFamily="34" charset="0"/>
              </a:rPr>
              <a:t>(СЦ, т. 8, с. 11).</a:t>
            </a:r>
          </a:p>
          <a:p>
            <a:endParaRPr lang="ru-RU" sz="12000" dirty="0" smtClean="0">
              <a:latin typeface="Arial" pitchFamily="34" charset="0"/>
              <a:cs typeface="Arial" pitchFamily="34" charset="0"/>
            </a:endParaRPr>
          </a:p>
          <a:p>
            <a:endParaRPr lang="ru-RU" sz="12000" dirty="0" smtClean="0">
              <a:latin typeface="Arial" pitchFamily="34" charset="0"/>
              <a:cs typeface="Arial" pitchFamily="34" charset="0"/>
            </a:endParaRPr>
          </a:p>
          <a:p>
            <a:endParaRPr lang="ru-RU" sz="5600" dirty="0" smtClean="0">
              <a:latin typeface="Arial" pitchFamily="34" charset="0"/>
              <a:cs typeface="Arial" pitchFamily="34" charset="0"/>
            </a:endParaRPr>
          </a:p>
          <a:p>
            <a:endParaRPr lang="ru-RU" sz="5600" dirty="0" smtClean="0">
              <a:latin typeface="Arial" pitchFamily="34" charset="0"/>
              <a:cs typeface="Arial" pitchFamily="34" charset="0"/>
            </a:endParaRPr>
          </a:p>
          <a:p>
            <a:r>
              <a:rPr lang="ru-RU" sz="5600" dirty="0" smtClean="0">
                <a:latin typeface="Arial" pitchFamily="34" charset="0"/>
                <a:cs typeface="Arial" pitchFamily="34" charset="0"/>
              </a:rPr>
              <a:t/>
            </a:r>
            <a:br>
              <a:rPr lang="ru-RU" sz="5600" dirty="0" smtClean="0">
                <a:latin typeface="Arial" pitchFamily="34" charset="0"/>
                <a:cs typeface="Arial" pitchFamily="34" charset="0"/>
              </a:rPr>
            </a:br>
            <a:endParaRPr lang="ru-RU" sz="5600" dirty="0" smtClean="0">
              <a:latin typeface="Arial" pitchFamily="34" charset="0"/>
              <a:cs typeface="Arial" pitchFamily="34" charset="0"/>
            </a:endParaRP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pPr>
            <a:r>
              <a:rPr lang="ru-RU" sz="5600" dirty="0" smtClean="0">
                <a:solidFill>
                  <a:srgbClr val="006600"/>
                </a:solidFill>
                <a:latin typeface="Georgia" pitchFamily="18" charset="0"/>
              </a:rPr>
              <a:t> </a:t>
            </a: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buAutoNum type="arabicPeriod" startAt="4"/>
            </a:pPr>
            <a:endParaRPr lang="ru-RU" sz="5600" dirty="0" smtClean="0">
              <a:solidFill>
                <a:srgbClr val="006600"/>
              </a:solidFill>
              <a:latin typeface="Georgia" pitchFamily="18" charset="0"/>
            </a:endParaRPr>
          </a:p>
          <a:p>
            <a:pPr>
              <a:lnSpc>
                <a:spcPct val="110000"/>
              </a:lnSpc>
            </a:pPr>
            <a:endParaRPr lang="ru-RU" sz="5600" dirty="0" smtClean="0">
              <a:solidFill>
                <a:srgbClr val="006600"/>
              </a:solidFill>
              <a:latin typeface="Georgia" pitchFamily="18" charset="0"/>
            </a:endParaRPr>
          </a:p>
          <a:p>
            <a:pPr>
              <a:lnSpc>
                <a:spcPct val="110000"/>
              </a:lnSpc>
            </a:pPr>
            <a:endParaRPr lang="ru-RU" sz="29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619672" y="1428736"/>
            <a:ext cx="7128792" cy="4592552"/>
          </a:xfrm>
          <a:prstGeom prst="rect">
            <a:avLst/>
          </a:prstGeom>
          <a:ln>
            <a:miter lim="800000"/>
            <a:headEnd/>
            <a:tailEnd/>
          </a:ln>
        </p:spPr>
        <p:txBody>
          <a:bodyPr>
            <a:normAutofit/>
          </a:bodyPr>
          <a:lstStyle/>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БЛАГОСЛОВЕНИЯ УЧАСТВУЮЩИМ </a:t>
            </a:r>
          </a:p>
          <a:p>
            <a:pPr algn="ctr"/>
            <a:r>
              <a:rPr lang="ru-RU" sz="2800" dirty="0" smtClean="0">
                <a:solidFill>
                  <a:srgbClr val="FF0000"/>
                </a:solidFill>
                <a:latin typeface="Arial" pitchFamily="34" charset="0"/>
                <a:cs typeface="Arial" pitchFamily="34" charset="0"/>
              </a:rPr>
              <a:t>В БЛАГОВЕСТИИ (ИТОГИ)</a:t>
            </a:r>
            <a:endParaRPr lang="ru-RU" sz="2800" dirty="0">
              <a:solidFill>
                <a:srgbClr val="FF0000"/>
              </a:solidFill>
              <a:latin typeface="Arial" pitchFamily="34" charset="0"/>
              <a:cs typeface="Arial" pitchFamily="34" charset="0"/>
            </a:endParaRPr>
          </a:p>
        </p:txBody>
      </p:sp>
      <p:sp>
        <p:nvSpPr>
          <p:cNvPr id="6" name="Подзаголовок 2"/>
          <p:cNvSpPr txBox="1">
            <a:spLocks/>
          </p:cNvSpPr>
          <p:nvPr/>
        </p:nvSpPr>
        <p:spPr bwMode="auto">
          <a:xfrm>
            <a:off x="1428728" y="1500174"/>
            <a:ext cx="7715272" cy="5072098"/>
          </a:xfrm>
          <a:prstGeom prst="rect">
            <a:avLst/>
          </a:prstGeom>
          <a:ln>
            <a:miter lim="800000"/>
            <a:headEnd/>
            <a:tailEnd/>
          </a:ln>
        </p:spPr>
        <p:txBody>
          <a:bodyPr>
            <a:normAutofit fontScale="25000" lnSpcReduction="20000"/>
          </a:bodyPr>
          <a:lstStyle/>
          <a:p>
            <a:r>
              <a:rPr lang="ru-RU" sz="12800" b="1" dirty="0" smtClean="0">
                <a:latin typeface="Arial" pitchFamily="34" charset="0"/>
                <a:cs typeface="Arial" pitchFamily="34" charset="0"/>
              </a:rPr>
              <a:t>17. Всем, кто отдал себя в качестве орудия Святого Духа  в день Божий будет позволено увидеть результаты их труда </a:t>
            </a:r>
            <a:r>
              <a:rPr lang="ru-RU" sz="9600" i="1" dirty="0" smtClean="0">
                <a:latin typeface="Arial" pitchFamily="34" charset="0"/>
                <a:cs typeface="Arial" pitchFamily="34" charset="0"/>
              </a:rPr>
              <a:t>(СЦ, т. 6, с.310).</a:t>
            </a:r>
          </a:p>
          <a:p>
            <a:endParaRPr lang="ru-RU" sz="12800" dirty="0" smtClean="0">
              <a:latin typeface="Arial" pitchFamily="34" charset="0"/>
              <a:cs typeface="Arial" pitchFamily="34" charset="0"/>
            </a:endParaRPr>
          </a:p>
          <a:p>
            <a:r>
              <a:rPr lang="ru-RU" sz="12800" b="1" dirty="0" smtClean="0">
                <a:latin typeface="Arial" pitchFamily="34" charset="0"/>
                <a:cs typeface="Arial" pitchFamily="34" charset="0"/>
              </a:rPr>
              <a:t>18. Каждому участвующему в этой работе даётся сила для достижения превосходных результатов </a:t>
            </a:r>
          </a:p>
          <a:p>
            <a:r>
              <a:rPr lang="ru-RU" sz="12800" b="1" i="1" dirty="0" smtClean="0">
                <a:latin typeface="Arial" pitchFamily="34" charset="0"/>
                <a:cs typeface="Arial" pitchFamily="34" charset="0"/>
              </a:rPr>
              <a:t>                                      </a:t>
            </a:r>
            <a:r>
              <a:rPr lang="ru-RU" sz="9600" i="1" dirty="0" smtClean="0">
                <a:latin typeface="Arial" pitchFamily="34" charset="0"/>
                <a:cs typeface="Arial" pitchFamily="34" charset="0"/>
              </a:rPr>
              <a:t>(СЦ, т. 7, с.30-31).</a:t>
            </a:r>
          </a:p>
          <a:p>
            <a:endParaRPr lang="ru-RU" sz="12800" b="1" dirty="0" smtClean="0">
              <a:latin typeface="Arial" pitchFamily="34" charset="0"/>
              <a:cs typeface="Arial" pitchFamily="34" charset="0"/>
            </a:endParaRPr>
          </a:p>
          <a:p>
            <a:r>
              <a:rPr lang="ru-RU" sz="12800" b="1" dirty="0" smtClean="0">
                <a:latin typeface="Arial" pitchFamily="34" charset="0"/>
                <a:cs typeface="Arial" pitchFamily="34" charset="0"/>
              </a:rPr>
              <a:t>19. От участия  в этой работе зависит  наше вечное будущее </a:t>
            </a:r>
          </a:p>
          <a:p>
            <a:r>
              <a:rPr lang="ru-RU" sz="12800" b="1" i="1" dirty="0" smtClean="0">
                <a:latin typeface="Arial" pitchFamily="34" charset="0"/>
                <a:cs typeface="Arial" pitchFamily="34" charset="0"/>
              </a:rPr>
              <a:t>                                        </a:t>
            </a:r>
            <a:r>
              <a:rPr lang="ru-RU" sz="9600" i="1" dirty="0" smtClean="0">
                <a:latin typeface="Arial" pitchFamily="34" charset="0"/>
                <a:cs typeface="Arial" pitchFamily="34" charset="0"/>
              </a:rPr>
              <a:t>(СЦ, т. 5, с.395).</a:t>
            </a:r>
          </a:p>
          <a:p>
            <a:endParaRPr lang="ru-RU" sz="12800" dirty="0" smtClean="0">
              <a:latin typeface="Arial" pitchFamily="34" charset="0"/>
              <a:cs typeface="Arial" pitchFamily="34" charset="0"/>
            </a:endParaRPr>
          </a:p>
          <a:p>
            <a:endParaRPr lang="ru-RU" sz="12800" dirty="0" smtClean="0">
              <a:solidFill>
                <a:srgbClr val="006600"/>
              </a:solidFill>
              <a:latin typeface="Georgia" pitchFamily="18" charset="0"/>
            </a:endParaRP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buAutoNum type="arabicPeriod" startAt="4"/>
            </a:pPr>
            <a:endParaRPr lang="ru-RU" sz="5600" dirty="0" smtClean="0">
              <a:solidFill>
                <a:srgbClr val="006600"/>
              </a:solidFill>
              <a:latin typeface="Georgia" pitchFamily="18" charset="0"/>
            </a:endParaRPr>
          </a:p>
          <a:p>
            <a:pPr>
              <a:lnSpc>
                <a:spcPct val="110000"/>
              </a:lnSpc>
            </a:pPr>
            <a:endParaRPr lang="ru-RU" sz="5600" dirty="0" smtClean="0">
              <a:solidFill>
                <a:srgbClr val="006600"/>
              </a:solidFill>
              <a:latin typeface="Georgia" pitchFamily="18" charset="0"/>
            </a:endParaRPr>
          </a:p>
          <a:p>
            <a:pPr>
              <a:lnSpc>
                <a:spcPct val="110000"/>
              </a:lnSpc>
            </a:pPr>
            <a:endParaRPr lang="ru-RU" sz="29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619672" y="1428736"/>
            <a:ext cx="7128792" cy="4592552"/>
          </a:xfrm>
          <a:prstGeom prst="rect">
            <a:avLst/>
          </a:prstGeom>
          <a:ln>
            <a:miter lim="800000"/>
            <a:headEnd/>
            <a:tailEnd/>
          </a:ln>
        </p:spPr>
        <p:txBody>
          <a:bodyPr>
            <a:normAutofit/>
          </a:bodyPr>
          <a:lstStyle/>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C00000"/>
                </a:solidFill>
                <a:latin typeface="Georgia" pitchFamily="18" charset="0"/>
                <a:cs typeface="Arial" pitchFamily="34" charset="0"/>
              </a:rPr>
              <a:t>БЛАГОСЛОВЕНИЯ УЧАСТВУЮЩИМ </a:t>
            </a:r>
          </a:p>
          <a:p>
            <a:pPr algn="ctr"/>
            <a:r>
              <a:rPr lang="ru-RU" sz="2800" dirty="0" smtClean="0">
                <a:solidFill>
                  <a:srgbClr val="C00000"/>
                </a:solidFill>
                <a:latin typeface="Georgia" pitchFamily="18" charset="0"/>
                <a:cs typeface="Arial" pitchFamily="34" charset="0"/>
              </a:rPr>
              <a:t>В БЛАГОВЕСТИИ (ИТОГИ)</a:t>
            </a:r>
            <a:endParaRPr lang="ru-RU" sz="2800" dirty="0">
              <a:solidFill>
                <a:srgbClr val="C00000"/>
              </a:solidFill>
              <a:latin typeface="Georgia" pitchFamily="18" charset="0"/>
              <a:cs typeface="Arial" pitchFamily="34" charset="0"/>
            </a:endParaRPr>
          </a:p>
        </p:txBody>
      </p:sp>
      <p:sp>
        <p:nvSpPr>
          <p:cNvPr id="6" name="Подзаголовок 2"/>
          <p:cNvSpPr txBox="1">
            <a:spLocks/>
          </p:cNvSpPr>
          <p:nvPr/>
        </p:nvSpPr>
        <p:spPr bwMode="auto">
          <a:xfrm>
            <a:off x="1785918" y="1500174"/>
            <a:ext cx="6929486" cy="5072098"/>
          </a:xfrm>
          <a:prstGeom prst="rect">
            <a:avLst/>
          </a:prstGeom>
          <a:ln>
            <a:miter lim="800000"/>
            <a:headEnd/>
            <a:tailEnd/>
          </a:ln>
        </p:spPr>
        <p:txBody>
          <a:bodyPr>
            <a:normAutofit fontScale="25000" lnSpcReduction="20000"/>
          </a:bodyPr>
          <a:lstStyle/>
          <a:p>
            <a:endParaRPr lang="ru-RU" sz="7400" dirty="0" smtClean="0">
              <a:latin typeface="Arial" pitchFamily="34" charset="0"/>
              <a:cs typeface="Arial" pitchFamily="34" charset="0"/>
            </a:endParaRPr>
          </a:p>
          <a:p>
            <a:r>
              <a:rPr lang="ru-RU" sz="12800" b="1" dirty="0" smtClean="0">
                <a:latin typeface="Arial" pitchFamily="34" charset="0"/>
                <a:cs typeface="Arial" pitchFamily="34" charset="0"/>
              </a:rPr>
              <a:t>20. </a:t>
            </a:r>
            <a:r>
              <a:rPr lang="ru-RU" sz="12800" b="1" dirty="0" smtClean="0">
                <a:solidFill>
                  <a:srgbClr val="FF0000"/>
                </a:solidFill>
                <a:latin typeface="Arial" pitchFamily="34" charset="0"/>
                <a:cs typeface="Arial" pitchFamily="34" charset="0"/>
              </a:rPr>
              <a:t>Евангельский труд  приносит </a:t>
            </a:r>
            <a:r>
              <a:rPr lang="ru-RU" sz="12800" b="1" dirty="0" smtClean="0">
                <a:latin typeface="Arial" pitchFamily="34" charset="0"/>
                <a:cs typeface="Arial" pitchFamily="34" charset="0"/>
              </a:rPr>
              <a:t>многие </a:t>
            </a:r>
            <a:r>
              <a:rPr lang="ru-RU" sz="12800" b="1" dirty="0" smtClean="0">
                <a:solidFill>
                  <a:srgbClr val="FF0000"/>
                </a:solidFill>
                <a:latin typeface="Arial" pitchFamily="34" charset="0"/>
                <a:cs typeface="Arial" pitchFamily="34" charset="0"/>
              </a:rPr>
              <a:t>благословения участвующим  в нём</a:t>
            </a:r>
            <a:r>
              <a:rPr lang="ru-RU" sz="12800" b="1" dirty="0" smtClean="0">
                <a:latin typeface="Arial" pitchFamily="34" charset="0"/>
                <a:cs typeface="Arial" pitchFamily="34" charset="0"/>
              </a:rPr>
              <a:t>: атмосферу неба, благословение и силу,  высшую культуру ума и сердца, укрепляет веру,  делает более  ревностными молитвы, освобождает от себялюбия </a:t>
            </a:r>
            <a:r>
              <a:rPr lang="ru-RU" sz="12800" b="1" dirty="0" smtClean="0">
                <a:solidFill>
                  <a:srgbClr val="FF0000"/>
                </a:solidFill>
                <a:latin typeface="Arial" pitchFamily="34" charset="0"/>
                <a:cs typeface="Arial" pitchFamily="34" charset="0"/>
              </a:rPr>
              <a:t>и приближает к Царствию Небесному</a:t>
            </a:r>
            <a:r>
              <a:rPr lang="ru-RU" sz="12800" b="1" dirty="0" smtClean="0">
                <a:latin typeface="Arial" pitchFamily="34" charset="0"/>
                <a:cs typeface="Arial" pitchFamily="34" charset="0"/>
              </a:rPr>
              <a:t> </a:t>
            </a:r>
            <a:r>
              <a:rPr lang="ru-RU" sz="9600" i="1" dirty="0" smtClean="0">
                <a:latin typeface="Arial" pitchFamily="34" charset="0"/>
                <a:cs typeface="Arial" pitchFamily="34" charset="0"/>
              </a:rPr>
              <a:t>(СЦ, т. 6, с. 268).</a:t>
            </a:r>
          </a:p>
          <a:p>
            <a:endParaRPr lang="ru-RU" sz="5600" dirty="0" smtClean="0">
              <a:latin typeface="Arial" pitchFamily="34" charset="0"/>
              <a:cs typeface="Arial" pitchFamily="34" charset="0"/>
            </a:endParaRPr>
          </a:p>
          <a:p>
            <a:r>
              <a:rPr lang="ru-RU" sz="5600" dirty="0" smtClean="0">
                <a:latin typeface="Arial" pitchFamily="34" charset="0"/>
                <a:cs typeface="Arial" pitchFamily="34" charset="0"/>
              </a:rPr>
              <a:t/>
            </a:r>
            <a:br>
              <a:rPr lang="ru-RU" sz="5600" dirty="0" smtClean="0">
                <a:latin typeface="Arial" pitchFamily="34" charset="0"/>
                <a:cs typeface="Arial" pitchFamily="34" charset="0"/>
              </a:rPr>
            </a:br>
            <a:endParaRPr lang="ru-RU" sz="5600" dirty="0" smtClean="0">
              <a:latin typeface="Arial" pitchFamily="34" charset="0"/>
              <a:cs typeface="Arial" pitchFamily="34" charset="0"/>
            </a:endParaRP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pPr>
            <a:r>
              <a:rPr lang="ru-RU" sz="5600" dirty="0" smtClean="0">
                <a:solidFill>
                  <a:srgbClr val="006600"/>
                </a:solidFill>
                <a:latin typeface="Georgia" pitchFamily="18" charset="0"/>
              </a:rPr>
              <a:t> </a:t>
            </a:r>
          </a:p>
          <a:p>
            <a:pPr marL="342900" indent="-342900">
              <a:lnSpc>
                <a:spcPct val="110000"/>
              </a:lnSpc>
            </a:pPr>
            <a:endParaRPr lang="ru-RU" sz="5600" dirty="0" smtClean="0">
              <a:solidFill>
                <a:srgbClr val="006600"/>
              </a:solidFill>
              <a:latin typeface="Georgia" pitchFamily="18" charset="0"/>
            </a:endParaRPr>
          </a:p>
          <a:p>
            <a:pPr marL="342900" indent="-342900">
              <a:lnSpc>
                <a:spcPct val="110000"/>
              </a:lnSpc>
              <a:buAutoNum type="arabicPeriod" startAt="4"/>
            </a:pPr>
            <a:endParaRPr lang="ru-RU" sz="5600" dirty="0" smtClean="0">
              <a:solidFill>
                <a:srgbClr val="006600"/>
              </a:solidFill>
              <a:latin typeface="Georgia" pitchFamily="18" charset="0"/>
            </a:endParaRPr>
          </a:p>
          <a:p>
            <a:pPr>
              <a:lnSpc>
                <a:spcPct val="110000"/>
              </a:lnSpc>
            </a:pPr>
            <a:endParaRPr lang="ru-RU" sz="5600" dirty="0" smtClean="0">
              <a:solidFill>
                <a:srgbClr val="006600"/>
              </a:solidFill>
              <a:latin typeface="Georgia" pitchFamily="18" charset="0"/>
            </a:endParaRPr>
          </a:p>
          <a:p>
            <a:pPr>
              <a:lnSpc>
                <a:spcPct val="110000"/>
              </a:lnSpc>
            </a:pPr>
            <a:endParaRPr lang="ru-RU" sz="29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619672" y="2492896"/>
            <a:ext cx="7128792" cy="3528392"/>
          </a:xfrm>
          <a:prstGeom prst="rect">
            <a:avLst/>
          </a:prstGeom>
          <a:ln>
            <a:miter lim="800000"/>
            <a:headEnd/>
            <a:tailEnd/>
          </a:ln>
        </p:spPr>
        <p:txBody>
          <a:bodyPr>
            <a:normAutofit/>
          </a:bodyPr>
          <a:lstStyle/>
          <a:p>
            <a:pPr>
              <a:lnSpc>
                <a:spcPct val="110000"/>
              </a:lnSpc>
            </a:pPr>
            <a:r>
              <a:rPr lang="ru-RU" sz="3200" b="1" dirty="0" smtClean="0">
                <a:solidFill>
                  <a:srgbClr val="006600"/>
                </a:solidFill>
                <a:latin typeface="Georgia" pitchFamily="18" charset="0"/>
              </a:rPr>
              <a:t>…и кто </a:t>
            </a:r>
            <a:r>
              <a:rPr lang="ru-RU" sz="3200" b="1" dirty="0" err="1" smtClean="0">
                <a:solidFill>
                  <a:srgbClr val="006600"/>
                </a:solidFill>
                <a:latin typeface="Georgia" pitchFamily="18" charset="0"/>
              </a:rPr>
              <a:t>напояет</a:t>
            </a:r>
            <a:r>
              <a:rPr lang="ru-RU" sz="3200" b="1" dirty="0" smtClean="0">
                <a:solidFill>
                  <a:srgbClr val="006600"/>
                </a:solidFill>
                <a:latin typeface="Georgia" pitchFamily="18" charset="0"/>
              </a:rPr>
              <a:t> других, тот и сам напоен будет </a:t>
            </a:r>
            <a:r>
              <a:rPr lang="ru-RU" sz="2400" i="1" dirty="0" smtClean="0">
                <a:solidFill>
                  <a:srgbClr val="006600"/>
                </a:solidFill>
                <a:latin typeface="Georgia" pitchFamily="18" charset="0"/>
              </a:rPr>
              <a:t>(Прит.11:25).</a:t>
            </a:r>
          </a:p>
          <a:p>
            <a:pPr>
              <a:lnSpc>
                <a:spcPct val="110000"/>
              </a:lnSpc>
            </a:pPr>
            <a:endParaRPr lang="ru-RU" sz="1600" dirty="0" smtClean="0">
              <a:solidFill>
                <a:srgbClr val="006600"/>
              </a:solidFill>
              <a:latin typeface="Georgia" pitchFamily="18" charset="0"/>
            </a:endParaRPr>
          </a:p>
          <a:p>
            <a:pPr>
              <a:lnSpc>
                <a:spcPct val="110000"/>
              </a:lnSpc>
            </a:pPr>
            <a:endParaRPr lang="ru-RU" sz="1600" dirty="0" smtClean="0">
              <a:solidFill>
                <a:srgbClr val="006600"/>
              </a:solidFill>
              <a:latin typeface="Georgia" pitchFamily="18" charset="0"/>
            </a:endParaRPr>
          </a:p>
          <a:p>
            <a:pPr>
              <a:lnSpc>
                <a:spcPct val="110000"/>
              </a:lnSpc>
            </a:pPr>
            <a:r>
              <a:rPr lang="ru-RU" sz="1700" dirty="0" smtClean="0">
                <a:solidFill>
                  <a:srgbClr val="006600"/>
                </a:solidFill>
                <a:latin typeface="Georgia" pitchFamily="18" charset="0"/>
              </a:rPr>
              <a:t> </a:t>
            </a:r>
          </a:p>
          <a:p>
            <a:pPr algn="ctr">
              <a:defRPr/>
            </a:pPr>
            <a:endParaRPr lang="ru-RU" sz="17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БЛАГОСЛОВЕНИЯ УЧАСТВУЮЩИМ </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
        <p:nvSpPr>
          <p:cNvPr id="6" name="Прямоугольник 5"/>
          <p:cNvSpPr/>
          <p:nvPr/>
        </p:nvSpPr>
        <p:spPr>
          <a:xfrm>
            <a:off x="1115616" y="5805264"/>
            <a:ext cx="8028384" cy="360040"/>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ru-RU" sz="1300" dirty="0" smtClean="0">
                <a:solidFill>
                  <a:srgbClr val="085C24"/>
                </a:solidFill>
                <a:latin typeface="Georgia" pitchFamily="18" charset="0"/>
                <a:cs typeface="Arial" pitchFamily="34" charset="0"/>
              </a:rPr>
              <a:t>Тема следующей встречи: ПОДГОТОВКА К  БЛАГОВЕСТИЮ</a:t>
            </a:r>
            <a:endParaRPr lang="ru-RU" sz="1300" dirty="0">
              <a:solidFill>
                <a:srgbClr val="085C24"/>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500" dirty="0" smtClean="0">
                <a:solidFill>
                  <a:srgbClr val="C00000"/>
                </a:solidFill>
                <a:latin typeface="Georgia" pitchFamily="18" charset="0"/>
                <a:cs typeface="Arial" pitchFamily="34" charset="0"/>
              </a:rPr>
              <a:t>МОЛИТВА ПАСТОРА</a:t>
            </a:r>
            <a:endParaRPr lang="ru-RU" sz="2500" dirty="0">
              <a:solidFill>
                <a:srgbClr val="C00000"/>
              </a:solidFill>
              <a:latin typeface="Georgia" pitchFamily="18" charset="0"/>
              <a:cs typeface="Arial" pitchFamily="34" charset="0"/>
            </a:endParaRPr>
          </a:p>
        </p:txBody>
      </p:sp>
      <p:sp>
        <p:nvSpPr>
          <p:cNvPr id="5" name="Подзаголовок 2"/>
          <p:cNvSpPr txBox="1">
            <a:spLocks/>
          </p:cNvSpPr>
          <p:nvPr/>
        </p:nvSpPr>
        <p:spPr bwMode="auto">
          <a:xfrm>
            <a:off x="2483768" y="2060848"/>
            <a:ext cx="5688632" cy="4151384"/>
          </a:xfrm>
          <a:prstGeom prst="rect">
            <a:avLst/>
          </a:prstGeom>
          <a:ln>
            <a:miter lim="800000"/>
            <a:headEnd/>
            <a:tailEnd/>
          </a:ln>
        </p:spPr>
        <p:txBody>
          <a:bodyPr>
            <a:normAutofit fontScale="25000" lnSpcReduction="20000"/>
          </a:bodyPr>
          <a:lstStyle/>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pic>
        <p:nvPicPr>
          <p:cNvPr id="1026" name="Picture 2" descr="C:\Users\vkotov\Pictures\untitled.bmp"/>
          <p:cNvPicPr>
            <a:picLocks noChangeAspect="1" noChangeArrowheads="1"/>
          </p:cNvPicPr>
          <p:nvPr/>
        </p:nvPicPr>
        <p:blipFill>
          <a:blip r:embed="rId3" cstate="print"/>
          <a:srcRect/>
          <a:stretch>
            <a:fillRect/>
          </a:stretch>
        </p:blipFill>
        <p:spPr bwMode="auto">
          <a:xfrm>
            <a:off x="3203848" y="1143000"/>
            <a:ext cx="4104456" cy="54543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ru-RU" sz="2800" dirty="0" smtClean="0">
                <a:solidFill>
                  <a:srgbClr val="FF0000"/>
                </a:solidFill>
                <a:latin typeface="Arial" pitchFamily="34" charset="0"/>
                <a:cs typeface="Arial" pitchFamily="34" charset="0"/>
              </a:rPr>
              <a:t>ПРЕИМУЩЕСТВА И БЛАГОСЛОВЕНИЯ </a:t>
            </a:r>
          </a:p>
          <a:p>
            <a:pPr algn="ctr">
              <a:lnSpc>
                <a:spcPct val="90000"/>
              </a:lnSpc>
            </a:pPr>
            <a:r>
              <a:rPr lang="ru-RU" sz="2800" dirty="0" smtClean="0">
                <a:solidFill>
                  <a:srgbClr val="FF0000"/>
                </a:solidFill>
                <a:latin typeface="Arial" pitchFamily="34" charset="0"/>
                <a:cs typeface="Arial" pitchFamily="34" charset="0"/>
              </a:rPr>
              <a:t>БЛАГОВЕСТИЯ</a:t>
            </a:r>
            <a:endParaRPr lang="ru-RU" sz="2800" dirty="0">
              <a:solidFill>
                <a:srgbClr val="FF0000"/>
              </a:solidFill>
              <a:latin typeface="Arial" pitchFamily="34" charset="0"/>
              <a:cs typeface="Arial" pitchFamily="34" charset="0"/>
            </a:endParaRPr>
          </a:p>
        </p:txBody>
      </p:sp>
      <p:pic>
        <p:nvPicPr>
          <p:cNvPr id="17411" name="Picture 3" descr="C:\Documents and Settings\EAD Guest\Рабочий стол\b443e8ff2c81.jpg"/>
          <p:cNvPicPr>
            <a:picLocks noChangeAspect="1" noChangeArrowheads="1"/>
          </p:cNvPicPr>
          <p:nvPr/>
        </p:nvPicPr>
        <p:blipFill>
          <a:blip r:embed="rId2" cstate="print"/>
          <a:srcRect/>
          <a:stretch>
            <a:fillRect/>
          </a:stretch>
        </p:blipFill>
        <p:spPr bwMode="auto">
          <a:xfrm>
            <a:off x="1071538" y="1000108"/>
            <a:ext cx="8072462" cy="56436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БИБЛЕЙСКОЕ ОБОСНОВАНИЕ</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428728" y="1357298"/>
            <a:ext cx="7715272" cy="5024030"/>
          </a:xfrm>
          <a:prstGeom prst="rect">
            <a:avLst/>
          </a:prstGeom>
          <a:ln>
            <a:miter lim="800000"/>
            <a:headEnd/>
            <a:tailEnd/>
          </a:ln>
        </p:spPr>
        <p:txBody>
          <a:bodyPr>
            <a:noAutofit/>
          </a:bodyPr>
          <a:lstStyle/>
          <a:p>
            <a:r>
              <a:rPr lang="ru-RU" sz="1600" dirty="0" smtClean="0">
                <a:solidFill>
                  <a:srgbClr val="006600"/>
                </a:solidFill>
                <a:latin typeface="Georgia" pitchFamily="18" charset="0"/>
              </a:rPr>
              <a:t>     </a:t>
            </a:r>
            <a:r>
              <a:rPr lang="ru-RU" sz="2800" b="1" dirty="0" smtClean="0">
                <a:latin typeface="Arial" pitchFamily="34" charset="0"/>
                <a:cs typeface="Arial" pitchFamily="34" charset="0"/>
              </a:rPr>
              <a:t>Ибо, если устами твоими будешь исповедовать Иисуса Господом  и сердцем твоим веровать, что Бог воскресил Его из мёртвых, то спасёшься;</a:t>
            </a:r>
          </a:p>
          <a:p>
            <a:r>
              <a:rPr lang="ru-RU" sz="2800" b="1" dirty="0" smtClean="0">
                <a:latin typeface="Arial" pitchFamily="34" charset="0"/>
                <a:cs typeface="Arial" pitchFamily="34" charset="0"/>
              </a:rPr>
              <a:t>     Потому что сердцем веруют к  праведности, а устами исповедуют ко спасению.</a:t>
            </a:r>
          </a:p>
          <a:p>
            <a:r>
              <a:rPr lang="ru-RU" sz="2800" b="1" dirty="0" smtClean="0">
                <a:latin typeface="Arial" pitchFamily="34" charset="0"/>
                <a:cs typeface="Arial" pitchFamily="34" charset="0"/>
              </a:rPr>
              <a:t>     И как проповедовать, если не будут посланы? Как написано: «как прекрасны ноги благовествующих мир, благовествующих благое!»</a:t>
            </a:r>
            <a:r>
              <a:rPr lang="ru-RU" sz="2800" i="1" dirty="0" smtClean="0">
                <a:latin typeface="Arial" pitchFamily="34" charset="0"/>
                <a:cs typeface="Arial" pitchFamily="34" charset="0"/>
              </a:rPr>
              <a:t> </a:t>
            </a:r>
            <a:r>
              <a:rPr lang="ru-RU" sz="2400" i="1" dirty="0" smtClean="0">
                <a:latin typeface="Arial" pitchFamily="34" charset="0"/>
                <a:cs typeface="Arial" pitchFamily="34" charset="0"/>
              </a:rPr>
              <a:t>(Римл.10:9-10,15).</a:t>
            </a:r>
            <a:r>
              <a:rPr lang="ru-RU" sz="2400" b="1" dirty="0" smtClean="0">
                <a:latin typeface="Arial" pitchFamily="34" charset="0"/>
                <a:cs typeface="Arial" pitchFamily="34" charset="0"/>
              </a:rPr>
              <a:t> </a:t>
            </a:r>
            <a:r>
              <a:rPr lang="ru-RU" sz="2800" dirty="0" smtClean="0">
                <a:latin typeface="Arial" pitchFamily="34" charset="0"/>
                <a:cs typeface="Arial" pitchFamily="34" charset="0"/>
              </a:rPr>
              <a:t/>
            </a:r>
            <a:br>
              <a:rPr lang="ru-RU" sz="2800" dirty="0" smtClean="0">
                <a:latin typeface="Arial" pitchFamily="34" charset="0"/>
                <a:cs typeface="Arial" pitchFamily="34" charset="0"/>
              </a:rPr>
            </a:br>
            <a:endParaRPr lang="ru-RU" sz="28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БИБЛЕЙСКОЕ ОБОСНОВАНИЕ</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928794" y="1857364"/>
            <a:ext cx="6643734" cy="4523964"/>
          </a:xfrm>
          <a:prstGeom prst="rect">
            <a:avLst/>
          </a:prstGeom>
          <a:ln>
            <a:miter lim="800000"/>
            <a:headEnd/>
            <a:tailEnd/>
          </a:ln>
        </p:spPr>
        <p:txBody>
          <a:bodyPr>
            <a:noAutofit/>
          </a:bodyPr>
          <a:lstStyle/>
          <a:p>
            <a:endParaRPr lang="ru-RU" sz="1600" dirty="0" smtClean="0">
              <a:latin typeface="Georgia" pitchFamily="18" charset="0"/>
            </a:endParaRPr>
          </a:p>
          <a:p>
            <a:r>
              <a:rPr lang="ru-RU" sz="3200" b="1" dirty="0" smtClean="0">
                <a:latin typeface="Arial" pitchFamily="34" charset="0"/>
                <a:cs typeface="Arial" pitchFamily="34" charset="0"/>
              </a:rPr>
              <a:t>Слушающий вас Меня слушает, и отвергающийся вас Меня отвергается; а отвергающийся Меня отвергается Пославшего Меня </a:t>
            </a:r>
            <a:r>
              <a:rPr lang="ru-RU" sz="2400" i="1" dirty="0" smtClean="0">
                <a:latin typeface="Arial" pitchFamily="34" charset="0"/>
                <a:cs typeface="Arial" pitchFamily="34" charset="0"/>
              </a:rPr>
              <a:t>(Лук.10:16).</a:t>
            </a:r>
            <a:r>
              <a:rPr lang="ru-RU" sz="3200" dirty="0" smtClean="0">
                <a:latin typeface="Arial" pitchFamily="34" charset="0"/>
                <a:cs typeface="Arial" pitchFamily="34" charset="0"/>
              </a:rPr>
              <a:t/>
            </a:r>
            <a:br>
              <a:rPr lang="ru-RU" sz="3200" dirty="0" smtClean="0">
                <a:latin typeface="Arial" pitchFamily="34" charset="0"/>
                <a:cs typeface="Arial" pitchFamily="34" charset="0"/>
              </a:rPr>
            </a:br>
            <a:endParaRPr lang="ru-RU" sz="32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 </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285852" y="1500174"/>
            <a:ext cx="7858148" cy="4898824"/>
          </a:xfrm>
          <a:prstGeom prst="rect">
            <a:avLst/>
          </a:prstGeom>
          <a:ln>
            <a:miter lim="800000"/>
            <a:headEnd/>
            <a:tailEnd/>
          </a:ln>
        </p:spPr>
        <p:txBody>
          <a:bodyPr>
            <a:noAutofit/>
          </a:bodyPr>
          <a:lstStyle/>
          <a:p>
            <a:pPr algn="ctr"/>
            <a:r>
              <a:rPr lang="ru-RU" sz="3000" b="1" dirty="0" smtClean="0">
                <a:latin typeface="Arial" pitchFamily="34" charset="0"/>
                <a:cs typeface="Arial" pitchFamily="34" charset="0"/>
              </a:rPr>
              <a:t>ЭТО ПОРУЧЕНИЕ ГОСПОДА </a:t>
            </a:r>
            <a:r>
              <a:rPr lang="en-US" sz="3000" b="1" dirty="0" smtClean="0">
                <a:latin typeface="Arial" pitchFamily="34" charset="0"/>
                <a:cs typeface="Arial" pitchFamily="34" charset="0"/>
              </a:rPr>
              <a:t>–</a:t>
            </a:r>
            <a:r>
              <a:rPr lang="ru-RU" sz="3000" dirty="0" smtClean="0">
                <a:latin typeface="Arial" pitchFamily="34" charset="0"/>
                <a:cs typeface="Arial" pitchFamily="34" charset="0"/>
              </a:rPr>
              <a:t> </a:t>
            </a:r>
            <a:endParaRPr lang="en-US" sz="3000" dirty="0" smtClean="0">
              <a:latin typeface="Arial" pitchFamily="34" charset="0"/>
              <a:cs typeface="Arial" pitchFamily="34" charset="0"/>
            </a:endParaRPr>
          </a:p>
          <a:p>
            <a:pPr algn="ctr"/>
            <a:r>
              <a:rPr lang="ru-RU" sz="3000" b="1" dirty="0" smtClean="0">
                <a:latin typeface="Arial" pitchFamily="34" charset="0"/>
                <a:cs typeface="Arial" pitchFamily="34" charset="0"/>
              </a:rPr>
              <a:t>МАТФ. 28:19-20. </a:t>
            </a:r>
          </a:p>
          <a:p>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endParaRPr lang="en-US" sz="3000" b="1" dirty="0" smtClean="0">
              <a:latin typeface="Arial" pitchFamily="34" charset="0"/>
              <a:cs typeface="Arial" pitchFamily="34" charset="0"/>
            </a:endParaRPr>
          </a:p>
          <a:p>
            <a:pPr algn="ctr"/>
            <a:r>
              <a:rPr lang="ru-RU" sz="3000" b="1" dirty="0" smtClean="0">
                <a:latin typeface="Arial" pitchFamily="34" charset="0"/>
                <a:cs typeface="Arial" pitchFamily="34" charset="0"/>
              </a:rPr>
              <a:t>ЭТО ПРИНАДЛЕЖНОСТЬ К НЕБЕСНОЙ СЕМЬЕ</a:t>
            </a:r>
            <a:endParaRPr lang="en-US" sz="3000" b="1" dirty="0" smtClean="0">
              <a:latin typeface="Arial" pitchFamily="34" charset="0"/>
              <a:cs typeface="Arial" pitchFamily="34" charset="0"/>
            </a:endParaRPr>
          </a:p>
          <a:p>
            <a:pPr algn="ctr"/>
            <a:endParaRPr lang="en-US" sz="3000" b="1" dirty="0" smtClean="0">
              <a:latin typeface="Arial" pitchFamily="34" charset="0"/>
              <a:cs typeface="Arial" pitchFamily="34" charset="0"/>
            </a:endParaRPr>
          </a:p>
          <a:p>
            <a:r>
              <a:rPr lang="ru-RU" sz="3000" b="1" dirty="0" smtClean="0">
                <a:latin typeface="Arial" pitchFamily="34" charset="0"/>
                <a:cs typeface="Arial" pitchFamily="34" charset="0"/>
              </a:rPr>
              <a:t>Каждый истинный ученик становится миссионером для Царствия Божьего </a:t>
            </a:r>
            <a:r>
              <a:rPr lang="ru-RU" sz="2400" i="1" dirty="0" smtClean="0">
                <a:latin typeface="Arial" pitchFamily="34" charset="0"/>
                <a:cs typeface="Arial" pitchFamily="34" charset="0"/>
              </a:rPr>
              <a:t>(Е.Уайт. Желание веков, с. 195).</a:t>
            </a:r>
          </a:p>
          <a:p>
            <a:endParaRPr lang="ru-RU" sz="3000" dirty="0" smtClean="0">
              <a:latin typeface="Arial" pitchFamily="34" charset="0"/>
              <a:cs typeface="Arial" pitchFamily="34" charset="0"/>
            </a:endParaRPr>
          </a:p>
          <a:p>
            <a:endParaRPr lang="ru-RU"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428728" y="1500174"/>
            <a:ext cx="7429552" cy="4809146"/>
          </a:xfrm>
          <a:prstGeom prst="rect">
            <a:avLst/>
          </a:prstGeom>
          <a:ln>
            <a:miter lim="800000"/>
            <a:headEnd/>
            <a:tailEnd/>
          </a:ln>
        </p:spPr>
        <p:txBody>
          <a:bodyPr>
            <a:normAutofit fontScale="25000" lnSpcReduction="20000"/>
          </a:bodyPr>
          <a:lstStyle/>
          <a:p>
            <a:endParaRPr lang="ru-RU" sz="1600" b="1" dirty="0" smtClean="0">
              <a:solidFill>
                <a:srgbClr val="006600"/>
              </a:solidFill>
              <a:latin typeface="Georgia" pitchFamily="18" charset="0"/>
            </a:endParaRPr>
          </a:p>
          <a:p>
            <a:pPr algn="ctr"/>
            <a:r>
              <a:rPr lang="ru-RU" sz="12000" b="1" dirty="0" smtClean="0">
                <a:latin typeface="Arial" pitchFamily="34" charset="0"/>
                <a:cs typeface="Arial" pitchFamily="34" charset="0"/>
              </a:rPr>
              <a:t>ЭТО </a:t>
            </a:r>
            <a:r>
              <a:rPr lang="en-US" sz="12000" b="1" dirty="0" smtClean="0">
                <a:latin typeface="Arial" pitchFamily="34" charset="0"/>
                <a:cs typeface="Arial" pitchFamily="34" charset="0"/>
              </a:rPr>
              <a:t> </a:t>
            </a:r>
            <a:r>
              <a:rPr lang="ru-RU" sz="12000" b="1" dirty="0" smtClean="0">
                <a:latin typeface="Arial" pitchFamily="34" charset="0"/>
                <a:cs typeface="Arial" pitchFamily="34" charset="0"/>
              </a:rPr>
              <a:t>СОДЕЙСТВУЕТ СПАСЕНИЮ </a:t>
            </a:r>
            <a:endParaRPr lang="en-US" sz="12000" b="1" dirty="0" smtClean="0">
              <a:latin typeface="Arial" pitchFamily="34" charset="0"/>
              <a:cs typeface="Arial" pitchFamily="34" charset="0"/>
            </a:endParaRPr>
          </a:p>
          <a:p>
            <a:pPr algn="ctr"/>
            <a:r>
              <a:rPr lang="ru-RU" sz="12000" dirty="0" smtClean="0">
                <a:latin typeface="Arial" pitchFamily="34" charset="0"/>
                <a:cs typeface="Arial" pitchFamily="34" charset="0"/>
              </a:rPr>
              <a:t>(Рим. 10:9-10).</a:t>
            </a:r>
            <a:endParaRPr lang="en-US" sz="12000" dirty="0" smtClean="0">
              <a:latin typeface="Arial" pitchFamily="34" charset="0"/>
              <a:cs typeface="Arial" pitchFamily="34" charset="0"/>
            </a:endParaRPr>
          </a:p>
          <a:p>
            <a:pPr algn="ctr"/>
            <a:r>
              <a:rPr lang="ru-RU" sz="12000" dirty="0" smtClean="0">
                <a:latin typeface="Arial" pitchFamily="34" charset="0"/>
                <a:cs typeface="Arial" pitchFamily="34" charset="0"/>
              </a:rPr>
              <a:t> </a:t>
            </a:r>
            <a:endParaRPr lang="en-US" sz="12000" b="1" dirty="0" smtClean="0">
              <a:latin typeface="Arial" pitchFamily="34" charset="0"/>
              <a:cs typeface="Arial" pitchFamily="34" charset="0"/>
            </a:endParaRPr>
          </a:p>
          <a:p>
            <a:pPr algn="ctr"/>
            <a:endParaRPr lang="en-US" sz="12000" b="1" dirty="0" smtClean="0">
              <a:latin typeface="Arial" pitchFamily="34" charset="0"/>
              <a:cs typeface="Arial" pitchFamily="34" charset="0"/>
            </a:endParaRPr>
          </a:p>
          <a:p>
            <a:pPr algn="ctr"/>
            <a:r>
              <a:rPr lang="ru-RU" sz="12000" b="1" dirty="0" smtClean="0">
                <a:latin typeface="Arial" pitchFamily="34" charset="0"/>
                <a:cs typeface="Arial" pitchFamily="34" charset="0"/>
              </a:rPr>
              <a:t>ЭТО СОДЕЙСТВУЕТ ИСТИННОМУ ОБРАЩЕНИЮ </a:t>
            </a:r>
            <a:endParaRPr lang="en-US" sz="12000" b="1" dirty="0" smtClean="0">
              <a:latin typeface="Arial" pitchFamily="34" charset="0"/>
              <a:cs typeface="Arial" pitchFamily="34" charset="0"/>
            </a:endParaRPr>
          </a:p>
          <a:p>
            <a:pPr algn="ctr"/>
            <a:endParaRPr lang="ru-RU" sz="12000" b="1" dirty="0" smtClean="0">
              <a:latin typeface="Arial" pitchFamily="34" charset="0"/>
              <a:cs typeface="Arial" pitchFamily="34" charset="0"/>
            </a:endParaRPr>
          </a:p>
          <a:p>
            <a:r>
              <a:rPr lang="ru-RU" sz="12000" b="1" dirty="0" smtClean="0">
                <a:latin typeface="Arial" pitchFamily="34" charset="0"/>
                <a:cs typeface="Arial" pitchFamily="34" charset="0"/>
              </a:rPr>
              <a:t>Дух Христов миссионерский дух. Самым первым побуждением обновлённого сердца является  желание привести и других ко Спасителю </a:t>
            </a:r>
            <a:r>
              <a:rPr lang="ru-RU" sz="9600" i="1" dirty="0" smtClean="0">
                <a:latin typeface="Arial" pitchFamily="34" charset="0"/>
                <a:cs typeface="Arial" pitchFamily="34" charset="0"/>
              </a:rPr>
              <a:t>(Е. Уайт. Великая борьба, гл. 4).</a:t>
            </a:r>
          </a:p>
          <a:p>
            <a:endParaRPr lang="ru-RU" sz="12000" dirty="0" smtClean="0">
              <a:latin typeface="Arial" pitchFamily="34" charset="0"/>
              <a:cs typeface="Arial" pitchFamily="34" charset="0"/>
            </a:endParaRPr>
          </a:p>
          <a:p>
            <a:endParaRPr lang="ru-RU" sz="12000" dirty="0" smtClean="0">
              <a:latin typeface="Arial" pitchFamily="34" charset="0"/>
              <a:cs typeface="Arial" pitchFamily="34" charset="0"/>
            </a:endParaRPr>
          </a:p>
          <a:p>
            <a:endParaRPr lang="ru-RU" sz="9200" dirty="0" smtClean="0">
              <a:latin typeface="Arial" pitchFamily="34" charset="0"/>
              <a:cs typeface="Arial" pitchFamily="34" charset="0"/>
            </a:endParaRPr>
          </a:p>
          <a:p>
            <a:endParaRPr lang="ru-RU" sz="9200" dirty="0" smtClean="0">
              <a:latin typeface="Arial" pitchFamily="34" charset="0"/>
              <a:cs typeface="Arial" pitchFamily="34" charset="0"/>
            </a:endParaRPr>
          </a:p>
          <a:p>
            <a:pPr>
              <a:defRPr/>
            </a:pPr>
            <a:endParaRPr lang="ru-RU" sz="9200" b="1" dirty="0" smtClean="0">
              <a:solidFill>
                <a:srgbClr val="085C24"/>
              </a:solidFill>
              <a:latin typeface="Georgia" pitchFamily="18" charset="0"/>
              <a:ea typeface="+mj-ea"/>
              <a:cs typeface="Arial" pitchFamily="34" charset="0"/>
            </a:endParaRPr>
          </a:p>
          <a:p>
            <a:pPr>
              <a:defRPr/>
            </a:pPr>
            <a:endParaRPr lang="ru-RU" sz="9200" b="1" dirty="0">
              <a:solidFill>
                <a:srgbClr val="085C24"/>
              </a:solidFill>
              <a:latin typeface="Georgia" pitchFamily="18" charset="0"/>
              <a:ea typeface="+mj-ea"/>
              <a:cs typeface="Arial" pitchFamily="34" charset="0"/>
            </a:endParaRPr>
          </a:p>
          <a:p>
            <a:pPr algn="ctr">
              <a:defRPr/>
            </a:pPr>
            <a:r>
              <a:rPr lang="ru-RU" sz="9200" b="1" dirty="0">
                <a:solidFill>
                  <a:srgbClr val="002060"/>
                </a:solidFill>
                <a:latin typeface="Georgia" pitchFamily="18" charset="0"/>
                <a:ea typeface="+mj-ea"/>
                <a:cs typeface="+mj-cs"/>
              </a:rPr>
              <a:t> </a:t>
            </a:r>
          </a:p>
          <a:p>
            <a:pPr algn="ctr">
              <a:defRPr/>
            </a:pPr>
            <a:endParaRPr lang="ru-RU" sz="92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 </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285852" y="1071546"/>
            <a:ext cx="7858148" cy="5237774"/>
          </a:xfrm>
          <a:prstGeom prst="rect">
            <a:avLst/>
          </a:prstGeom>
          <a:ln>
            <a:miter lim="800000"/>
            <a:headEnd/>
            <a:tailEnd/>
          </a:ln>
        </p:spPr>
        <p:txBody>
          <a:bodyPr>
            <a:normAutofit fontScale="25000" lnSpcReduction="20000"/>
          </a:bodyPr>
          <a:lstStyle/>
          <a:p>
            <a:endParaRPr lang="ru-RU" sz="1600" b="1" dirty="0" smtClean="0">
              <a:solidFill>
                <a:srgbClr val="006600"/>
              </a:solidFill>
              <a:latin typeface="Georgia" pitchFamily="18" charset="0"/>
            </a:endParaRPr>
          </a:p>
          <a:p>
            <a:endParaRPr lang="ru-RU" sz="9200" dirty="0" smtClean="0">
              <a:latin typeface="Arial" pitchFamily="34" charset="0"/>
              <a:cs typeface="Arial" pitchFamily="34" charset="0"/>
            </a:endParaRPr>
          </a:p>
          <a:p>
            <a:endParaRPr lang="ru-RU" sz="9200" dirty="0" smtClean="0">
              <a:latin typeface="Arial" pitchFamily="34" charset="0"/>
              <a:cs typeface="Arial" pitchFamily="34" charset="0"/>
            </a:endParaRPr>
          </a:p>
          <a:p>
            <a:pPr algn="ctr"/>
            <a:endParaRPr lang="en-US" sz="12800" b="1" dirty="0" smtClean="0">
              <a:latin typeface="Arial" pitchFamily="34" charset="0"/>
              <a:cs typeface="Arial" pitchFamily="34" charset="0"/>
            </a:endParaRPr>
          </a:p>
          <a:p>
            <a:pPr algn="ctr"/>
            <a:r>
              <a:rPr lang="ru-RU" sz="12800" b="1" dirty="0" smtClean="0">
                <a:latin typeface="Arial" pitchFamily="34" charset="0"/>
                <a:cs typeface="Arial" pitchFamily="34" charset="0"/>
              </a:rPr>
              <a:t>ЭТО СПОСОБСТВУЕТ ФОРМИРОВАНИЮ ХАРАКТЕРА ХРИСТА </a:t>
            </a:r>
            <a:endParaRPr lang="en-US" sz="12800" b="1" dirty="0" smtClean="0">
              <a:latin typeface="Arial" pitchFamily="34" charset="0"/>
              <a:cs typeface="Arial" pitchFamily="34" charset="0"/>
            </a:endParaRPr>
          </a:p>
          <a:p>
            <a:pPr algn="ctr"/>
            <a:endParaRPr lang="en-US" sz="9200" b="1" dirty="0" smtClean="0">
              <a:latin typeface="Arial" pitchFamily="34" charset="0"/>
              <a:cs typeface="Arial" pitchFamily="34" charset="0"/>
            </a:endParaRPr>
          </a:p>
          <a:p>
            <a:r>
              <a:rPr lang="ru-RU" sz="12800" b="1" dirty="0" smtClean="0">
                <a:latin typeface="Arial" pitchFamily="34" charset="0"/>
                <a:cs typeface="Arial" pitchFamily="34" charset="0"/>
              </a:rPr>
              <a:t>Бог мог бы спасать грешников и без нашей помощи. Сотрудничать с Ним необходимо нам, дабы выработать характер, подобный Христову </a:t>
            </a:r>
            <a:r>
              <a:rPr lang="ru-RU" sz="9600" i="1" dirty="0" smtClean="0">
                <a:latin typeface="Arial" pitchFamily="34" charset="0"/>
                <a:cs typeface="Arial" pitchFamily="34" charset="0"/>
              </a:rPr>
              <a:t>(ЖВ, гл. 15).</a:t>
            </a:r>
            <a:endParaRPr lang="ru-RU" sz="9600" b="1" i="1" dirty="0" smtClean="0">
              <a:latin typeface="Arial" pitchFamily="34" charset="0"/>
              <a:cs typeface="Arial" pitchFamily="34" charset="0"/>
            </a:endParaRPr>
          </a:p>
          <a:p>
            <a:endParaRPr lang="ru-RU" sz="9200" dirty="0" smtClean="0">
              <a:latin typeface="Arial" pitchFamily="34" charset="0"/>
              <a:cs typeface="Arial" pitchFamily="34" charset="0"/>
            </a:endParaRPr>
          </a:p>
          <a:p>
            <a:pPr>
              <a:defRPr/>
            </a:pPr>
            <a:endParaRPr lang="ru-RU" sz="9200" b="1" dirty="0" smtClean="0">
              <a:solidFill>
                <a:srgbClr val="085C24"/>
              </a:solidFill>
              <a:latin typeface="Georgia" pitchFamily="18" charset="0"/>
              <a:ea typeface="+mj-ea"/>
              <a:cs typeface="Arial" pitchFamily="34" charset="0"/>
            </a:endParaRPr>
          </a:p>
          <a:p>
            <a:pPr>
              <a:defRPr/>
            </a:pPr>
            <a:endParaRPr lang="ru-RU" sz="9200" b="1" dirty="0">
              <a:solidFill>
                <a:srgbClr val="085C24"/>
              </a:solidFill>
              <a:latin typeface="Georgia" pitchFamily="18" charset="0"/>
              <a:ea typeface="+mj-ea"/>
              <a:cs typeface="Arial" pitchFamily="34" charset="0"/>
            </a:endParaRPr>
          </a:p>
          <a:p>
            <a:pPr algn="ctr">
              <a:defRPr/>
            </a:pPr>
            <a:r>
              <a:rPr lang="ru-RU" sz="9200" b="1" dirty="0">
                <a:solidFill>
                  <a:srgbClr val="002060"/>
                </a:solidFill>
                <a:latin typeface="Georgia" pitchFamily="18" charset="0"/>
                <a:ea typeface="+mj-ea"/>
                <a:cs typeface="+mj-cs"/>
              </a:rPr>
              <a:t> </a:t>
            </a:r>
          </a:p>
          <a:p>
            <a:pPr algn="ctr">
              <a:defRPr/>
            </a:pPr>
            <a:endParaRPr lang="ru-RU" sz="9200" dirty="0">
              <a:solidFill>
                <a:srgbClr val="002060"/>
              </a:solidFill>
              <a:latin typeface="Georgia" pitchFamily="18" charset="0"/>
              <a:ea typeface="+mj-ea"/>
              <a:cs typeface="+mn-cs"/>
            </a:endParaRPr>
          </a:p>
        </p:txBody>
      </p:sp>
      <p:sp>
        <p:nvSpPr>
          <p:cNvPr id="5" name="Прямоугольник 4"/>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 </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smtClean="0">
                <a:solidFill>
                  <a:srgbClr val="FF0000"/>
                </a:solidFill>
                <a:latin typeface="Arial" pitchFamily="34" charset="0"/>
                <a:cs typeface="Arial" pitchFamily="34" charset="0"/>
              </a:rPr>
              <a:t>ПОЧЕМУ НЕОБХОДИМО УЧАСТИЕ </a:t>
            </a:r>
          </a:p>
          <a:p>
            <a:pPr algn="ctr"/>
            <a:r>
              <a:rPr lang="ru-RU" sz="2800" dirty="0" smtClean="0">
                <a:solidFill>
                  <a:srgbClr val="FF0000"/>
                </a:solidFill>
                <a:latin typeface="Arial" pitchFamily="34" charset="0"/>
                <a:cs typeface="Arial" pitchFamily="34" charset="0"/>
              </a:rPr>
              <a:t>В БЛАГОВЕСТИИ?</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571604" y="1428736"/>
            <a:ext cx="7143800" cy="5214974"/>
          </a:xfrm>
          <a:prstGeom prst="rect">
            <a:avLst/>
          </a:prstGeom>
          <a:ln>
            <a:miter lim="800000"/>
            <a:headEnd/>
            <a:tailEnd/>
          </a:ln>
        </p:spPr>
        <p:txBody>
          <a:bodyPr>
            <a:normAutofit/>
          </a:bodyPr>
          <a:lstStyle/>
          <a:p>
            <a:pPr algn="ctr"/>
            <a:r>
              <a:rPr lang="ru-RU" sz="1600" b="1" dirty="0" smtClean="0">
                <a:latin typeface="Arial" pitchFamily="34" charset="0"/>
                <a:cs typeface="Arial" pitchFamily="34" charset="0"/>
              </a:rPr>
              <a:t> </a:t>
            </a:r>
            <a:r>
              <a:rPr lang="ru-RU" sz="3200" b="1" dirty="0" smtClean="0">
                <a:latin typeface="Arial" pitchFamily="34" charset="0"/>
                <a:cs typeface="Arial" pitchFamily="34" charset="0"/>
              </a:rPr>
              <a:t>ЭТО ЛЕКАРСТВО ОТ ЛАОДИКИЙСКОГО СОСТОЯНИЯ</a:t>
            </a:r>
            <a:endParaRPr lang="en-US" sz="3200" b="1" dirty="0" smtClean="0">
              <a:latin typeface="Arial" pitchFamily="34" charset="0"/>
              <a:cs typeface="Arial" pitchFamily="34" charset="0"/>
            </a:endParaRPr>
          </a:p>
          <a:p>
            <a:r>
              <a:rPr lang="ru-RU" sz="3200" b="1" dirty="0" smtClean="0">
                <a:latin typeface="Arial" pitchFamily="34" charset="0"/>
                <a:cs typeface="Arial" pitchFamily="34" charset="0"/>
              </a:rPr>
              <a:t/>
            </a:r>
            <a:br>
              <a:rPr lang="ru-RU" sz="3200" b="1" dirty="0" smtClean="0">
                <a:latin typeface="Arial" pitchFamily="34" charset="0"/>
                <a:cs typeface="Arial" pitchFamily="34" charset="0"/>
              </a:rPr>
            </a:br>
            <a:r>
              <a:rPr lang="ru-RU" sz="3200" b="1" dirty="0" smtClean="0">
                <a:latin typeface="Arial" pitchFamily="34" charset="0"/>
                <a:cs typeface="Arial" pitchFamily="34" charset="0"/>
              </a:rPr>
              <a:t>Единственное средство от духовной лени – это работа ради спасения тех, кто нуждается в вашей помощи </a:t>
            </a:r>
          </a:p>
          <a:p>
            <a:r>
              <a:rPr lang="ru-RU" sz="3200" dirty="0" smtClean="0">
                <a:latin typeface="Arial" pitchFamily="34" charset="0"/>
                <a:cs typeface="Arial" pitchFamily="34" charset="0"/>
              </a:rPr>
              <a:t> </a:t>
            </a:r>
            <a:r>
              <a:rPr lang="ru-RU" sz="2400" i="1" dirty="0" smtClean="0">
                <a:latin typeface="Arial" pitchFamily="34" charset="0"/>
                <a:cs typeface="Arial" pitchFamily="34" charset="0"/>
              </a:rPr>
              <a:t>(Христианское служение, гл. «Пробуждение»).</a:t>
            </a:r>
          </a:p>
          <a:p>
            <a:endParaRPr lang="ru-RU" sz="5100" b="1" dirty="0" smtClean="0">
              <a:latin typeface="Arial" pitchFamily="34" charset="0"/>
              <a:ea typeface="+mj-ea"/>
              <a:cs typeface="Arial" pitchFamily="34" charset="0"/>
            </a:endParaRPr>
          </a:p>
          <a:p>
            <a:pPr algn="ctr"/>
            <a:endParaRPr lang="ru-RU" sz="5100" b="1" dirty="0">
              <a:solidFill>
                <a:srgbClr val="002060"/>
              </a:solidFill>
              <a:latin typeface="Georgia" pitchFamily="18" charset="0"/>
              <a:ea typeface="+mj-ea"/>
              <a:cs typeface="+mj-cs"/>
            </a:endParaRP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3798</Words>
  <Application>Microsoft Office PowerPoint</Application>
  <PresentationFormat>Экран (4:3)</PresentationFormat>
  <Paragraphs>490</Paragraphs>
  <Slides>24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Котов В. А.</dc:creator>
  <cp:lastModifiedBy>vkotov</cp:lastModifiedBy>
  <cp:revision>288</cp:revision>
  <dcterms:created xsi:type="dcterms:W3CDTF">2011-11-16T10:55:14Z</dcterms:created>
  <dcterms:modified xsi:type="dcterms:W3CDTF">2012-04-01T09:08:13Z</dcterms:modified>
</cp:coreProperties>
</file>