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7" r:id="rId2"/>
    <p:sldId id="303" r:id="rId3"/>
    <p:sldId id="264" r:id="rId4"/>
    <p:sldId id="304" r:id="rId5"/>
    <p:sldId id="311" r:id="rId6"/>
    <p:sldId id="312" r:id="rId7"/>
    <p:sldId id="266" r:id="rId8"/>
    <p:sldId id="286" r:id="rId9"/>
    <p:sldId id="269" r:id="rId10"/>
    <p:sldId id="313" r:id="rId11"/>
    <p:sldId id="314" r:id="rId12"/>
    <p:sldId id="299" r:id="rId13"/>
    <p:sldId id="287" r:id="rId14"/>
    <p:sldId id="289" r:id="rId15"/>
    <p:sldId id="315" r:id="rId16"/>
    <p:sldId id="288" r:id="rId17"/>
    <p:sldId id="306" r:id="rId18"/>
    <p:sldId id="272" r:id="rId19"/>
    <p:sldId id="290" r:id="rId20"/>
    <p:sldId id="305" r:id="rId21"/>
    <p:sldId id="273" r:id="rId22"/>
    <p:sldId id="317" r:id="rId23"/>
    <p:sldId id="318" r:id="rId24"/>
    <p:sldId id="291" r:id="rId25"/>
    <p:sldId id="316" r:id="rId26"/>
    <p:sldId id="319" r:id="rId27"/>
    <p:sldId id="285" r:id="rId28"/>
    <p:sldId id="307" r:id="rId29"/>
    <p:sldId id="301" r:id="rId30"/>
    <p:sldId id="308" r:id="rId31"/>
    <p:sldId id="295" r:id="rId32"/>
    <p:sldId id="320" r:id="rId33"/>
    <p:sldId id="296" r:id="rId34"/>
    <p:sldId id="310"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C24"/>
    <a:srgbClr val="F7FCDC"/>
    <a:srgbClr val="FBEAC1"/>
    <a:srgbClr val="B7CDBA"/>
    <a:srgbClr val="ACC4A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111F0-398F-4E0F-8459-B16D231EE18B}" type="datetimeFigureOut">
              <a:rPr lang="ru-RU" smtClean="0"/>
              <a:pPr/>
              <a:t>27.11.2013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EC786D-3B8E-4C93-9240-660D83750D6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85C24"/>
                </a:solidFill>
                <a:latin typeface="Georgia" pitchFamily="18" charset="0"/>
              </a:rPr>
              <a:t>Всякий, причастный к прощающей любви Христа, просвещённый Духом Божьим и обращённый в истину, почувствует, что он в долгу за эти драгоценные благословения перед каждой душой, с которой он общается. Смиренных сердцем Господь использует для достижения душ, к которым не могут найти подход  рукоположенные служители. Они будут побуждены говорить слова, открывающие спасающую благодать Христову (СЦ, т. 6, с. 43).</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Arial" pitchFamily="34" charset="0"/>
                <a:cs typeface="Arial" pitchFamily="34" charset="0"/>
              </a:rPr>
              <a:t>Когда Святой Дух работает над нашими сердцами и умами, мы не откажемся от своего долга и обязанностей и не обойдём людей стороной, оставляя израненные, беспомощные души в столь жалком состоянии (СЦ, т. 6, с. 303</a:t>
            </a:r>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15</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Georgia" pitchFamily="18" charset="0"/>
              </a:rPr>
              <a:t>Нет предела полезности для того, кто, оставляя своё «я», даёт возможность Святому Духу работать над его сердцем и живёт жизнью, всецело посвященной Богу (СЦ, т. 8, с. 19).</a:t>
            </a:r>
          </a:p>
          <a:p>
            <a:r>
              <a:rPr lang="ru-RU" sz="1200" dirty="0" smtClean="0">
                <a:solidFill>
                  <a:srgbClr val="085C24"/>
                </a:solidFill>
                <a:latin typeface="Georgia" pitchFamily="18" charset="0"/>
              </a:rPr>
              <a:t> </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17</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Georgia" pitchFamily="18" charset="0"/>
              </a:rPr>
              <a:t>Нам необходимо жить для Христа минута за минутой, час за часом и день за днём. Тогда Христос будет жить в нас, и когда мы встречаемся, Его любовь будет гореть в наших сердцах, бить подобно фонтану в пустыне, освежая всех и вселяя в тех, кто уже готов погибнуть, желание пить воду жизни (СЦ, т. 5, с. 609).</a:t>
            </a:r>
          </a:p>
          <a:p>
            <a:r>
              <a:rPr lang="ru-RU" sz="1200" dirty="0" smtClean="0">
                <a:solidFill>
                  <a:srgbClr val="085C24"/>
                </a:solidFill>
                <a:latin typeface="Georgia" pitchFamily="18" charset="0"/>
              </a:rPr>
              <a:t>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20</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Georgia" pitchFamily="18" charset="0"/>
              </a:rPr>
              <a:t>Иисус трудился не для Себя, но для людей. Он трудился, чтобы благословить и спасти погибшее. Если вы христиане, то будете подражать Его примеру. Он заложил основание, и мы строим вместе с Ним (СЦ, т. 5, с. 466).</a:t>
            </a:r>
          </a:p>
          <a:p>
            <a:r>
              <a:rPr lang="ru-RU" sz="1200" dirty="0" smtClean="0">
                <a:solidFill>
                  <a:srgbClr val="085C24"/>
                </a:solidFill>
                <a:latin typeface="Georgia" pitchFamily="18" charset="0"/>
              </a:rPr>
              <a:t> </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21</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C00000"/>
                </a:solidFill>
                <a:latin typeface="Georgia" pitchFamily="18" charset="0"/>
              </a:rPr>
              <a:t>Все люди, являющиеся христианами </a:t>
            </a:r>
            <a:r>
              <a:rPr lang="ru-RU" sz="1200" dirty="0" smtClean="0">
                <a:solidFill>
                  <a:srgbClr val="085C24"/>
                </a:solidFill>
                <a:latin typeface="Georgia" pitchFamily="18" charset="0"/>
              </a:rPr>
              <a:t>в полном смысле этого слова, обязаны трудиться в винограднике Господнем. Им следует окончательно пробудиться и ревностно работать ради спасения своих ближних, подражая тому великому примеру, который Спаситель мира явил им в Своей жизни (СЦ, т.3, с.202).</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22</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24</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C00000"/>
                </a:solidFill>
                <a:latin typeface="Georgia" pitchFamily="18" charset="0"/>
              </a:rPr>
              <a:t>Каждый верующий </a:t>
            </a:r>
            <a:r>
              <a:rPr lang="ru-RU" sz="1200" dirty="0" smtClean="0">
                <a:solidFill>
                  <a:srgbClr val="085C24"/>
                </a:solidFill>
                <a:latin typeface="Georgia" pitchFamily="18" charset="0"/>
              </a:rPr>
              <a:t>должен трудиться для грешников. </a:t>
            </a:r>
          </a:p>
          <a:p>
            <a:r>
              <a:rPr lang="ru-RU" sz="1200" dirty="0" smtClean="0">
                <a:solidFill>
                  <a:srgbClr val="085C24"/>
                </a:solidFill>
                <a:latin typeface="Georgia" pitchFamily="18" charset="0"/>
              </a:rPr>
              <a:t>У каждого человека есть свет, который ему надо хранить; и если небесное масло изливается в эти лампады через золотые трубочки, если сосуды свободны от эгоизма и готовы принять святой елей, то свет не напрасно будет сиять на пути грешника. Свет от одной такой лампады будет сиять на пути странника сильнее, чем от целого факельного шествия, устроенного напоказ. Личное посвящение и освящение для Бога принесет лучшие результаты, чем самая внушительная демонстрация (СЦ, т.6, с.116).</a:t>
            </a:r>
          </a:p>
          <a:p>
            <a:pPr lvl="0"/>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30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Georgia" pitchFamily="18" charset="0"/>
              </a:rPr>
              <a:t>Богу никогда не было угодно, чтобы рядовые члены церкви самоустранялись </a:t>
            </a:r>
          </a:p>
          <a:p>
            <a:r>
              <a:rPr lang="ru-RU" sz="1200" dirty="0" smtClean="0">
                <a:solidFill>
                  <a:srgbClr val="085C24"/>
                </a:solidFill>
                <a:latin typeface="Georgia" pitchFamily="18" charset="0"/>
              </a:rPr>
              <a:t>от труда на Его ниве. «Идите и трудитесь в Моём винограднике», вот что велит Господь Своим последователям (СЦ, т. 5, с. 462-463).  </a:t>
            </a:r>
          </a:p>
          <a:p>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31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Georgia" pitchFamily="18" charset="0"/>
              </a:rPr>
              <a:t>Богу никогда не было угодно, чтобы рядовые члены церкви самоустранялись </a:t>
            </a:r>
          </a:p>
          <a:p>
            <a:r>
              <a:rPr lang="ru-RU" sz="1200" dirty="0" smtClean="0">
                <a:solidFill>
                  <a:srgbClr val="085C24"/>
                </a:solidFill>
                <a:latin typeface="Georgia" pitchFamily="18" charset="0"/>
              </a:rPr>
              <a:t>от труда на Его ниве. «Идите и трудитесь в Моём винограднике», вот что велит Господь Своим последователям (СЦ, т. 5, с. 462-463).  </a:t>
            </a:r>
          </a:p>
          <a:p>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32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33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85C24"/>
                </a:solidFill>
                <a:latin typeface="Georgia" pitchFamily="18" charset="0"/>
              </a:rPr>
              <a:t>Всякий, причастный к прощающей любви Христа, просвещённый Духом Божьим и обращённый в истину, почувствует, что он в долгу за эти драгоценные благословения перед каждой душой, с которой он общается. Смиренных сердцем Господь использует для достижения душ, к которым не могут найти подход  рукоположенные служители. Они будут побуждены говорить слова, открывающие спасающую благодать Христову (СЦ, т. 6, с. 43).</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6</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dirty="0" smtClean="0">
              <a:solidFill>
                <a:srgbClr val="085C24"/>
              </a:solidFill>
              <a:latin typeface="Georgia" pitchFamily="18" charset="0"/>
            </a:endParaRPr>
          </a:p>
          <a:p>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34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solidFill>
                  <a:srgbClr val="085C24"/>
                </a:solidFill>
                <a:latin typeface="Georgia" pitchFamily="18" charset="0"/>
              </a:rPr>
              <a:t>Всякий, причастный к прощающей любви Христа, просвещённый Духом Божьим и обращённый в истину, почувствует, что он в долгу за эти драгоценные благословения перед каждой душой, с которой он общается. Смиренных сердцем Господь использует для достижения душ, к которым не могут найти подход  рукоположенные служители. Они будут побуждены говорить слова, открывающие спасающую благодать Христову (СЦ, т. 6, с. 43).</a:t>
            </a:r>
            <a:r>
              <a:rPr lang="ru-RU" sz="1200" dirty="0" smtClean="0">
                <a:solidFill>
                  <a:srgbClr val="085C24"/>
                </a:solidFill>
                <a:latin typeface="Arial" pitchFamily="34" charset="0"/>
                <a:cs typeface="Arial" pitchFamily="34" charset="0"/>
              </a:rPr>
              <a:t> </a:t>
            </a:r>
          </a:p>
          <a:p>
            <a:r>
              <a:rPr lang="ru-RU" sz="1200" dirty="0" smtClean="0">
                <a:solidFill>
                  <a:srgbClr val="085C24"/>
                </a:solidFill>
                <a:latin typeface="Arial" pitchFamily="34" charset="0"/>
                <a:cs typeface="Arial" pitchFamily="34" charset="0"/>
              </a:rPr>
              <a:t>В обновлённом сердце живёт неистребимое желание и твёрдый принцип повиноваться воле Божьей, потому что такое сердце любит всё справедливое, доброе и святое. </a:t>
            </a:r>
            <a:r>
              <a:rPr lang="ru-RU" sz="1200" dirty="0" smtClean="0">
                <a:solidFill>
                  <a:srgbClr val="C00000"/>
                </a:solidFill>
                <a:latin typeface="Arial" pitchFamily="34" charset="0"/>
                <a:cs typeface="Arial" pitchFamily="34" charset="0"/>
              </a:rPr>
              <a:t>Умы </a:t>
            </a:r>
            <a:r>
              <a:rPr lang="ru-RU" sz="1200" dirty="0" smtClean="0">
                <a:solidFill>
                  <a:srgbClr val="085C24"/>
                </a:solidFill>
                <a:latin typeface="Arial" pitchFamily="34" charset="0"/>
                <a:cs typeface="Arial" pitchFamily="34" charset="0"/>
              </a:rPr>
              <a:t>всех </a:t>
            </a:r>
            <a:r>
              <a:rPr lang="ru-RU" sz="1200" dirty="0" smtClean="0">
                <a:solidFill>
                  <a:srgbClr val="C00000"/>
                </a:solidFill>
                <a:latin typeface="Arial" pitchFamily="34" charset="0"/>
                <a:cs typeface="Arial" pitchFamily="34" charset="0"/>
              </a:rPr>
              <a:t>людей</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обновлённых благодатью</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будут </a:t>
            </a:r>
            <a:r>
              <a:rPr lang="ru-RU" sz="1200" dirty="0" smtClean="0">
                <a:solidFill>
                  <a:srgbClr val="085C24"/>
                </a:solidFill>
                <a:latin typeface="Arial" pitchFamily="34" charset="0"/>
                <a:cs typeface="Arial" pitchFamily="34" charset="0"/>
              </a:rPr>
              <a:t>постоянно </a:t>
            </a:r>
            <a:r>
              <a:rPr lang="ru-RU" sz="1200" dirty="0" smtClean="0">
                <a:solidFill>
                  <a:srgbClr val="C00000"/>
                </a:solidFill>
                <a:latin typeface="Arial" pitchFamily="34" charset="0"/>
                <a:cs typeface="Arial" pitchFamily="34" charset="0"/>
              </a:rPr>
              <a:t>открыты для получения света</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благодати и истины </a:t>
            </a:r>
            <a:r>
              <a:rPr lang="ru-RU" sz="1200" dirty="0" smtClean="0">
                <a:solidFill>
                  <a:srgbClr val="085C24"/>
                </a:solidFill>
                <a:latin typeface="Arial" pitchFamily="34" charset="0"/>
                <a:cs typeface="Arial" pitchFamily="34" charset="0"/>
              </a:rPr>
              <a:t>свыше </a:t>
            </a:r>
            <a:r>
              <a:rPr lang="ru-RU" sz="1200" dirty="0" smtClean="0">
                <a:solidFill>
                  <a:srgbClr val="C00000"/>
                </a:solidFill>
                <a:latin typeface="Arial" pitchFamily="34" charset="0"/>
                <a:cs typeface="Arial" pitchFamily="34" charset="0"/>
              </a:rPr>
              <a:t>и</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передачи её другим</a:t>
            </a:r>
            <a:r>
              <a:rPr lang="ru-RU" sz="1200" dirty="0" smtClean="0">
                <a:solidFill>
                  <a:srgbClr val="085C24"/>
                </a:solidFill>
                <a:latin typeface="Arial" pitchFamily="34" charset="0"/>
                <a:cs typeface="Arial" pitchFamily="34" charset="0"/>
              </a:rPr>
              <a:t>. Они будут приносить плод добрых дел; их плод  есть святость, а конец - жизнь вечная (СЦ, т. 2, с. 488).</a:t>
            </a:r>
          </a:p>
          <a:p>
            <a:r>
              <a:rPr lang="ru-RU" sz="1200" dirty="0" smtClean="0">
                <a:solidFill>
                  <a:srgbClr val="085C24"/>
                </a:solidFill>
                <a:latin typeface="Arial" pitchFamily="34" charset="0"/>
                <a:cs typeface="Arial" pitchFamily="34" charset="0"/>
              </a:rPr>
              <a:t>В обновлённом сердце живёт неистребимое желание и твёрдый принцип повиноваться воле Божьей, потому что такое сердце любит всё справедливое, доброе и святое. </a:t>
            </a:r>
            <a:r>
              <a:rPr lang="ru-RU" sz="1200" dirty="0" smtClean="0">
                <a:solidFill>
                  <a:srgbClr val="C00000"/>
                </a:solidFill>
                <a:latin typeface="Arial" pitchFamily="34" charset="0"/>
                <a:cs typeface="Arial" pitchFamily="34" charset="0"/>
              </a:rPr>
              <a:t>Умы </a:t>
            </a:r>
            <a:r>
              <a:rPr lang="ru-RU" sz="1200" dirty="0" smtClean="0">
                <a:solidFill>
                  <a:srgbClr val="085C24"/>
                </a:solidFill>
                <a:latin typeface="Arial" pitchFamily="34" charset="0"/>
                <a:cs typeface="Arial" pitchFamily="34" charset="0"/>
              </a:rPr>
              <a:t>всех </a:t>
            </a:r>
            <a:r>
              <a:rPr lang="ru-RU" sz="1200" dirty="0" smtClean="0">
                <a:solidFill>
                  <a:srgbClr val="C00000"/>
                </a:solidFill>
                <a:latin typeface="Arial" pitchFamily="34" charset="0"/>
                <a:cs typeface="Arial" pitchFamily="34" charset="0"/>
              </a:rPr>
              <a:t>людей</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обновлённых благодатью</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будут </a:t>
            </a:r>
            <a:r>
              <a:rPr lang="ru-RU" sz="1200" dirty="0" smtClean="0">
                <a:solidFill>
                  <a:srgbClr val="085C24"/>
                </a:solidFill>
                <a:latin typeface="Arial" pitchFamily="34" charset="0"/>
                <a:cs typeface="Arial" pitchFamily="34" charset="0"/>
              </a:rPr>
              <a:t>постоянно </a:t>
            </a:r>
            <a:r>
              <a:rPr lang="ru-RU" sz="1200" dirty="0" smtClean="0">
                <a:solidFill>
                  <a:srgbClr val="C00000"/>
                </a:solidFill>
                <a:latin typeface="Arial" pitchFamily="34" charset="0"/>
                <a:cs typeface="Arial" pitchFamily="34" charset="0"/>
              </a:rPr>
              <a:t>открыты для получения света</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благодати и истины </a:t>
            </a:r>
            <a:r>
              <a:rPr lang="ru-RU" sz="1200" dirty="0" smtClean="0">
                <a:solidFill>
                  <a:srgbClr val="085C24"/>
                </a:solidFill>
                <a:latin typeface="Arial" pitchFamily="34" charset="0"/>
                <a:cs typeface="Arial" pitchFamily="34" charset="0"/>
              </a:rPr>
              <a:t>свыше </a:t>
            </a:r>
            <a:r>
              <a:rPr lang="ru-RU" sz="1200" dirty="0" smtClean="0">
                <a:solidFill>
                  <a:srgbClr val="C00000"/>
                </a:solidFill>
                <a:latin typeface="Arial" pitchFamily="34" charset="0"/>
                <a:cs typeface="Arial" pitchFamily="34" charset="0"/>
              </a:rPr>
              <a:t>и</a:t>
            </a:r>
            <a:r>
              <a:rPr lang="ru-RU" sz="1200" dirty="0" smtClean="0">
                <a:solidFill>
                  <a:srgbClr val="085C24"/>
                </a:solidFill>
                <a:latin typeface="Arial" pitchFamily="34" charset="0"/>
                <a:cs typeface="Arial" pitchFamily="34" charset="0"/>
              </a:rPr>
              <a:t> </a:t>
            </a:r>
            <a:r>
              <a:rPr lang="ru-RU" sz="1200" dirty="0" smtClean="0">
                <a:solidFill>
                  <a:srgbClr val="C00000"/>
                </a:solidFill>
                <a:latin typeface="Arial" pitchFamily="34" charset="0"/>
                <a:cs typeface="Arial" pitchFamily="34" charset="0"/>
              </a:rPr>
              <a:t>передачи её другим</a:t>
            </a:r>
            <a:r>
              <a:rPr lang="ru-RU" sz="1200" dirty="0" smtClean="0">
                <a:solidFill>
                  <a:srgbClr val="085C24"/>
                </a:solidFill>
                <a:latin typeface="Arial" pitchFamily="34" charset="0"/>
                <a:cs typeface="Arial" pitchFamily="34" charset="0"/>
              </a:rPr>
              <a:t>. Они будут приносить плод добрых дел; их плод  есть святость, а конец - жизнь вечная (СЦ, т. 2, с. 488). </a:t>
            </a:r>
          </a:p>
          <a:p>
            <a:endParaRPr lang="ru-RU" sz="1200" dirty="0" smtClean="0">
              <a:solidFill>
                <a:srgbClr val="085C24"/>
              </a:solidFill>
              <a:latin typeface="Arial" pitchFamily="34" charset="0"/>
              <a:cs typeface="Arial" pitchFamily="34" charset="0"/>
            </a:endParaRPr>
          </a:p>
          <a:p>
            <a:endParaRPr lang="ru-RU" sz="1200" dirty="0" smtClean="0">
              <a:solidFill>
                <a:srgbClr val="085C24"/>
              </a:solidFill>
              <a:latin typeface="Arial" pitchFamily="34" charset="0"/>
              <a:cs typeface="Arial" pitchFamily="34" charset="0"/>
            </a:endParaRPr>
          </a:p>
          <a:p>
            <a:endParaRPr lang="ru-RU" sz="1200" dirty="0" smtClean="0">
              <a:solidFill>
                <a:srgbClr val="085C24"/>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r>
              <a:rPr lang="ru-RU" sz="1200" dirty="0" smtClean="0">
                <a:solidFill>
                  <a:srgbClr val="085C24"/>
                </a:solidFill>
                <a:latin typeface="Georgia" pitchFamily="18" charset="0"/>
              </a:rPr>
              <a:t>Настоящее обращение – это решительная перемена в чувствах и побуждениях; это по существу, оставление всех мирских связей, бегство от духовной атмосферы мира сего, удаление от власти мирских помыслов, мнений и веяний (СЦ, т. 5, с. 83).</a:t>
            </a:r>
          </a:p>
          <a:p>
            <a:r>
              <a:rPr lang="ru-RU" sz="1200" dirty="0" smtClean="0">
                <a:solidFill>
                  <a:srgbClr val="085C24"/>
                </a:solidFill>
                <a:latin typeface="Georgia" pitchFamily="18" charset="0"/>
              </a:rPr>
              <a:t>Каждый живой христианин будет ежедневно возрастать в духовной жизни. Стремясь к совершенству, он каждый день испытывает обращение к Богу, и это обращение не заканчивается до тех пор, пока человек не достигнет совершенства в христианском характере и не будет приготовлен </a:t>
            </a:r>
          </a:p>
          <a:p>
            <a:r>
              <a:rPr lang="ru-RU" sz="1200" dirty="0" smtClean="0">
                <a:solidFill>
                  <a:srgbClr val="085C24"/>
                </a:solidFill>
                <a:latin typeface="Georgia" pitchFamily="18" charset="0"/>
              </a:rPr>
              <a:t>к окончательному прикосновению бессмертия (СЦ, т. 2, с. 505).</a:t>
            </a:r>
          </a:p>
          <a:p>
            <a:r>
              <a:rPr lang="ru-RU" sz="1200" dirty="0" smtClean="0">
                <a:solidFill>
                  <a:srgbClr val="085C24"/>
                </a:solidFill>
                <a:latin typeface="Georgia" pitchFamily="18" charset="0"/>
              </a:rPr>
              <a:t> </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endParaRPr lang="ru-RU" sz="1200" dirty="0" smtClean="0">
              <a:solidFill>
                <a:srgbClr val="085C24"/>
              </a:solidFill>
              <a:latin typeface="Georgia" pitchFamily="18" charset="0"/>
            </a:endParaRPr>
          </a:p>
          <a:p>
            <a:r>
              <a:rPr lang="ru-RU" sz="1200" dirty="0" smtClean="0">
                <a:solidFill>
                  <a:srgbClr val="085C24"/>
                </a:solidFill>
                <a:latin typeface="Georgia" pitchFamily="18" charset="0"/>
              </a:rPr>
              <a:t>Те люди, для которых оковы греха навсегда разбиты, которые взыскали Господа с сокрушенным сердцем и получили ответ на свои пламенные моления о праведности, никогда не будут холодными и бездушными. Их сердца исполнятся бескорыстной любовью к грешникам (СЦ, т.7, с.24). </a:t>
            </a:r>
            <a:endParaRPr lang="en-US" sz="1200" dirty="0" smtClean="0">
              <a:solidFill>
                <a:srgbClr val="085C24"/>
              </a:solidFill>
              <a:latin typeface="Georgia" pitchFamily="18" charset="0"/>
            </a:endParaRPr>
          </a:p>
          <a:p>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ДОПОЛНИТЕЛЬНЫЙМАТЕРИАЛ:</a:t>
            </a:r>
          </a:p>
          <a:p>
            <a:r>
              <a:rPr lang="ru-RU" sz="1200" dirty="0" smtClean="0">
                <a:solidFill>
                  <a:srgbClr val="085C24"/>
                </a:solidFill>
                <a:latin typeface="Georgia" pitchFamily="18" charset="0"/>
              </a:rPr>
              <a:t>Тем, кто занят в евангельском служении, необходимо научиться у Христа Его кротости и смирению и пережить полное обращение,  дабы их жизнь свидетельствовала миру, мёртвому по преступлениям и грехам, о том, что они родились свыше </a:t>
            </a:r>
          </a:p>
          <a:p>
            <a:r>
              <a:rPr lang="ru-RU" sz="1200" dirty="0" smtClean="0">
                <a:solidFill>
                  <a:srgbClr val="085C24"/>
                </a:solidFill>
                <a:latin typeface="Georgia" pitchFamily="18" charset="0"/>
              </a:rPr>
              <a:t>                                                                                           (СЦ, т. 8, с. 203).</a:t>
            </a: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ДОПОЛНИТЕЛЬНЫЙМАТЕРИАЛ:</a:t>
            </a:r>
          </a:p>
          <a:p>
            <a:endParaRPr lang="ru-RU" sz="1200" dirty="0" smtClean="0">
              <a:solidFill>
                <a:srgbClr val="085C24"/>
              </a:solidFill>
              <a:latin typeface="Georgia" pitchFamily="18" charset="0"/>
            </a:endParaRPr>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ДОПОЛНИТЕЛЬНЫЙ МАТЕРИАЛ:</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85C24"/>
                </a:solidFill>
                <a:latin typeface="Georgia" pitchFamily="18" charset="0"/>
              </a:rPr>
              <a:t>У каждого настоящего христианина обязательно разовьётся миссионерский дух, ибо быть христианином значит стать похожим на Христа. Никто из нас не живёт для себя, и если «кто духа Христова не имеет, то и не Его»(Рим.8:9) (СЦ, т.5, с.386)</a:t>
            </a:r>
            <a:r>
              <a:rPr lang="ru-RU" sz="1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85C24"/>
                </a:solidFill>
                <a:latin typeface="Georgia" pitchFamily="18" charset="0"/>
              </a:rPr>
              <a:t>Многие полагают, что миссионерский дух, готовность исполнять миссионерскую работу - есть особый дар или качество, которым обладают служители и ещё несколько других членов церкви, а все остальные - просто зрители. Нет более серьёзной и грубой ошибки (СЦ, т.5, с.386)</a:t>
            </a:r>
            <a:r>
              <a:rPr lang="ru-RU" sz="1200" dirty="0" smtClean="0">
                <a:solidFill>
                  <a:srgbClr val="085C24"/>
                </a:solidFill>
              </a:rPr>
              <a:t>.</a:t>
            </a:r>
            <a:r>
              <a:rPr lang="ru-RU" sz="1200" dirty="0" smtClean="0">
                <a:solidFill>
                  <a:srgbClr val="085C24"/>
                </a:solidFill>
                <a:latin typeface="Georgia"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C6EC786D-3B8E-4C93-9240-660D83750D67}"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1026" name="Picture 2" descr="C:\Users\vkotov\Desktop\УВЕС СЛАЙД 1.jpg"/>
          <p:cNvPicPr>
            <a:picLocks noChangeAspect="1" noChangeArrowheads="1"/>
          </p:cNvPicPr>
          <p:nvPr/>
        </p:nvPicPr>
        <p:blipFill>
          <a:blip r:embed="rId2" cstate="print"/>
          <a:srcRect/>
          <a:stretch>
            <a:fillRect/>
          </a:stretch>
        </p:blipFill>
        <p:spPr bwMode="auto">
          <a:xfrm>
            <a:off x="0" y="0"/>
            <a:ext cx="9144000" cy="69009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403648" y="1628800"/>
            <a:ext cx="7488832" cy="4943472"/>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12800" b="1" dirty="0" smtClean="0">
                <a:latin typeface="Arial" pitchFamily="34" charset="0"/>
                <a:cs typeface="Arial" pitchFamily="34" charset="0"/>
              </a:rPr>
              <a:t>Всякий, причастный к прощающей любви Христа, просвещённый Духом Божьим и </a:t>
            </a:r>
            <a:r>
              <a:rPr lang="ru-RU" sz="12800" b="1" dirty="0" smtClean="0">
                <a:solidFill>
                  <a:srgbClr val="FF0000"/>
                </a:solidFill>
                <a:latin typeface="Arial" pitchFamily="34" charset="0"/>
                <a:cs typeface="Arial" pitchFamily="34" charset="0"/>
              </a:rPr>
              <a:t>обращённый</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в истину, почувствует, что он </a:t>
            </a:r>
            <a:r>
              <a:rPr lang="ru-RU" sz="12800" b="1" dirty="0" smtClean="0">
                <a:solidFill>
                  <a:srgbClr val="FF0000"/>
                </a:solidFill>
                <a:latin typeface="Arial" pitchFamily="34" charset="0"/>
                <a:cs typeface="Arial" pitchFamily="34" charset="0"/>
              </a:rPr>
              <a:t>в долгу</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за эти драгоценные благословения </a:t>
            </a:r>
            <a:r>
              <a:rPr lang="ru-RU" sz="12800" b="1" dirty="0" smtClean="0">
                <a:solidFill>
                  <a:srgbClr val="FF0000"/>
                </a:solidFill>
                <a:latin typeface="Arial" pitchFamily="34" charset="0"/>
                <a:cs typeface="Arial" pitchFamily="34" charset="0"/>
              </a:rPr>
              <a:t>перед каждой душой, с которой общается</a:t>
            </a:r>
            <a:r>
              <a:rPr lang="ru-RU" sz="12800"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(СЦ, т. 6, 43). </a:t>
            </a:r>
            <a:endParaRPr lang="en-US" sz="9600" i="1" dirty="0" smtClean="0">
              <a:latin typeface="Arial" pitchFamily="34" charset="0"/>
              <a:cs typeface="Arial" pitchFamily="34" charset="0"/>
            </a:endParaRPr>
          </a:p>
          <a:p>
            <a:r>
              <a:rPr lang="ru-RU" sz="12800" dirty="0" smtClean="0">
                <a:solidFill>
                  <a:srgbClr val="085C24"/>
                </a:solidFill>
                <a:latin typeface="Arial" pitchFamily="34" charset="0"/>
                <a:cs typeface="Arial" pitchFamily="34" charset="0"/>
              </a:rPr>
              <a:t> </a:t>
            </a:r>
          </a:p>
          <a:p>
            <a:r>
              <a:rPr lang="ru-RU" sz="6400" dirty="0" smtClean="0">
                <a:solidFill>
                  <a:srgbClr val="085C24"/>
                </a:solidFill>
                <a:latin typeface="Georgia" pitchFamily="18" charset="0"/>
              </a:rPr>
              <a:t>                                                                                                                            </a:t>
            </a:r>
            <a:endParaRPr lang="en-US"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a:t>
            </a:r>
            <a:r>
              <a:rPr lang="ru-RU" sz="2800" dirty="0" smtClean="0">
                <a:solidFill>
                  <a:srgbClr val="C00000"/>
                </a:solidFill>
                <a:latin typeface="Georgia" pitchFamily="18" charset="0"/>
                <a:cs typeface="Arial" pitchFamily="34" charset="0"/>
              </a:rPr>
              <a:t>А </a:t>
            </a:r>
            <a:endParaRPr lang="ru-RU" sz="2800" dirty="0">
              <a:solidFill>
                <a:srgbClr val="C00000"/>
              </a:solidFill>
              <a:latin typeface="Georgia" pitchFamily="18" charset="0"/>
              <a:cs typeface="Arial" pitchFamily="34" charset="0"/>
            </a:endParaRPr>
          </a:p>
        </p:txBody>
      </p:sp>
      <p:sp>
        <p:nvSpPr>
          <p:cNvPr id="4" name="Подзаголовок 2"/>
          <p:cNvSpPr txBox="1">
            <a:spLocks/>
          </p:cNvSpPr>
          <p:nvPr/>
        </p:nvSpPr>
        <p:spPr bwMode="auto">
          <a:xfrm>
            <a:off x="1763688" y="2276872"/>
            <a:ext cx="6984776" cy="4295400"/>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r>
              <a:rPr lang="ru-RU" sz="12800" b="1" dirty="0" smtClean="0">
                <a:latin typeface="Arial" pitchFamily="34" charset="0"/>
                <a:cs typeface="Arial" pitchFamily="34" charset="0"/>
              </a:rPr>
              <a:t>Воистину</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обращённый </a:t>
            </a:r>
            <a:r>
              <a:rPr lang="ru-RU" sz="12800" b="1" dirty="0" smtClean="0">
                <a:latin typeface="Arial" pitchFamily="34" charset="0"/>
                <a:cs typeface="Arial" pitchFamily="34" charset="0"/>
              </a:rPr>
              <a:t>человек </a:t>
            </a:r>
            <a:r>
              <a:rPr lang="ru-RU" sz="12800" b="1" dirty="0" smtClean="0">
                <a:solidFill>
                  <a:srgbClr val="FF0000"/>
                </a:solidFill>
                <a:latin typeface="Arial" pitchFamily="34" charset="0"/>
                <a:cs typeface="Arial" pitchFamily="34" charset="0"/>
              </a:rPr>
              <a:t>будет</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всё время </a:t>
            </a:r>
            <a:r>
              <a:rPr lang="ru-RU" sz="12800" b="1" dirty="0" smtClean="0">
                <a:solidFill>
                  <a:srgbClr val="FF0000"/>
                </a:solidFill>
                <a:latin typeface="Arial" pitchFamily="34" charset="0"/>
                <a:cs typeface="Arial" pitchFamily="34" charset="0"/>
              </a:rPr>
              <a:t>беспокоиться</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о спасении тех</a:t>
            </a:r>
            <a:r>
              <a:rPr lang="ru-RU" sz="12800" b="1" dirty="0" smtClean="0">
                <a:latin typeface="Arial" pitchFamily="34" charset="0"/>
                <a:cs typeface="Arial" pitchFamily="34" charset="0"/>
              </a:rPr>
              <a:t>, кто до сих пор ещё находится во власти сатаны, </a:t>
            </a:r>
            <a:r>
              <a:rPr lang="ru-RU" sz="12800" b="1" dirty="0" smtClean="0">
                <a:solidFill>
                  <a:srgbClr val="FF0000"/>
                </a:solidFill>
                <a:latin typeface="Arial" pitchFamily="34" charset="0"/>
                <a:cs typeface="Arial" pitchFamily="34" charset="0"/>
              </a:rPr>
              <a:t>и</a:t>
            </a:r>
            <a:r>
              <a:rPr lang="ru-RU" sz="12800" b="1" dirty="0" smtClean="0">
                <a:latin typeface="Arial" pitchFamily="34" charset="0"/>
                <a:cs typeface="Arial" pitchFamily="34" charset="0"/>
              </a:rPr>
              <a:t> страстно</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стремиться к этому</a:t>
            </a:r>
            <a:r>
              <a:rPr lang="ru-RU" sz="12800" b="1" dirty="0" smtClean="0">
                <a:solidFill>
                  <a:srgbClr val="085C24"/>
                </a:solidFill>
                <a:latin typeface="Arial" pitchFamily="34" charset="0"/>
                <a:cs typeface="Arial" pitchFamily="34" charset="0"/>
              </a:rPr>
              <a:t> </a:t>
            </a:r>
          </a:p>
          <a:p>
            <a:r>
              <a:rPr lang="ru-RU" sz="12800" b="1" i="1" dirty="0" smtClean="0">
                <a:solidFill>
                  <a:srgbClr val="085C24"/>
                </a:solidFill>
                <a:latin typeface="Arial" pitchFamily="34" charset="0"/>
                <a:cs typeface="Arial" pitchFamily="34" charset="0"/>
              </a:rPr>
              <a:t>                                       </a:t>
            </a:r>
            <a:r>
              <a:rPr lang="ru-RU" sz="9600" i="1" dirty="0" smtClean="0">
                <a:latin typeface="Arial" pitchFamily="34" charset="0"/>
                <a:cs typeface="Arial" pitchFamily="34" charset="0"/>
              </a:rPr>
              <a:t>(СЦ, т. 7, с. 10). </a:t>
            </a:r>
          </a:p>
          <a:p>
            <a:endParaRPr lang="ru-RU" sz="12800" dirty="0" smtClean="0">
              <a:solidFill>
                <a:srgbClr val="085C24"/>
              </a:solidFill>
              <a:latin typeface="Arial" pitchFamily="34" charset="0"/>
              <a:cs typeface="Arial" pitchFamily="34"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endParaRPr lang="en-US"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a:t>
            </a:r>
            <a:r>
              <a:rPr lang="ru-RU" sz="2800" dirty="0" smtClean="0">
                <a:solidFill>
                  <a:srgbClr val="FF0000"/>
                </a:solidFill>
                <a:latin typeface="Georgia" pitchFamily="18" charset="0"/>
                <a:cs typeface="Arial" pitchFamily="34" charset="0"/>
              </a:rPr>
              <a:t>КА </a:t>
            </a:r>
            <a:endParaRPr lang="ru-RU" sz="2800" dirty="0">
              <a:solidFill>
                <a:srgbClr val="FF0000"/>
              </a:solidFill>
              <a:latin typeface="Georgia" pitchFamily="18" charset="0"/>
              <a:cs typeface="Arial" pitchFamily="34" charset="0"/>
            </a:endParaRPr>
          </a:p>
        </p:txBody>
      </p:sp>
      <p:sp>
        <p:nvSpPr>
          <p:cNvPr id="4" name="Подзаголовок 2"/>
          <p:cNvSpPr txBox="1">
            <a:spLocks/>
          </p:cNvSpPr>
          <p:nvPr/>
        </p:nvSpPr>
        <p:spPr bwMode="auto">
          <a:xfrm>
            <a:off x="1907704" y="2132856"/>
            <a:ext cx="7056784" cy="4439416"/>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r>
              <a:rPr lang="ru-RU" sz="12800" b="1" dirty="0" smtClean="0">
                <a:latin typeface="Arial" pitchFamily="34" charset="0"/>
                <a:cs typeface="Arial" pitchFamily="34" charset="0"/>
              </a:rPr>
              <a:t>Мне известны многие люди, находящиеся в правильных взаимоотношениях с Христом. </a:t>
            </a:r>
          </a:p>
          <a:p>
            <a:r>
              <a:rPr lang="ru-RU" sz="12800" b="1" dirty="0" smtClean="0">
                <a:latin typeface="Arial" pitchFamily="34" charset="0"/>
                <a:cs typeface="Arial" pitchFamily="34" charset="0"/>
              </a:rPr>
              <a:t>Все их помыслы направлены </a:t>
            </a:r>
          </a:p>
          <a:p>
            <a:r>
              <a:rPr lang="ru-RU" sz="12800" b="1" dirty="0" smtClean="0">
                <a:latin typeface="Arial" pitchFamily="34" charset="0"/>
                <a:cs typeface="Arial" pitchFamily="34" charset="0"/>
              </a:rPr>
              <a:t>на то, чтобы люди мира услышали весть об истине для настоящего времени</a:t>
            </a:r>
            <a:r>
              <a:rPr lang="ru-RU" sz="12800" dirty="0" smtClean="0">
                <a:latin typeface="Arial" pitchFamily="34" charset="0"/>
                <a:cs typeface="Arial" pitchFamily="34" charset="0"/>
              </a:rPr>
              <a:t> </a:t>
            </a:r>
            <a:r>
              <a:rPr lang="ru-RU" sz="9600" i="1" dirty="0" smtClean="0">
                <a:latin typeface="Arial" pitchFamily="34" charset="0"/>
                <a:cs typeface="Arial" pitchFamily="34" charset="0"/>
              </a:rPr>
              <a:t>(СЦ, т. 9, с. 1</a:t>
            </a:r>
            <a:r>
              <a:rPr lang="ru-RU" sz="9600" i="1" dirty="0" smtClean="0">
                <a:latin typeface="Georgia" pitchFamily="18" charset="0"/>
              </a:rPr>
              <a:t>03).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endParaRPr lang="en-US"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403648" y="1628800"/>
            <a:ext cx="7740352" cy="4943472"/>
          </a:xfrm>
          <a:prstGeom prst="rect">
            <a:avLst/>
          </a:prstGeom>
          <a:ln>
            <a:miter lim="800000"/>
            <a:headEnd/>
            <a:tailEnd/>
          </a:ln>
        </p:spPr>
        <p:txBody>
          <a:bodyPr>
            <a:normAutofit fontScale="25000" lnSpcReduction="20000"/>
          </a:bodyPr>
          <a:lstStyle/>
          <a:p>
            <a:r>
              <a:rPr lang="ru-RU" sz="12800" b="1" dirty="0" smtClean="0">
                <a:latin typeface="Arial" pitchFamily="34" charset="0"/>
                <a:cs typeface="Arial" pitchFamily="34" charset="0"/>
              </a:rPr>
              <a:t>Истинно</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обращенные </a:t>
            </a:r>
            <a:r>
              <a:rPr lang="ru-RU" sz="12800" b="1" dirty="0" smtClean="0">
                <a:latin typeface="Arial" pitchFamily="34" charset="0"/>
                <a:cs typeface="Arial" pitchFamily="34" charset="0"/>
              </a:rPr>
              <a:t>собратья </a:t>
            </a:r>
            <a:r>
              <a:rPr lang="ru-RU" sz="12800" b="1" dirty="0" smtClean="0">
                <a:solidFill>
                  <a:srgbClr val="FF0000"/>
                </a:solidFill>
                <a:latin typeface="Arial" pitchFamily="34" charset="0"/>
                <a:cs typeface="Arial" pitchFamily="34" charset="0"/>
              </a:rPr>
              <a:t>будут ежедневно свидетельствовать</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о том, что они отнюдь не стремятся использовать полученные ими преимущества  и познания для своей личной выгоды. Они отлично понимают, что божественное Провидение одарило их этими преимуществами, чтобы они, как средства Господни, могли</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служить Его делу, совершая величественную работу</a:t>
            </a:r>
            <a:r>
              <a:rPr lang="ru-RU" sz="12800" dirty="0" smtClean="0">
                <a:solidFill>
                  <a:srgbClr val="085C24"/>
                </a:solidFill>
                <a:latin typeface="Arial" pitchFamily="34" charset="0"/>
                <a:cs typeface="Arial" pitchFamily="34" charset="0"/>
              </a:rPr>
              <a:t> </a:t>
            </a:r>
            <a:r>
              <a:rPr lang="ru-RU" sz="9600" i="1" dirty="0" smtClean="0">
                <a:latin typeface="Arial" pitchFamily="34" charset="0"/>
                <a:cs typeface="Arial" pitchFamily="34" charset="0"/>
              </a:rPr>
              <a:t>(СЦ, т. 5, с. 462-463). </a:t>
            </a:r>
            <a:r>
              <a:rPr lang="ru-RU" sz="9600" i="1" dirty="0" smtClean="0">
                <a:solidFill>
                  <a:srgbClr val="085C24"/>
                </a:solidFill>
                <a:latin typeface="Arial" pitchFamily="34" charset="0"/>
                <a:cs typeface="Arial" pitchFamily="34" charset="0"/>
              </a:rPr>
              <a:t> </a:t>
            </a:r>
          </a:p>
          <a:p>
            <a:endParaRPr lang="ru-RU" sz="6400" dirty="0" smtClean="0"/>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C00000"/>
                </a:solidFill>
                <a:latin typeface="Georgia" pitchFamily="18" charset="0"/>
                <a:cs typeface="Arial" pitchFamily="34" charset="0"/>
              </a:rPr>
              <a:t>МОЛИТВЫ ЧЛЕНОВ ЦЕРКВИ  </a:t>
            </a:r>
            <a:endParaRPr lang="ru-RU" sz="2800" dirty="0">
              <a:solidFill>
                <a:srgbClr val="C00000"/>
              </a:solidFill>
              <a:latin typeface="Georgia" pitchFamily="18" charset="0"/>
              <a:cs typeface="Arial" pitchFamily="34" charset="0"/>
            </a:endParaRPr>
          </a:p>
        </p:txBody>
      </p:sp>
      <p:pic>
        <p:nvPicPr>
          <p:cNvPr id="7" name="Picture 3" descr="C:\Documents and Settings\EAD Guest\Рабочий стол\ВАЖНОСТЬ И НЕОБХОДИМОСТЬ СВИДЕТЕЛЬСТВА\Взаимосвязь возрождения и свидетельства\ФОТО МОЛИТВЫ\6.jpg"/>
          <p:cNvPicPr>
            <a:picLocks noChangeAspect="1" noChangeArrowheads="1"/>
          </p:cNvPicPr>
          <p:nvPr/>
        </p:nvPicPr>
        <p:blipFill>
          <a:blip r:embed="rId2" cstate="print"/>
          <a:srcRect/>
          <a:stretch>
            <a:fillRect/>
          </a:stretch>
        </p:blipFill>
        <p:spPr bwMode="auto">
          <a:xfrm>
            <a:off x="1071539" y="1142984"/>
            <a:ext cx="8072461" cy="55007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СВЯТОЙ ДУХ И БЛАГОВЕСТИЕ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691680" y="1556792"/>
            <a:ext cx="7200800" cy="5015480"/>
          </a:xfrm>
          <a:prstGeom prst="rect">
            <a:avLst/>
          </a:prstGeom>
          <a:ln>
            <a:miter lim="800000"/>
            <a:headEnd/>
            <a:tailEnd/>
          </a:ln>
        </p:spPr>
        <p:txBody>
          <a:bodyPr>
            <a:normAutofit fontScale="25000" lnSpcReduction="20000"/>
          </a:bodyPr>
          <a:lstStyle/>
          <a:p>
            <a:endParaRPr lang="ru-RU" sz="12800" b="1" dirty="0" smtClean="0">
              <a:solidFill>
                <a:srgbClr val="085C24"/>
              </a:solidFill>
              <a:latin typeface="Arial" pitchFamily="34" charset="0"/>
              <a:cs typeface="Arial" pitchFamily="34" charset="0"/>
            </a:endParaRPr>
          </a:p>
          <a:p>
            <a:r>
              <a:rPr lang="ru-RU" sz="12000" b="1" dirty="0" smtClean="0">
                <a:solidFill>
                  <a:srgbClr val="FF0000"/>
                </a:solidFill>
                <a:latin typeface="Arial" pitchFamily="34" charset="0"/>
                <a:cs typeface="Arial" pitchFamily="34" charset="0"/>
              </a:rPr>
              <a:t>Нам нужно </a:t>
            </a:r>
            <a:r>
              <a:rPr lang="ru-RU" sz="12000" b="1" dirty="0" smtClean="0">
                <a:latin typeface="Arial" pitchFamily="34" charset="0"/>
                <a:cs typeface="Arial" pitchFamily="34" charset="0"/>
              </a:rPr>
              <a:t>так же ревностно </a:t>
            </a:r>
            <a:r>
              <a:rPr lang="ru-RU" sz="12000" b="1" dirty="0" smtClean="0">
                <a:solidFill>
                  <a:srgbClr val="FF0000"/>
                </a:solidFill>
                <a:latin typeface="Arial" pitchFamily="34" charset="0"/>
                <a:cs typeface="Arial" pitchFamily="34" charset="0"/>
              </a:rPr>
              <a:t>молиться о сошествии Святого Духа</a:t>
            </a:r>
            <a:r>
              <a:rPr lang="ru-RU" sz="12000" b="1" dirty="0" smtClean="0">
                <a:latin typeface="Arial" pitchFamily="34" charset="0"/>
                <a:cs typeface="Arial" pitchFamily="34" charset="0"/>
              </a:rPr>
              <a:t>, как ученики молились в день Пятидесятницы. Если они нуждались в Нём тогда, то</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мы</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тем</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более</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нуждаемся в Нём</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сегодня. Без Духа </a:t>
            </a:r>
            <a:r>
              <a:rPr lang="ru-RU" sz="12000" b="1" dirty="0" smtClean="0">
                <a:latin typeface="Arial" pitchFamily="34" charset="0"/>
                <a:cs typeface="Arial" pitchFamily="34" charset="0"/>
              </a:rPr>
              <a:t>и</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силы Божьей </a:t>
            </a:r>
            <a:r>
              <a:rPr lang="ru-RU" sz="12000" b="1" dirty="0" smtClean="0">
                <a:latin typeface="Arial" pitchFamily="34" charset="0"/>
                <a:cs typeface="Arial" pitchFamily="34" charset="0"/>
              </a:rPr>
              <a:t>все </a:t>
            </a:r>
            <a:r>
              <a:rPr lang="ru-RU" sz="12000" b="1" dirty="0" smtClean="0">
                <a:solidFill>
                  <a:srgbClr val="FF0000"/>
                </a:solidFill>
                <a:latin typeface="Arial" pitchFamily="34" charset="0"/>
                <a:cs typeface="Arial" pitchFamily="34" charset="0"/>
              </a:rPr>
              <a:t>наши усилия</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проповедовать истину</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окажутся тщетными</a:t>
            </a:r>
            <a:r>
              <a:rPr lang="ru-RU" sz="12800" b="1" dirty="0" smtClean="0">
                <a:solidFill>
                  <a:srgbClr val="085C24"/>
                </a:solidFill>
                <a:latin typeface="Arial" pitchFamily="34" charset="0"/>
                <a:cs typeface="Arial" pitchFamily="34" charset="0"/>
              </a:rPr>
              <a:t> </a:t>
            </a:r>
            <a:r>
              <a:rPr lang="ru-RU" sz="9600" i="1" dirty="0" smtClean="0">
                <a:latin typeface="Arial" pitchFamily="34" charset="0"/>
                <a:cs typeface="Arial" pitchFamily="34" charset="0"/>
              </a:rPr>
              <a:t>(СЦ, т. 5, с. 158).</a:t>
            </a:r>
          </a:p>
          <a:p>
            <a:r>
              <a:rPr lang="ru-RU" sz="12800" dirty="0" smtClean="0">
                <a:solidFill>
                  <a:srgbClr val="085C24"/>
                </a:solidFill>
                <a:latin typeface="Arial" pitchFamily="34" charset="0"/>
                <a:cs typeface="Arial" pitchFamily="34" charset="0"/>
              </a:rPr>
              <a:t>                                                                                            </a:t>
            </a:r>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lgn="ctr">
              <a:defRPr/>
            </a:pPr>
            <a:r>
              <a:rPr lang="ru-RU" sz="1900" b="1" dirty="0" smtClean="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СВЯТОЙ ДУХ И БЛАГОВЕСТИЕ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928794" y="1412776"/>
            <a:ext cx="6747662" cy="5088058"/>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12800" b="1" dirty="0" smtClean="0">
                <a:solidFill>
                  <a:srgbClr val="FF0000"/>
                </a:solidFill>
                <a:latin typeface="Arial" pitchFamily="34" charset="0"/>
                <a:cs typeface="Arial" pitchFamily="34" charset="0"/>
              </a:rPr>
              <a:t>Церковь Божия</a:t>
            </a:r>
            <a:r>
              <a:rPr lang="ru-RU" sz="12800" b="1" dirty="0" smtClean="0">
                <a:latin typeface="Arial" pitchFamily="34" charset="0"/>
                <a:cs typeface="Arial" pitchFamily="34" charset="0"/>
              </a:rPr>
              <a:t>,</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пытающаяся </a:t>
            </a:r>
            <a:r>
              <a:rPr lang="ru-RU" sz="12800" b="1" dirty="0" smtClean="0">
                <a:latin typeface="Arial" pitchFamily="34" charset="0"/>
                <a:cs typeface="Arial" pitchFamily="34" charset="0"/>
              </a:rPr>
              <a:t>творить добро, жить по истине и</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спасать души</a:t>
            </a:r>
            <a:r>
              <a:rPr lang="ru-RU" sz="12800" b="1" dirty="0" smtClean="0">
                <a:latin typeface="Arial" pitchFamily="34" charset="0"/>
                <a:cs typeface="Arial" pitchFamily="34" charset="0"/>
              </a:rPr>
              <a:t>, может стать силой в этом мире, если она </a:t>
            </a:r>
            <a:r>
              <a:rPr lang="ru-RU" sz="12800" b="1" dirty="0" smtClean="0">
                <a:solidFill>
                  <a:srgbClr val="FF0000"/>
                </a:solidFill>
                <a:latin typeface="Arial" pitchFamily="34" charset="0"/>
                <a:cs typeface="Arial" pitchFamily="34" charset="0"/>
              </a:rPr>
              <a:t>будет подчиняться руководству Духа Господнего </a:t>
            </a:r>
            <a:r>
              <a:rPr lang="ru-RU" sz="9600" i="1" dirty="0" smtClean="0">
                <a:latin typeface="Arial" pitchFamily="34" charset="0"/>
                <a:cs typeface="Arial" pitchFamily="34" charset="0"/>
              </a:rPr>
              <a:t>(СЦ, т. 4, с. 71)</a:t>
            </a:r>
            <a:r>
              <a:rPr lang="ru-RU" sz="12800" i="1" dirty="0" smtClean="0">
                <a:latin typeface="Arial" pitchFamily="34" charset="0"/>
                <a:cs typeface="Arial" pitchFamily="34" charset="0"/>
              </a:rPr>
              <a:t>. </a:t>
            </a:r>
          </a:p>
          <a:p>
            <a:endParaRPr lang="ru-RU" sz="12800" b="1" dirty="0" smtClean="0">
              <a:solidFill>
                <a:srgbClr val="085C24"/>
              </a:solidFill>
              <a:latin typeface="Arial" pitchFamily="34" charset="0"/>
              <a:cs typeface="Arial" pitchFamily="34"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lgn="ctr">
              <a:defRPr/>
            </a:pPr>
            <a:r>
              <a:rPr lang="ru-RU" sz="1900" b="1" dirty="0" smtClean="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СВЯТОЙ ДУХ И БЛАГОВЕСТИЕ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547664" y="1628800"/>
            <a:ext cx="7596336" cy="4872034"/>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r>
              <a:rPr lang="ru-RU" sz="12000" b="1" dirty="0" smtClean="0">
                <a:latin typeface="Arial" pitchFamily="34" charset="0"/>
                <a:cs typeface="Arial" pitchFamily="34" charset="0"/>
              </a:rPr>
              <a:t>Именно сила Духа делает людей способным быть представителями Искупителя в деле спасения душ.</a:t>
            </a:r>
            <a:r>
              <a:rPr lang="ru-RU" sz="12000" b="1" dirty="0" smtClean="0">
                <a:solidFill>
                  <a:srgbClr val="085C24"/>
                </a:solidFill>
                <a:latin typeface="Arial" pitchFamily="34" charset="0"/>
                <a:cs typeface="Arial" pitchFamily="34" charset="0"/>
              </a:rPr>
              <a:t> </a:t>
            </a:r>
          </a:p>
          <a:p>
            <a:r>
              <a:rPr lang="ru-RU" sz="12000" b="1" dirty="0" smtClean="0">
                <a:solidFill>
                  <a:srgbClr val="FF0000"/>
                </a:solidFill>
                <a:latin typeface="Arial" pitchFamily="34" charset="0"/>
                <a:cs typeface="Arial" pitchFamily="34" charset="0"/>
              </a:rPr>
              <a:t>Чтобы трудиться</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вместе</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со Христом</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в этом деле, </a:t>
            </a:r>
            <a:r>
              <a:rPr lang="ru-RU" sz="12000" b="1" dirty="0" smtClean="0">
                <a:solidFill>
                  <a:srgbClr val="FF0000"/>
                </a:solidFill>
                <a:latin typeface="Arial" pitchFamily="34" charset="0"/>
                <a:cs typeface="Arial" pitchFamily="34" charset="0"/>
              </a:rPr>
              <a:t>мы должны отдаваться</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преобразующему </a:t>
            </a:r>
            <a:r>
              <a:rPr lang="ru-RU" sz="12000" b="1" dirty="0" smtClean="0">
                <a:solidFill>
                  <a:srgbClr val="FF0000"/>
                </a:solidFill>
                <a:latin typeface="Arial" pitchFamily="34" charset="0"/>
                <a:cs typeface="Arial" pitchFamily="34" charset="0"/>
              </a:rPr>
              <a:t>влиянию</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Его</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Святого Духа.</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Благодаря полученной таким образом силе, мы можем сотрудничать с Господом в узах единства, как Его </a:t>
            </a:r>
            <a:r>
              <a:rPr lang="ru-RU" sz="12000" b="1" dirty="0" err="1" smtClean="0">
                <a:latin typeface="Arial" pitchFamily="34" charset="0"/>
                <a:cs typeface="Arial" pitchFamily="34" charset="0"/>
              </a:rPr>
              <a:t>соработники</a:t>
            </a:r>
            <a:r>
              <a:rPr lang="ru-RU" sz="12000" b="1" dirty="0" smtClean="0">
                <a:latin typeface="Arial" pitchFamily="34" charset="0"/>
                <a:cs typeface="Arial" pitchFamily="34" charset="0"/>
              </a:rPr>
              <a:t> </a:t>
            </a:r>
          </a:p>
          <a:p>
            <a:r>
              <a:rPr lang="ru-RU" sz="12800" b="1" dirty="0" smtClean="0">
                <a:latin typeface="Arial" pitchFamily="34" charset="0"/>
                <a:cs typeface="Arial" pitchFamily="34" charset="0"/>
              </a:rPr>
              <a:t>                                            </a:t>
            </a:r>
            <a:r>
              <a:rPr lang="ru-RU" sz="9600" dirty="0" smtClean="0">
                <a:latin typeface="Arial" pitchFamily="34" charset="0"/>
                <a:cs typeface="Arial" pitchFamily="34" charset="0"/>
              </a:rPr>
              <a:t>(</a:t>
            </a:r>
            <a:r>
              <a:rPr lang="ru-RU" sz="9600" i="1" dirty="0" smtClean="0">
                <a:latin typeface="Arial" pitchFamily="34" charset="0"/>
                <a:cs typeface="Arial" pitchFamily="34" charset="0"/>
              </a:rPr>
              <a:t>СЦ, т. 7, с. 3</a:t>
            </a:r>
            <a:r>
              <a:rPr lang="ru-RU" sz="9600" i="1" dirty="0" smtClean="0">
                <a:latin typeface="Georgia" pitchFamily="18" charset="0"/>
              </a:rPr>
              <a:t>0)</a:t>
            </a:r>
            <a:r>
              <a:rPr lang="ru-RU" sz="9600" i="1" dirty="0" smtClean="0">
                <a:solidFill>
                  <a:srgbClr val="085C24"/>
                </a:solidFill>
                <a:latin typeface="Georgia" pitchFamily="18" charset="0"/>
              </a:rPr>
              <a:t>.</a:t>
            </a: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lgn="ctr">
              <a:defRPr/>
            </a:pPr>
            <a:r>
              <a:rPr lang="ru-RU" sz="1900" b="1" dirty="0" smtClean="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СВЯТОЙ ДУХ И БЛАГОВЕСТИЕ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547664" y="1340768"/>
            <a:ext cx="7596336" cy="5217254"/>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800" dirty="0" smtClean="0">
              <a:latin typeface="Georgia" pitchFamily="18" charset="0"/>
            </a:endParaRPr>
          </a:p>
          <a:p>
            <a:endParaRPr lang="ru-RU" sz="800" dirty="0" smtClean="0">
              <a:latin typeface="Georgia" pitchFamily="18" charset="0"/>
            </a:endParaRPr>
          </a:p>
          <a:p>
            <a:endParaRPr lang="ru-RU" sz="800" dirty="0" smtClean="0">
              <a:latin typeface="Georgia" pitchFamily="18" charset="0"/>
            </a:endParaRPr>
          </a:p>
          <a:p>
            <a:endParaRPr lang="ru-RU" sz="800" dirty="0" smtClean="0">
              <a:latin typeface="Georgia" pitchFamily="18" charset="0"/>
            </a:endParaRPr>
          </a:p>
          <a:p>
            <a:r>
              <a:rPr lang="ru-RU" sz="12000" b="1" dirty="0" smtClean="0">
                <a:solidFill>
                  <a:srgbClr val="FF0000"/>
                </a:solidFill>
                <a:latin typeface="Arial" pitchFamily="34" charset="0"/>
                <a:cs typeface="Arial" pitchFamily="34" charset="0"/>
              </a:rPr>
              <a:t>Когда Святой Дух будет руководить умами адвентистов</a:t>
            </a:r>
            <a:r>
              <a:rPr lang="ru-RU" sz="12000" b="1" dirty="0" smtClean="0">
                <a:latin typeface="Arial" pitchFamily="34" charset="0"/>
                <a:cs typeface="Arial" pitchFamily="34" charset="0"/>
              </a:rPr>
              <a:t>, тогда в наших церквах установятся гораздо более высокие критерии речи, служения и духовности, чем сейчас. Вода жизни даст члена церкви покой и отраду, и </a:t>
            </a:r>
            <a:r>
              <a:rPr lang="ru-RU" sz="12000" b="1" dirty="0" smtClean="0">
                <a:solidFill>
                  <a:srgbClr val="FF0000"/>
                </a:solidFill>
                <a:latin typeface="Arial" pitchFamily="34" charset="0"/>
                <a:cs typeface="Arial" pitchFamily="34" charset="0"/>
              </a:rPr>
              <a:t>труженики,</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работающие во главе со Христом явят своего Господа в духе, словах и делах и </a:t>
            </a:r>
            <a:r>
              <a:rPr lang="ru-RU" sz="12000" b="1" dirty="0" smtClean="0">
                <a:solidFill>
                  <a:srgbClr val="FF0000"/>
                </a:solidFill>
                <a:latin typeface="Arial" pitchFamily="34" charset="0"/>
                <a:cs typeface="Arial" pitchFamily="34" charset="0"/>
              </a:rPr>
              <a:t>будут воодушевлять друг друга на скорейшее завершение </a:t>
            </a:r>
            <a:r>
              <a:rPr lang="ru-RU" sz="12000" b="1" dirty="0" smtClean="0">
                <a:latin typeface="Arial" pitchFamily="34" charset="0"/>
                <a:cs typeface="Arial" pitchFamily="34" charset="0"/>
              </a:rPr>
              <a:t>той </a:t>
            </a:r>
            <a:r>
              <a:rPr lang="ru-RU" sz="12000" b="1" dirty="0" smtClean="0">
                <a:solidFill>
                  <a:srgbClr val="FF0000"/>
                </a:solidFill>
                <a:latin typeface="Arial" pitchFamily="34" charset="0"/>
                <a:cs typeface="Arial" pitchFamily="34" charset="0"/>
              </a:rPr>
              <a:t>важной работы</a:t>
            </a:r>
            <a:r>
              <a:rPr lang="ru-RU" sz="12000" b="1" dirty="0" smtClean="0">
                <a:latin typeface="Arial" pitchFamily="34" charset="0"/>
                <a:cs typeface="Arial" pitchFamily="34" charset="0"/>
              </a:rPr>
              <a:t>, в которой мы участвуе</a:t>
            </a:r>
            <a:r>
              <a:rPr lang="ru-RU" sz="12800" b="1" dirty="0" smtClean="0">
                <a:latin typeface="Arial" pitchFamily="34" charset="0"/>
                <a:cs typeface="Arial" pitchFamily="34" charset="0"/>
              </a:rPr>
              <a:t>м </a:t>
            </a:r>
            <a:r>
              <a:rPr lang="ru-RU" sz="9600" i="1" dirty="0" smtClean="0">
                <a:latin typeface="Arial" pitchFamily="34" charset="0"/>
                <a:cs typeface="Arial" pitchFamily="34" charset="0"/>
              </a:rPr>
              <a:t>(СЦ, т. 8, с. 211).</a:t>
            </a: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МОЛИТВЫ ЧЛЕНОВ ЦЕРКВИ </a:t>
            </a:r>
            <a:endParaRPr lang="ru-RU" sz="2800" dirty="0">
              <a:solidFill>
                <a:srgbClr val="FF0000"/>
              </a:solidFill>
              <a:latin typeface="Arial" pitchFamily="34" charset="0"/>
              <a:cs typeface="Arial" pitchFamily="34" charset="0"/>
            </a:endParaRPr>
          </a:p>
        </p:txBody>
      </p:sp>
      <p:pic>
        <p:nvPicPr>
          <p:cNvPr id="2050" name="Picture 2" descr="C:\Documents and Settings\EAD Guest\Рабочий стол\ВАЖНОСТЬ И НЕОБХОДИМОСТЬ СВИДЕТЕЛЬСТВА\Взаимосвязь возрождения и свидетельства\ФОТО МОЛИТВЫ\2.jpg"/>
          <p:cNvPicPr>
            <a:picLocks noChangeAspect="1" noChangeArrowheads="1"/>
          </p:cNvPicPr>
          <p:nvPr/>
        </p:nvPicPr>
        <p:blipFill>
          <a:blip r:embed="rId2" cstate="print"/>
          <a:srcRect/>
          <a:stretch>
            <a:fillRect/>
          </a:stretch>
        </p:blipFill>
        <p:spPr bwMode="auto">
          <a:xfrm>
            <a:off x="1071538" y="1142984"/>
            <a:ext cx="8072462" cy="551043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6" name="Подзаголовок 2"/>
          <p:cNvSpPr txBox="1">
            <a:spLocks/>
          </p:cNvSpPr>
          <p:nvPr/>
        </p:nvSpPr>
        <p:spPr bwMode="auto">
          <a:xfrm>
            <a:off x="1115616" y="836712"/>
            <a:ext cx="7742664" cy="5521226"/>
          </a:xfrm>
          <a:prstGeom prst="rect">
            <a:avLst/>
          </a:prstGeom>
          <a:ln>
            <a:miter lim="800000"/>
            <a:headEnd/>
            <a:tailEnd/>
          </a:ln>
        </p:spPr>
        <p:txBody>
          <a:bodyPr>
            <a:normAutofit fontScale="32500" lnSpcReduction="20000"/>
          </a:bodyPr>
          <a:lstStyle/>
          <a:p>
            <a:r>
              <a:rPr lang="ru-RU" sz="9800" dirty="0" smtClean="0">
                <a:solidFill>
                  <a:schemeClr val="bg1"/>
                </a:solidFill>
                <a:latin typeface="Georgia" pitchFamily="18" charset="0"/>
              </a:rPr>
              <a:t>Предмет:</a:t>
            </a:r>
            <a:r>
              <a:rPr lang="ru-RU" sz="11100" b="1" dirty="0" smtClean="0">
                <a:solidFill>
                  <a:schemeClr val="bg1"/>
                </a:solidFill>
                <a:latin typeface="Georgia" pitchFamily="18" charset="0"/>
              </a:rPr>
              <a:t>          ВАЖНОСТЬ </a:t>
            </a:r>
          </a:p>
          <a:p>
            <a:r>
              <a:rPr lang="ru-RU" sz="11100" b="1" dirty="0" smtClean="0">
                <a:solidFill>
                  <a:schemeClr val="bg1"/>
                </a:solidFill>
                <a:latin typeface="Georgia" pitchFamily="18" charset="0"/>
              </a:rPr>
              <a:t> </a:t>
            </a:r>
          </a:p>
          <a:p>
            <a:r>
              <a:rPr lang="ru-RU" sz="11100" b="1" dirty="0" smtClean="0">
                <a:solidFill>
                  <a:schemeClr val="bg1"/>
                </a:solidFill>
                <a:latin typeface="Georgia" pitchFamily="18" charset="0"/>
              </a:rPr>
              <a:t>                          ЕВАНГЕЛЬСКОГО</a:t>
            </a:r>
          </a:p>
          <a:p>
            <a:endParaRPr lang="ru-RU" sz="11100" b="1" dirty="0" smtClean="0">
              <a:solidFill>
                <a:schemeClr val="bg1"/>
              </a:solidFill>
              <a:latin typeface="Georgia" pitchFamily="18" charset="0"/>
            </a:endParaRPr>
          </a:p>
          <a:p>
            <a:r>
              <a:rPr lang="ru-RU" sz="11100" b="1" dirty="0" smtClean="0">
                <a:solidFill>
                  <a:schemeClr val="bg1"/>
                </a:solidFill>
                <a:latin typeface="Georgia" pitchFamily="18" charset="0"/>
              </a:rPr>
              <a:t>                          СЛУЖЕНИЯ</a:t>
            </a:r>
          </a:p>
          <a:p>
            <a:pPr algn="ctr"/>
            <a:endParaRPr lang="ru-RU" sz="11100" b="1" dirty="0" smtClean="0">
              <a:solidFill>
                <a:srgbClr val="085C24"/>
              </a:solidFill>
              <a:latin typeface="Georgia" pitchFamily="18" charset="0"/>
            </a:endParaRPr>
          </a:p>
          <a:p>
            <a:r>
              <a:rPr lang="ru-RU" sz="11100" b="1" dirty="0" smtClean="0">
                <a:latin typeface="Georgia" pitchFamily="18" charset="0"/>
              </a:rPr>
              <a:t>                            </a:t>
            </a:r>
            <a:r>
              <a:rPr lang="ru-RU" sz="9800" dirty="0" smtClean="0">
                <a:solidFill>
                  <a:schemeClr val="bg1"/>
                </a:solidFill>
                <a:latin typeface="Georgia" pitchFamily="18" charset="0"/>
              </a:rPr>
              <a:t>(часть первая)</a:t>
            </a: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pic>
        <p:nvPicPr>
          <p:cNvPr id="7" name="Picture 2" descr="C:\Users\vkotov\Desktop\3-й СЛАЙД.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Подзаголовок 2"/>
          <p:cNvSpPr txBox="1">
            <a:spLocks/>
          </p:cNvSpPr>
          <p:nvPr/>
        </p:nvSpPr>
        <p:spPr bwMode="auto">
          <a:xfrm>
            <a:off x="1268016" y="989112"/>
            <a:ext cx="7742664" cy="5521226"/>
          </a:xfrm>
          <a:prstGeom prst="rect">
            <a:avLst/>
          </a:prstGeom>
          <a:ln>
            <a:miter lim="800000"/>
            <a:headEnd/>
            <a:tailEnd/>
          </a:ln>
        </p:spPr>
        <p:txBody>
          <a:bodyPr>
            <a:normAutofit fontScale="32500" lnSpcReduction="20000"/>
          </a:bodyPr>
          <a:lstStyle/>
          <a:p>
            <a:pPr algn="ctr"/>
            <a:r>
              <a:rPr lang="ru-RU" sz="9800" b="1" dirty="0" smtClean="0">
                <a:solidFill>
                  <a:schemeClr val="bg1"/>
                </a:solidFill>
                <a:latin typeface="Arial" pitchFamily="34" charset="0"/>
                <a:cs typeface="Arial" pitchFamily="34" charset="0"/>
              </a:rPr>
              <a:t>Предмет:</a:t>
            </a:r>
            <a:r>
              <a:rPr lang="ru-RU" sz="11100" b="1" dirty="0" smtClean="0">
                <a:solidFill>
                  <a:schemeClr val="bg1"/>
                </a:solidFill>
                <a:latin typeface="Arial" pitchFamily="34" charset="0"/>
                <a:cs typeface="Arial" pitchFamily="34" charset="0"/>
              </a:rPr>
              <a:t>          </a:t>
            </a:r>
            <a:r>
              <a:rPr lang="ru-RU" sz="9800" b="1" dirty="0" smtClean="0">
                <a:solidFill>
                  <a:schemeClr val="bg1"/>
                </a:solidFill>
                <a:latin typeface="Arial" pitchFamily="34" charset="0"/>
                <a:cs typeface="Arial" pitchFamily="34" charset="0"/>
              </a:rPr>
              <a:t>ВАЖНОСТЬ </a:t>
            </a:r>
          </a:p>
          <a:p>
            <a:pPr algn="ctr"/>
            <a:r>
              <a:rPr lang="ru-RU" sz="9800" b="1" dirty="0" smtClean="0">
                <a:solidFill>
                  <a:schemeClr val="bg1"/>
                </a:solidFill>
                <a:latin typeface="Arial" pitchFamily="34" charset="0"/>
                <a:cs typeface="Arial" pitchFamily="34" charset="0"/>
              </a:rPr>
              <a:t> </a:t>
            </a:r>
          </a:p>
          <a:p>
            <a:pPr algn="ctr"/>
            <a:r>
              <a:rPr lang="ru-RU" sz="9800" b="1" dirty="0" smtClean="0">
                <a:solidFill>
                  <a:schemeClr val="bg1"/>
                </a:solidFill>
                <a:latin typeface="Arial" pitchFamily="34" charset="0"/>
                <a:cs typeface="Arial" pitchFamily="34" charset="0"/>
              </a:rPr>
              <a:t>                          БЛАГОВЕСТИЯ                        </a:t>
            </a:r>
          </a:p>
          <a:p>
            <a:pPr algn="ctr"/>
            <a:endParaRPr lang="ru-RU" sz="11100" b="1" dirty="0" smtClean="0">
              <a:solidFill>
                <a:srgbClr val="085C24"/>
              </a:solidFill>
              <a:latin typeface="Arial" pitchFamily="34" charset="0"/>
              <a:cs typeface="Arial" pitchFamily="34" charset="0"/>
            </a:endParaRPr>
          </a:p>
          <a:p>
            <a:pPr algn="ctr"/>
            <a:r>
              <a:rPr lang="ru-RU" sz="11100" b="1" dirty="0" smtClean="0">
                <a:latin typeface="Arial" pitchFamily="34" charset="0"/>
                <a:cs typeface="Arial" pitchFamily="34" charset="0"/>
              </a:rPr>
              <a:t>                            </a:t>
            </a:r>
            <a:r>
              <a:rPr lang="ru-RU" sz="9800" b="1" dirty="0" smtClean="0">
                <a:solidFill>
                  <a:schemeClr val="bg1"/>
                </a:solidFill>
                <a:latin typeface="Arial" pitchFamily="34" charset="0"/>
                <a:cs typeface="Arial" pitchFamily="34" charset="0"/>
              </a:rPr>
              <a:t>(часть первая)</a:t>
            </a: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ПОДРАЖАЯ ХРИСТУ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2071670" y="1844824"/>
            <a:ext cx="6429420" cy="4727448"/>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12800" b="1" dirty="0" smtClean="0">
                <a:latin typeface="Arial" pitchFamily="34" charset="0"/>
                <a:cs typeface="Arial" pitchFamily="34" charset="0"/>
              </a:rPr>
              <a:t>Бог определил так: </a:t>
            </a:r>
            <a:r>
              <a:rPr lang="ru-RU" sz="12800" b="1" dirty="0" smtClean="0">
                <a:solidFill>
                  <a:srgbClr val="FF0000"/>
                </a:solidFill>
                <a:latin typeface="Arial" pitchFamily="34" charset="0"/>
                <a:cs typeface="Arial" pitchFamily="34" charset="0"/>
              </a:rPr>
              <a:t>чтобы возрастать в благодати </a:t>
            </a:r>
            <a:r>
              <a:rPr lang="ru-RU" sz="12800" b="1" dirty="0" smtClean="0">
                <a:latin typeface="Arial" pitchFamily="34" charset="0"/>
                <a:cs typeface="Arial" pitchFamily="34" charset="0"/>
              </a:rPr>
              <a:t>и познании Христа</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люди</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должны</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следовать Его примеру и</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трудиться,</a:t>
            </a:r>
            <a:r>
              <a:rPr lang="ru-RU" sz="12800" b="1" dirty="0" smtClean="0">
                <a:solidFill>
                  <a:srgbClr val="085C24"/>
                </a:solidFill>
                <a:latin typeface="Arial" pitchFamily="34" charset="0"/>
                <a:cs typeface="Arial" pitchFamily="34" charset="0"/>
              </a:rPr>
              <a:t> </a:t>
            </a:r>
          </a:p>
          <a:p>
            <a:r>
              <a:rPr lang="ru-RU" sz="12800" b="1" dirty="0" smtClean="0">
                <a:latin typeface="Arial" pitchFamily="34" charset="0"/>
                <a:cs typeface="Arial" pitchFamily="34" charset="0"/>
              </a:rPr>
              <a:t>как Он трудился</a:t>
            </a:r>
            <a:r>
              <a:rPr lang="ru-RU" sz="12800" dirty="0" smtClean="0">
                <a:latin typeface="Arial" pitchFamily="34" charset="0"/>
                <a:cs typeface="Arial" pitchFamily="34" charset="0"/>
              </a:rPr>
              <a:t> </a:t>
            </a:r>
            <a:r>
              <a:rPr lang="ru-RU" sz="9600" i="1" dirty="0" smtClean="0">
                <a:latin typeface="Arial" pitchFamily="34" charset="0"/>
                <a:cs typeface="Arial" pitchFamily="34" charset="0"/>
              </a:rPr>
              <a:t>(СЦ, т. 5, с. 606). </a:t>
            </a:r>
            <a:endParaRPr lang="en-US" sz="9600" i="1" dirty="0" smtClean="0">
              <a:latin typeface="Arial" pitchFamily="34" charset="0"/>
              <a:cs typeface="Arial" pitchFamily="34" charset="0"/>
            </a:endParaRPr>
          </a:p>
          <a:p>
            <a:endParaRPr lang="ru-RU" sz="12800" dirty="0" smtClean="0">
              <a:solidFill>
                <a:srgbClr val="085C24"/>
              </a:solidFill>
              <a:latin typeface="Arial" pitchFamily="34" charset="0"/>
              <a:cs typeface="Arial" pitchFamily="34"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ПОДРАЖАЯ ХРИСТУ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763688" y="1772816"/>
            <a:ext cx="7056784" cy="4814276"/>
          </a:xfrm>
          <a:prstGeom prst="rect">
            <a:avLst/>
          </a:prstGeom>
          <a:ln>
            <a:miter lim="800000"/>
            <a:headEnd/>
            <a:tailEnd/>
          </a:ln>
        </p:spPr>
        <p:txBody>
          <a:bodyPr>
            <a:normAutofit fontScale="25000" lnSpcReduction="20000"/>
          </a:bodyPr>
          <a:lstStyle/>
          <a:p>
            <a:r>
              <a:rPr lang="ru-RU" sz="12000" b="1" dirty="0" smtClean="0">
                <a:latin typeface="Arial" pitchFamily="34" charset="0"/>
                <a:cs typeface="Arial" pitchFamily="34" charset="0"/>
              </a:rPr>
              <a:t>Когда Христос живёт в сердце, Его образ обязательно проявится в жизни. Христос говорит в каждом слове, Он виден в каждом поступке. Такая душа озарена светом Спасителя. В общении с Богом и в радостном размышлении над небесными предметами </a:t>
            </a:r>
            <a:r>
              <a:rPr lang="ru-RU" sz="12000" b="1" dirty="0" smtClean="0">
                <a:solidFill>
                  <a:srgbClr val="FF0000"/>
                </a:solidFill>
                <a:latin typeface="Arial" pitchFamily="34" charset="0"/>
                <a:cs typeface="Arial" pitchFamily="34" charset="0"/>
              </a:rPr>
              <a:t>душа</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готовится к вечности и </a:t>
            </a:r>
            <a:r>
              <a:rPr lang="ru-RU" sz="12000" b="1" dirty="0" smtClean="0">
                <a:solidFill>
                  <a:srgbClr val="FF0000"/>
                </a:solidFill>
                <a:latin typeface="Arial" pitchFamily="34" charset="0"/>
                <a:cs typeface="Arial" pitchFamily="34" charset="0"/>
              </a:rPr>
              <a:t>трудится,</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чтобы собирать другие души в стадо Христа</a:t>
            </a:r>
            <a:r>
              <a:rPr lang="ru-RU" sz="12000" b="1" dirty="0" smtClean="0">
                <a:solidFill>
                  <a:srgbClr val="085C24"/>
                </a:solidFill>
                <a:latin typeface="Arial" pitchFamily="34" charset="0"/>
                <a:cs typeface="Arial" pitchFamily="34" charset="0"/>
              </a:rPr>
              <a:t> </a:t>
            </a:r>
            <a:r>
              <a:rPr lang="ru-RU" sz="9600" i="1" dirty="0" smtClean="0">
                <a:latin typeface="Arial" pitchFamily="34" charset="0"/>
                <a:cs typeface="Arial" pitchFamily="34" charset="0"/>
              </a:rPr>
              <a:t>(СЦ, т. 5, с. 50). </a:t>
            </a:r>
          </a:p>
          <a:p>
            <a:endParaRPr lang="ru-RU" sz="12000" dirty="0" smtClean="0">
              <a:solidFill>
                <a:srgbClr val="085C24"/>
              </a:solidFill>
              <a:latin typeface="Arial" pitchFamily="34" charset="0"/>
              <a:cs typeface="Arial" pitchFamily="34" charset="0"/>
            </a:endParaRPr>
          </a:p>
          <a:p>
            <a:endParaRPr lang="ru-RU" sz="6400" dirty="0" smtClean="0">
              <a:solidFill>
                <a:srgbClr val="085C24"/>
              </a:solidFill>
              <a:latin typeface="Arial" pitchFamily="34" charset="0"/>
              <a:cs typeface="Arial" pitchFamily="34" charset="0"/>
            </a:endParaRPr>
          </a:p>
          <a:p>
            <a:endParaRPr lang="ru-RU" sz="6400" dirty="0" smtClean="0">
              <a:solidFill>
                <a:srgbClr val="085C24"/>
              </a:solidFill>
              <a:latin typeface="Arial" pitchFamily="34" charset="0"/>
              <a:cs typeface="Arial" pitchFamily="34"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ПОДРАЖАЯ ХРИСТУ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691680" y="1700808"/>
            <a:ext cx="7128792" cy="4871464"/>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b="1" dirty="0" smtClean="0">
              <a:solidFill>
                <a:srgbClr val="085C24"/>
              </a:solidFill>
              <a:latin typeface="Georgia" pitchFamily="18" charset="0"/>
            </a:endParaRPr>
          </a:p>
          <a:p>
            <a:r>
              <a:rPr lang="ru-RU" sz="12000" b="1" dirty="0" smtClean="0">
                <a:latin typeface="Arial" pitchFamily="34" charset="0"/>
                <a:cs typeface="Arial" pitchFamily="34" charset="0"/>
              </a:rPr>
              <a:t>Только</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люди, живущие для Христа </a:t>
            </a:r>
            <a:r>
              <a:rPr lang="ru-RU" sz="12000" b="1" dirty="0" smtClean="0">
                <a:latin typeface="Arial" pitchFamily="34" charset="0"/>
                <a:cs typeface="Arial" pitchFamily="34" charset="0"/>
              </a:rPr>
              <a:t>и почитающие Его имя</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верны </a:t>
            </a:r>
            <a:r>
              <a:rPr lang="ru-RU" sz="12000" b="1" dirty="0" smtClean="0">
                <a:latin typeface="Arial" pitchFamily="34" charset="0"/>
                <a:cs typeface="Arial" pitchFamily="34" charset="0"/>
              </a:rPr>
              <a:t>Господу </a:t>
            </a:r>
            <a:r>
              <a:rPr lang="ru-RU" sz="12000" b="1" dirty="0" smtClean="0">
                <a:solidFill>
                  <a:srgbClr val="FF0000"/>
                </a:solidFill>
                <a:latin typeface="Arial" pitchFamily="34" charset="0"/>
                <a:cs typeface="Arial" pitchFamily="34" charset="0"/>
              </a:rPr>
              <a:t>в </a:t>
            </a:r>
            <a:r>
              <a:rPr lang="ru-RU" sz="12000" b="1" dirty="0" smtClean="0">
                <a:latin typeface="Arial" pitchFamily="34" charset="0"/>
                <a:cs typeface="Arial" pitchFamily="34" charset="0"/>
              </a:rPr>
              <a:t>своём</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стремлении спасти погибшее.</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Истинное благочестие обязательно проявится в виде сильного желания и ревностного труда для распятого Спасителя, чтобы спасти тех, за кого Он умер</a:t>
            </a:r>
          </a:p>
          <a:p>
            <a:r>
              <a:rPr lang="ru-RU" sz="9600" i="1" dirty="0" smtClean="0">
                <a:latin typeface="Arial" pitchFamily="34" charset="0"/>
                <a:cs typeface="Arial" pitchFamily="34" charset="0"/>
              </a:rPr>
              <a:t>                                                  (СЦ, т. 5, с. 606).</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ПОДРАЖАЯ ХРИСТУ </a:t>
            </a:r>
            <a:endParaRPr lang="ru-RU" sz="2800" dirty="0">
              <a:solidFill>
                <a:srgbClr val="FF0000"/>
              </a:solidFill>
              <a:latin typeface="Arial" pitchFamily="34" charset="0"/>
              <a:cs typeface="Arial" pitchFamily="34" charset="0"/>
            </a:endParaRPr>
          </a:p>
        </p:txBody>
      </p:sp>
      <p:sp>
        <p:nvSpPr>
          <p:cNvPr id="4" name="Подзаголовок 2"/>
          <p:cNvSpPr txBox="1">
            <a:spLocks/>
          </p:cNvSpPr>
          <p:nvPr/>
        </p:nvSpPr>
        <p:spPr bwMode="auto">
          <a:xfrm>
            <a:off x="1835696" y="1844824"/>
            <a:ext cx="6984776" cy="4727448"/>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r>
              <a:rPr lang="ru-RU" sz="12800" b="1" dirty="0" smtClean="0">
                <a:solidFill>
                  <a:srgbClr val="FF0000"/>
                </a:solidFill>
                <a:latin typeface="Arial" pitchFamily="34" charset="0"/>
                <a:cs typeface="Arial" pitchFamily="34" charset="0"/>
              </a:rPr>
              <a:t>Тем, кто занят в евангельском служении</a:t>
            </a:r>
            <a:r>
              <a:rPr lang="ru-RU" sz="12800" b="1" dirty="0" smtClean="0">
                <a:latin typeface="Arial" pitchFamily="34" charset="0"/>
                <a:cs typeface="Arial" pitchFamily="34" charset="0"/>
              </a:rPr>
              <a:t>, </a:t>
            </a:r>
            <a:r>
              <a:rPr lang="ru-RU" sz="12800" b="1" dirty="0" smtClean="0">
                <a:solidFill>
                  <a:srgbClr val="FF0000"/>
                </a:solidFill>
                <a:latin typeface="Arial" pitchFamily="34" charset="0"/>
                <a:cs typeface="Arial" pitchFamily="34" charset="0"/>
              </a:rPr>
              <a:t>необходимо</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научиться у Христа Его кротости и смирению и</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пережить полное обращение</a:t>
            </a:r>
            <a:r>
              <a:rPr lang="ru-RU" sz="12800" b="1" dirty="0" smtClean="0">
                <a:latin typeface="Arial" pitchFamily="34" charset="0"/>
                <a:cs typeface="Arial" pitchFamily="34" charset="0"/>
              </a:rPr>
              <a:t>, дабы их жизнь свидетельствовала миру, мёртвому по преступлениям и грехам, о том, что они родились свыше </a:t>
            </a:r>
            <a:r>
              <a:rPr lang="ru-RU" sz="9600" i="1" dirty="0" smtClean="0">
                <a:latin typeface="Arial" pitchFamily="34" charset="0"/>
                <a:cs typeface="Arial" pitchFamily="34" charset="0"/>
              </a:rPr>
              <a:t>(СЦ, т. 8, с. 203).</a:t>
            </a:r>
          </a:p>
          <a:p>
            <a:endParaRPr lang="ru-RU" sz="12800" dirty="0" smtClean="0">
              <a:solidFill>
                <a:srgbClr val="085C24"/>
              </a:solidFill>
              <a:latin typeface="Arial" pitchFamily="34" charset="0"/>
              <a:cs typeface="Arial" pitchFamily="34"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C00000"/>
                </a:solidFill>
                <a:latin typeface="Georgia" pitchFamily="18" charset="0"/>
                <a:cs typeface="Arial" pitchFamily="34" charset="0"/>
              </a:rPr>
              <a:t>МОЛИТВЫ ЧЛЕНОВ ЦЕРКВИ </a:t>
            </a:r>
            <a:endParaRPr lang="ru-RU" sz="2800" dirty="0">
              <a:solidFill>
                <a:srgbClr val="C00000"/>
              </a:solidFill>
              <a:latin typeface="Georgia" pitchFamily="18" charset="0"/>
              <a:cs typeface="Arial" pitchFamily="34" charset="0"/>
            </a:endParaRPr>
          </a:p>
        </p:txBody>
      </p:sp>
      <p:pic>
        <p:nvPicPr>
          <p:cNvPr id="3077" name="Picture 5" descr="C:\Documents and Settings\EAD Guest\Рабочий стол\ВАЖНОСТЬ И НЕОБХОДИМОСТЬ СВИДЕТЕЛЬСТВА\Взаимосвязь возрождения и свидетельства\ФОТО МОЛИТВЫ\3.jpg"/>
          <p:cNvPicPr>
            <a:picLocks noChangeAspect="1" noChangeArrowheads="1"/>
          </p:cNvPicPr>
          <p:nvPr/>
        </p:nvPicPr>
        <p:blipFill>
          <a:blip r:embed="rId3" cstate="print"/>
          <a:srcRect/>
          <a:stretch>
            <a:fillRect/>
          </a:stretch>
        </p:blipFill>
        <p:spPr bwMode="auto">
          <a:xfrm>
            <a:off x="1071538" y="1142984"/>
            <a:ext cx="8072462" cy="55007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БЛАГОВЕСТИЕ</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И ФОРМИРОВАНИЕ ХАРАКТЕР</a:t>
            </a:r>
            <a:r>
              <a:rPr lang="ru-RU" sz="2800" dirty="0" smtClean="0">
                <a:solidFill>
                  <a:srgbClr val="C00000"/>
                </a:solidFill>
                <a:latin typeface="Georgia" pitchFamily="18" charset="0"/>
                <a:cs typeface="Arial" pitchFamily="34" charset="0"/>
              </a:rPr>
              <a:t>А </a:t>
            </a:r>
            <a:endParaRPr lang="ru-RU" sz="2800" dirty="0">
              <a:solidFill>
                <a:srgbClr val="C00000"/>
              </a:solidFill>
              <a:latin typeface="Georgia" pitchFamily="18" charset="0"/>
              <a:cs typeface="Arial" pitchFamily="34" charset="0"/>
            </a:endParaRPr>
          </a:p>
        </p:txBody>
      </p:sp>
      <p:sp>
        <p:nvSpPr>
          <p:cNvPr id="5" name="Подзаголовок 2"/>
          <p:cNvSpPr txBox="1">
            <a:spLocks/>
          </p:cNvSpPr>
          <p:nvPr/>
        </p:nvSpPr>
        <p:spPr bwMode="auto">
          <a:xfrm>
            <a:off x="1763688" y="1772816"/>
            <a:ext cx="7128792" cy="4799456"/>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dirty="0" smtClean="0">
              <a:solidFill>
                <a:srgbClr val="085C24"/>
              </a:solidFill>
              <a:latin typeface="Arial" pitchFamily="34" charset="0"/>
              <a:cs typeface="Arial" pitchFamily="34" charset="0"/>
            </a:endParaRPr>
          </a:p>
          <a:p>
            <a:r>
              <a:rPr lang="ru-RU" sz="12800" b="1" dirty="0" smtClean="0">
                <a:latin typeface="Arial" pitchFamily="34" charset="0"/>
                <a:cs typeface="Arial" pitchFamily="34" charset="0"/>
              </a:rPr>
              <a:t>Дух бескорыстного труда ради ближних делает характер глубоким, постоянным и </a:t>
            </a:r>
          </a:p>
          <a:p>
            <a:r>
              <a:rPr lang="ru-RU" sz="12800" b="1" dirty="0" smtClean="0">
                <a:latin typeface="Arial" pitchFamily="34" charset="0"/>
                <a:cs typeface="Arial" pitchFamily="34" charset="0"/>
              </a:rPr>
              <a:t>по-христиански любвеобильным, а также дарует мир и счастье его обладателю </a:t>
            </a:r>
            <a:r>
              <a:rPr lang="ru-RU" sz="9600" i="1" dirty="0" smtClean="0">
                <a:latin typeface="Arial" pitchFamily="34" charset="0"/>
                <a:cs typeface="Arial" pitchFamily="34" charset="0"/>
              </a:rPr>
              <a:t>(СЦ, т. 5, с. 607). </a:t>
            </a:r>
            <a:endParaRPr lang="ru-RU" sz="9600" b="1" i="1" dirty="0" smtClean="0">
              <a:latin typeface="Arial" pitchFamily="34" charset="0"/>
              <a:cs typeface="Arial" pitchFamily="34" charset="0"/>
            </a:endParaRPr>
          </a:p>
          <a:p>
            <a:r>
              <a:rPr lang="ru-RU" sz="12800" dirty="0" smtClean="0">
                <a:latin typeface="Arial" pitchFamily="34" charset="0"/>
                <a:cs typeface="Arial" pitchFamily="34" charset="0"/>
              </a:rPr>
              <a:t>                                </a:t>
            </a:r>
            <a:endParaRPr lang="ru-RU" sz="9600" dirty="0" smtClean="0">
              <a:latin typeface="Arial" pitchFamily="34" charset="0"/>
              <a:cs typeface="Arial" pitchFamily="34" charset="0"/>
            </a:endParaRPr>
          </a:p>
          <a:p>
            <a:endParaRPr lang="ru-RU" sz="12800" dirty="0" smtClean="0">
              <a:solidFill>
                <a:srgbClr val="085C24"/>
              </a:solidFill>
              <a:latin typeface="Arial" pitchFamily="34" charset="0"/>
              <a:cs typeface="Arial" pitchFamily="34" charset="0"/>
            </a:endParaRPr>
          </a:p>
          <a:p>
            <a:endParaRPr lang="ru-RU" sz="128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БЛАГОВЕСТИЕ</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И ФОРМИРОВАНИЕ ХАРАКТЕР</a:t>
            </a:r>
            <a:r>
              <a:rPr lang="ru-RU" sz="2800" dirty="0" smtClean="0">
                <a:solidFill>
                  <a:srgbClr val="C00000"/>
                </a:solidFill>
                <a:latin typeface="Georgia" pitchFamily="18" charset="0"/>
                <a:cs typeface="Arial" pitchFamily="34" charset="0"/>
              </a:rPr>
              <a:t>А </a:t>
            </a:r>
            <a:endParaRPr lang="ru-RU" sz="2800" dirty="0">
              <a:solidFill>
                <a:srgbClr val="C00000"/>
              </a:solidFill>
              <a:latin typeface="Georgia" pitchFamily="18" charset="0"/>
              <a:cs typeface="Arial" pitchFamily="34" charset="0"/>
            </a:endParaRPr>
          </a:p>
        </p:txBody>
      </p:sp>
      <p:sp>
        <p:nvSpPr>
          <p:cNvPr id="5" name="Подзаголовок 2"/>
          <p:cNvSpPr txBox="1">
            <a:spLocks/>
          </p:cNvSpPr>
          <p:nvPr/>
        </p:nvSpPr>
        <p:spPr bwMode="auto">
          <a:xfrm>
            <a:off x="1835696" y="1412776"/>
            <a:ext cx="6984776" cy="5015480"/>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r>
              <a:rPr lang="ru-RU" sz="12000" b="1" dirty="0" smtClean="0">
                <a:latin typeface="Arial" pitchFamily="34" charset="0"/>
                <a:cs typeface="Arial" pitchFamily="34" charset="0"/>
              </a:rPr>
              <a:t>Преобразующая</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сила</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Божьей </a:t>
            </a:r>
            <a:r>
              <a:rPr lang="ru-RU" sz="12000" b="1" dirty="0" smtClean="0">
                <a:solidFill>
                  <a:srgbClr val="FF0000"/>
                </a:solidFill>
                <a:latin typeface="Arial" pitchFamily="34" charset="0"/>
                <a:cs typeface="Arial" pitchFamily="34" charset="0"/>
              </a:rPr>
              <a:t>благодати  формирует характер того, кто отдаёт себя на служение Христу.</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Преисполненный Духом Спасителя, такой человек готов отречься себя, взять крест и принести любую жертву Господу. </a:t>
            </a:r>
            <a:r>
              <a:rPr lang="ru-RU" sz="12000" b="1" dirty="0" smtClean="0">
                <a:solidFill>
                  <a:srgbClr val="FF0000"/>
                </a:solidFill>
                <a:latin typeface="Arial" pitchFamily="34" charset="0"/>
                <a:cs typeface="Arial" pitchFamily="34" charset="0"/>
              </a:rPr>
              <a:t>Он</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уже</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не может оставаться равнодушным к погибающим </a:t>
            </a:r>
            <a:r>
              <a:rPr lang="ru-RU" sz="12000" b="1" dirty="0" smtClean="0">
                <a:latin typeface="Arial" pitchFamily="34" charset="0"/>
                <a:cs typeface="Arial" pitchFamily="34" charset="0"/>
              </a:rPr>
              <a:t>вокруг него. Он заново сотворён во Христе, и в его жизни уже не остаётся места </a:t>
            </a:r>
            <a:r>
              <a:rPr lang="ru-RU" sz="12000" b="1" dirty="0" err="1" smtClean="0">
                <a:latin typeface="Arial" pitchFamily="34" charset="0"/>
                <a:cs typeface="Arial" pitchFamily="34" charset="0"/>
              </a:rPr>
              <a:t>самоугождению</a:t>
            </a:r>
            <a:endParaRPr lang="ru-RU" sz="12000" b="1" dirty="0" smtClean="0">
              <a:latin typeface="Arial" pitchFamily="34" charset="0"/>
              <a:cs typeface="Arial" pitchFamily="34" charset="0"/>
            </a:endParaRPr>
          </a:p>
          <a:p>
            <a:r>
              <a:rPr lang="ru-RU" sz="12000" b="1" dirty="0" smtClean="0">
                <a:solidFill>
                  <a:srgbClr val="085C24"/>
                </a:solidFill>
                <a:latin typeface="Arial" pitchFamily="34" charset="0"/>
                <a:cs typeface="Arial" pitchFamily="34" charset="0"/>
              </a:rPr>
              <a:t>                                     </a:t>
            </a:r>
            <a:r>
              <a:rPr lang="ru-RU" sz="9600" i="1" dirty="0" smtClean="0">
                <a:latin typeface="Arial" pitchFamily="34" charset="0"/>
                <a:cs typeface="Arial" pitchFamily="34" charset="0"/>
              </a:rPr>
              <a:t>(СЦ, т. 7, с. 9).</a:t>
            </a:r>
          </a:p>
          <a:p>
            <a:endParaRPr lang="ru-RU" sz="12000" dirty="0" smtClean="0">
              <a:solidFill>
                <a:srgbClr val="085C24"/>
              </a:solidFill>
              <a:latin typeface="Arial" pitchFamily="34" charset="0"/>
              <a:cs typeface="Arial" pitchFamily="34" charset="0"/>
            </a:endParaRPr>
          </a:p>
          <a:p>
            <a:r>
              <a:rPr lang="ru-RU" sz="12000" dirty="0" smtClean="0">
                <a:solidFill>
                  <a:srgbClr val="085C24"/>
                </a:solidFill>
                <a:latin typeface="Arial" pitchFamily="34" charset="0"/>
                <a:cs typeface="Arial" pitchFamily="34" charset="0"/>
              </a:rPr>
              <a:t>         </a:t>
            </a:r>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БЛАГОВЕСТИЕ</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И ФОРМИРОВАНИЕ ХАРАКТЕРА</a:t>
            </a:r>
            <a:r>
              <a:rPr lang="ru-RU" sz="2800" dirty="0" smtClean="0">
                <a:solidFill>
                  <a:srgbClr val="C00000"/>
                </a:solidFill>
                <a:latin typeface="Georgia" pitchFamily="18" charset="0"/>
                <a:cs typeface="Arial" pitchFamily="34" charset="0"/>
              </a:rPr>
              <a:t> </a:t>
            </a:r>
            <a:endParaRPr lang="ru-RU" sz="2800" dirty="0">
              <a:solidFill>
                <a:srgbClr val="C00000"/>
              </a:solidFill>
              <a:latin typeface="Georgia" pitchFamily="18" charset="0"/>
              <a:cs typeface="Arial" pitchFamily="34" charset="0"/>
            </a:endParaRPr>
          </a:p>
        </p:txBody>
      </p:sp>
      <p:sp>
        <p:nvSpPr>
          <p:cNvPr id="5" name="Подзаголовок 2"/>
          <p:cNvSpPr txBox="1">
            <a:spLocks/>
          </p:cNvSpPr>
          <p:nvPr/>
        </p:nvSpPr>
        <p:spPr bwMode="auto">
          <a:xfrm>
            <a:off x="1547664" y="1772816"/>
            <a:ext cx="7596336" cy="4799456"/>
          </a:xfrm>
          <a:prstGeom prst="rect">
            <a:avLst/>
          </a:prstGeom>
          <a:ln>
            <a:miter lim="800000"/>
            <a:headEnd/>
            <a:tailEnd/>
          </a:ln>
        </p:spPr>
        <p:txBody>
          <a:bodyPr>
            <a:normAutofit fontScale="25000" lnSpcReduction="20000"/>
          </a:bodyPr>
          <a:lstStyle/>
          <a:p>
            <a:r>
              <a:rPr lang="ru-RU" sz="12000" b="1" dirty="0" smtClean="0">
                <a:latin typeface="Arial" pitchFamily="34" charset="0"/>
                <a:cs typeface="Arial" pitchFamily="34" charset="0"/>
              </a:rPr>
              <a:t>Мы должны постоянно вносить </a:t>
            </a:r>
          </a:p>
          <a:p>
            <a:r>
              <a:rPr lang="ru-RU" sz="12000" b="1" dirty="0" smtClean="0">
                <a:latin typeface="Arial" pitchFamily="34" charset="0"/>
                <a:cs typeface="Arial" pitchFamily="34" charset="0"/>
              </a:rPr>
              <a:t>что-то прекрасное в свою жизнь и освобождаться от непривлекательных врождённых качеств, отдаляющих нас от Иисуса. </a:t>
            </a:r>
          </a:p>
          <a:p>
            <a:r>
              <a:rPr lang="ru-RU" sz="12000" b="1" dirty="0" smtClean="0">
                <a:latin typeface="Arial" pitchFamily="34" charset="0"/>
                <a:cs typeface="Arial" pitchFamily="34" charset="0"/>
              </a:rPr>
              <a:t>В то время как Бог производит в нас и хотение и действие по своему благоволению, </a:t>
            </a:r>
            <a:r>
              <a:rPr lang="ru-RU" sz="12000" b="1" dirty="0" smtClean="0">
                <a:solidFill>
                  <a:srgbClr val="FF0000"/>
                </a:solidFill>
                <a:latin typeface="Arial" pitchFamily="34" charset="0"/>
                <a:cs typeface="Arial" pitchFamily="34" charset="0"/>
              </a:rPr>
              <a:t>мы должны трудиться в согласии с Ним </a:t>
            </a:r>
            <a:r>
              <a:rPr lang="ru-RU" sz="9600" i="1" dirty="0" smtClean="0">
                <a:latin typeface="Arial" pitchFamily="34" charset="0"/>
                <a:cs typeface="Arial" pitchFamily="34" charset="0"/>
              </a:rPr>
              <a:t>(СЦ, т. 5, с. 345).</a:t>
            </a:r>
          </a:p>
          <a:p>
            <a:r>
              <a:rPr lang="ru-RU" sz="12800" dirty="0" smtClean="0">
                <a:solidFill>
                  <a:srgbClr val="085C24"/>
                </a:solidFill>
                <a:latin typeface="Arial" pitchFamily="34" charset="0"/>
                <a:cs typeface="Arial" pitchFamily="34" charset="0"/>
              </a:rPr>
              <a:t>                                                                                                         </a:t>
            </a:r>
          </a:p>
          <a:p>
            <a:endParaRPr lang="ru-RU" sz="12800" dirty="0" smtClean="0">
              <a:solidFill>
                <a:srgbClr val="085C24"/>
              </a:solidFill>
              <a:latin typeface="Georgia" pitchFamily="18" charset="0"/>
            </a:endParaRPr>
          </a:p>
          <a:p>
            <a:endParaRPr lang="ru-RU" sz="128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БЛАГОВЕСТИЕ</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И ФОРМИРОВАНИЕ ХАРАКТЕРА </a:t>
            </a:r>
            <a:endParaRPr lang="ru-RU" sz="28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1547664" y="1700808"/>
            <a:ext cx="7416824" cy="4799456"/>
          </a:xfrm>
          <a:prstGeom prst="rect">
            <a:avLst/>
          </a:prstGeom>
          <a:ln>
            <a:miter lim="800000"/>
            <a:headEnd/>
            <a:tailEnd/>
          </a:ln>
        </p:spPr>
        <p:txBody>
          <a:bodyPr>
            <a:normAutofit fontScale="25000" lnSpcReduction="20000"/>
          </a:bodyPr>
          <a:lstStyle/>
          <a:p>
            <a:r>
              <a:rPr lang="ru-RU" sz="6400" dirty="0" smtClean="0">
                <a:solidFill>
                  <a:srgbClr val="085C24"/>
                </a:solidFill>
                <a:latin typeface="Georgia" pitchFamily="18" charset="0"/>
              </a:rPr>
              <a:t>                                                                                                             </a:t>
            </a:r>
          </a:p>
          <a:p>
            <a:r>
              <a:rPr lang="ru-RU" sz="12000" b="1" dirty="0" smtClean="0">
                <a:latin typeface="Arial" pitchFamily="34" charset="0"/>
                <a:cs typeface="Arial" pitchFamily="34" charset="0"/>
              </a:rPr>
              <a:t>Ничто так не </a:t>
            </a:r>
            <a:r>
              <a:rPr lang="ru-RU" sz="12000" b="1" dirty="0" smtClean="0">
                <a:solidFill>
                  <a:srgbClr val="FF0000"/>
                </a:solidFill>
                <a:latin typeface="Arial" pitchFamily="34" charset="0"/>
                <a:cs typeface="Arial" pitchFamily="34" charset="0"/>
              </a:rPr>
              <a:t>требуется в работе</a:t>
            </a:r>
            <a:r>
              <a:rPr lang="ru-RU" sz="12000" b="1" dirty="0" smtClean="0">
                <a:latin typeface="Arial" pitchFamily="34" charset="0"/>
                <a:cs typeface="Arial" pitchFamily="34" charset="0"/>
              </a:rPr>
              <a:t>, как практические</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результаты общения с Богом</a:t>
            </a:r>
            <a:r>
              <a:rPr lang="ru-RU" sz="12000" b="1" dirty="0" smtClean="0">
                <a:latin typeface="Arial" pitchFamily="34" charset="0"/>
                <a:cs typeface="Arial" pitchFamily="34" charset="0"/>
              </a:rPr>
              <a:t>. Его мир пребывающий в сердце, просияет во всем облике человека и придаст голосу убедительную силу. </a:t>
            </a:r>
            <a:r>
              <a:rPr lang="ru-RU" sz="12000" b="1" dirty="0" smtClean="0">
                <a:solidFill>
                  <a:srgbClr val="FF0000"/>
                </a:solidFill>
                <a:latin typeface="Arial" pitchFamily="34" charset="0"/>
                <a:cs typeface="Arial" pitchFamily="34" charset="0"/>
              </a:rPr>
              <a:t>Общение с Богом наделит нравственным величием характер и весь образ действий</a:t>
            </a:r>
            <a:r>
              <a:rPr lang="ru-RU" sz="12000" b="1" dirty="0" smtClean="0">
                <a:latin typeface="Arial" pitchFamily="34" charset="0"/>
                <a:cs typeface="Arial" pitchFamily="34" charset="0"/>
              </a:rPr>
              <a:t>. Люди будут узнавать что мы были с Иисусом как узнавали первых учеников </a:t>
            </a:r>
            <a:r>
              <a:rPr lang="ru-RU" sz="9600" i="1" dirty="0" smtClean="0">
                <a:latin typeface="Arial" pitchFamily="34" charset="0"/>
                <a:cs typeface="Arial" pitchFamily="34" charset="0"/>
              </a:rPr>
              <a:t>(СЦ, т. 6, с. 47).</a:t>
            </a:r>
          </a:p>
          <a:p>
            <a:endParaRPr lang="ru-RU" sz="12800" dirty="0" smtClean="0">
              <a:solidFill>
                <a:srgbClr val="085C24"/>
              </a:solidFill>
              <a:latin typeface="Arial" pitchFamily="34" charset="0"/>
              <a:cs typeface="Arial" pitchFamily="34"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FF0000"/>
                </a:solidFill>
                <a:latin typeface="Arial" pitchFamily="34" charset="0"/>
                <a:cs typeface="Arial" pitchFamily="34" charset="0"/>
              </a:rPr>
              <a:t>КАЖДЫЙ ПОСЛЕДОВАТЕЛЬ ХРИСТА </a:t>
            </a:r>
          </a:p>
          <a:p>
            <a:pPr algn="ctr" fontAlgn="auto">
              <a:spcBef>
                <a:spcPts val="0"/>
              </a:spcBef>
              <a:spcAft>
                <a:spcPts val="0"/>
              </a:spcAft>
              <a:defRPr/>
            </a:pPr>
            <a:r>
              <a:rPr lang="ru-RU" sz="2500" dirty="0" smtClean="0">
                <a:solidFill>
                  <a:srgbClr val="FF0000"/>
                </a:solidFill>
                <a:latin typeface="Arial" pitchFamily="34" charset="0"/>
                <a:cs typeface="Arial" pitchFamily="34" charset="0"/>
              </a:rPr>
              <a:t>ПРИЗВАН ДЛЯ БЛАГОВЕСТИЯ</a:t>
            </a:r>
            <a:endParaRPr lang="ru-RU" sz="25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1403648" y="1052736"/>
            <a:ext cx="7740352" cy="5519536"/>
          </a:xfrm>
          <a:prstGeom prst="rect">
            <a:avLst/>
          </a:prstGeom>
          <a:ln>
            <a:miter lim="800000"/>
            <a:headEnd/>
            <a:tailEnd/>
          </a:ln>
        </p:spPr>
        <p:txBody>
          <a:bodyPr>
            <a:normAutofit fontScale="25000" lnSpcReduction="20000"/>
          </a:bodyPr>
          <a:lstStyle/>
          <a:p>
            <a:pPr lvl="0"/>
            <a:endParaRPr lang="ru-RU" sz="6400" dirty="0" smtClean="0">
              <a:solidFill>
                <a:srgbClr val="085C24"/>
              </a:solidFill>
              <a:latin typeface="Georgia" pitchFamily="18" charset="0"/>
            </a:endParaRPr>
          </a:p>
          <a:p>
            <a:endParaRPr lang="ru-RU" sz="6400" dirty="0" smtClean="0">
              <a:solidFill>
                <a:srgbClr val="085C24"/>
              </a:solidFill>
              <a:latin typeface="Arial" pitchFamily="34" charset="0"/>
              <a:cs typeface="Arial" pitchFamily="34" charset="0"/>
            </a:endParaRPr>
          </a:p>
          <a:p>
            <a:r>
              <a:rPr lang="ru-RU" sz="12000" b="1" dirty="0" smtClean="0">
                <a:latin typeface="Arial" pitchFamily="34" charset="0"/>
                <a:cs typeface="Arial" pitchFamily="34" charset="0"/>
              </a:rPr>
              <a:t>У Бога есть дело</a:t>
            </a:r>
            <a:r>
              <a:rPr lang="ru-RU" sz="12000" b="1" dirty="0" smtClean="0">
                <a:solidFill>
                  <a:srgbClr val="085C24"/>
                </a:solidFill>
                <a:latin typeface="Arial" pitchFamily="34" charset="0"/>
                <a:cs typeface="Arial" pitchFamily="34" charset="0"/>
              </a:rPr>
              <a:t> </a:t>
            </a:r>
            <a:r>
              <a:rPr lang="ru-RU" sz="12000" b="1" dirty="0" smtClean="0">
                <a:solidFill>
                  <a:srgbClr val="FF0000"/>
                </a:solidFill>
                <a:latin typeface="Arial" pitchFamily="34" charset="0"/>
                <a:cs typeface="Arial" pitchFamily="34" charset="0"/>
              </a:rPr>
              <a:t>для каждого из нас</a:t>
            </a:r>
          </a:p>
          <a:p>
            <a:r>
              <a:rPr lang="ru-RU" sz="12000" b="1" i="1"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(СЦ, т. 5, с. 579).</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r>
              <a:rPr lang="ru-RU" sz="12000" b="1" dirty="0" smtClean="0">
                <a:solidFill>
                  <a:srgbClr val="FF0000"/>
                </a:solidFill>
                <a:latin typeface="Arial" pitchFamily="34" charset="0"/>
                <a:cs typeface="Arial" pitchFamily="34" charset="0"/>
              </a:rPr>
              <a:t>Каждому члену церкви </a:t>
            </a:r>
            <a:r>
              <a:rPr lang="ru-RU" sz="12000" b="1" dirty="0" smtClean="0">
                <a:latin typeface="Arial" pitchFamily="34" charset="0"/>
                <a:cs typeface="Arial" pitchFamily="34" charset="0"/>
              </a:rPr>
              <a:t>необходимо чувствовать на себе священные обязательства строго оберегать интересы дела Божьего</a:t>
            </a:r>
            <a:r>
              <a:rPr lang="ru-RU" sz="12000" dirty="0" smtClean="0">
                <a:latin typeface="Arial" pitchFamily="34" charset="0"/>
                <a:cs typeface="Arial" pitchFamily="34" charset="0"/>
              </a:rPr>
              <a:t> </a:t>
            </a:r>
            <a:r>
              <a:rPr lang="ru-RU" sz="9600" i="1" dirty="0" smtClean="0">
                <a:latin typeface="Arial" pitchFamily="34" charset="0"/>
                <a:cs typeface="Arial" pitchFamily="34" charset="0"/>
              </a:rPr>
              <a:t>(СЦ, т. 5, с. 278).</a:t>
            </a:r>
          </a:p>
          <a:p>
            <a:pPr lvl="0"/>
            <a:endParaRPr lang="ru-RU" sz="6400" dirty="0" smtClean="0">
              <a:solidFill>
                <a:srgbClr val="085C24"/>
              </a:solidFill>
              <a:latin typeface="Georgia" pitchFamily="18" charset="0"/>
            </a:endParaRPr>
          </a:p>
          <a:p>
            <a:pPr lvl="0"/>
            <a:endParaRPr lang="ru-RU" sz="6400" dirty="0" smtClean="0">
              <a:solidFill>
                <a:srgbClr val="C00000"/>
              </a:solidFill>
              <a:latin typeface="Georgia" pitchFamily="18" charset="0"/>
            </a:endParaRPr>
          </a:p>
          <a:p>
            <a:pPr lvl="0"/>
            <a:r>
              <a:rPr lang="ru-RU" sz="12000" b="1" dirty="0" smtClean="0">
                <a:solidFill>
                  <a:srgbClr val="FF0000"/>
                </a:solidFill>
                <a:latin typeface="Arial" pitchFamily="34" charset="0"/>
                <a:cs typeface="Arial" pitchFamily="34" charset="0"/>
              </a:rPr>
              <a:t>От каждого члена Церкви</a:t>
            </a:r>
            <a:r>
              <a:rPr lang="ru-RU" sz="12000" b="1" dirty="0" smtClean="0">
                <a:latin typeface="Arial" pitchFamily="34" charset="0"/>
                <a:cs typeface="Arial" pitchFamily="34" charset="0"/>
              </a:rPr>
              <a:t>, имеющего познание истины, </a:t>
            </a:r>
            <a:r>
              <a:rPr lang="ru-RU" sz="12000" b="1" dirty="0" smtClean="0">
                <a:solidFill>
                  <a:srgbClr val="FF0000"/>
                </a:solidFill>
                <a:latin typeface="Arial" pitchFamily="34" charset="0"/>
                <a:cs typeface="Arial" pitchFamily="34" charset="0"/>
              </a:rPr>
              <a:t>ожидается</a:t>
            </a:r>
            <a:r>
              <a:rPr lang="ru-RU" sz="12000" b="1" dirty="0" smtClean="0">
                <a:latin typeface="Arial" pitchFamily="34" charset="0"/>
                <a:cs typeface="Arial" pitchFamily="34" charset="0"/>
              </a:rPr>
              <a:t>, что </a:t>
            </a:r>
            <a:r>
              <a:rPr lang="ru-RU" sz="12000" b="1" dirty="0" smtClean="0">
                <a:solidFill>
                  <a:srgbClr val="FF0000"/>
                </a:solidFill>
                <a:latin typeface="Arial" pitchFamily="34" charset="0"/>
                <a:cs typeface="Arial" pitchFamily="34" charset="0"/>
              </a:rPr>
              <a:t>он будет трудиться</a:t>
            </a:r>
            <a:r>
              <a:rPr lang="ru-RU" sz="12000" b="1" dirty="0" smtClean="0">
                <a:latin typeface="Arial" pitchFamily="34" charset="0"/>
                <a:cs typeface="Arial" pitchFamily="34" charset="0"/>
              </a:rPr>
              <a:t>, пока ещё день, ибо наступает ночь, когда никто не сможет работать</a:t>
            </a:r>
            <a:r>
              <a:rPr lang="ru-RU" sz="12000" dirty="0" smtClean="0">
                <a:latin typeface="Arial" pitchFamily="34" charset="0"/>
                <a:cs typeface="Arial" pitchFamily="34" charset="0"/>
              </a:rPr>
              <a:t> </a:t>
            </a:r>
            <a:r>
              <a:rPr lang="ru-RU" sz="9600" i="1" dirty="0" smtClean="0">
                <a:latin typeface="Arial" pitchFamily="34" charset="0"/>
                <a:cs typeface="Arial" pitchFamily="34" charset="0"/>
              </a:rPr>
              <a:t>(СЦ, т. 9, с. 26)</a:t>
            </a:r>
            <a:r>
              <a:rPr lang="ru-RU" sz="12800" dirty="0" smtClean="0">
                <a:latin typeface="Arial" pitchFamily="34" charset="0"/>
                <a:cs typeface="Arial" pitchFamily="34" charset="0"/>
              </a:rPr>
              <a:t>.</a:t>
            </a:r>
          </a:p>
          <a:p>
            <a:pPr lvl="0"/>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pic>
        <p:nvPicPr>
          <p:cNvPr id="2050" name="Picture 2" descr="C:\Documents and Settings\EAD Guest\Рабочий стол\ВАЖНОСТЬ И НЕОБХОДИМОСТЬ СВИДЕТЕЛЬСТВА\Взаимосвязь возрождения и свидетельства\голубь.jpg"/>
          <p:cNvPicPr>
            <a:picLocks noChangeAspect="1" noChangeArrowheads="1"/>
          </p:cNvPicPr>
          <p:nvPr/>
        </p:nvPicPr>
        <p:blipFill>
          <a:blip r:embed="rId2" cstate="print"/>
          <a:srcRect/>
          <a:stretch>
            <a:fillRect/>
          </a:stretch>
        </p:blipFill>
        <p:spPr bwMode="auto">
          <a:xfrm flipH="1">
            <a:off x="1071538" y="0"/>
            <a:ext cx="8072462" cy="6643710"/>
          </a:xfrm>
          <a:prstGeom prst="rect">
            <a:avLst/>
          </a:prstGeom>
          <a:noFill/>
        </p:spPr>
      </p:pic>
      <p:sp>
        <p:nvSpPr>
          <p:cNvPr id="4" name="Прямоугольник 3"/>
          <p:cNvSpPr/>
          <p:nvPr/>
        </p:nvSpPr>
        <p:spPr>
          <a:xfrm>
            <a:off x="1116013" y="3501008"/>
            <a:ext cx="8027987" cy="273630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3200" b="1" dirty="0" smtClean="0">
                <a:solidFill>
                  <a:schemeClr val="bg1"/>
                </a:solidFill>
                <a:latin typeface="Arial" pitchFamily="34" charset="0"/>
                <a:cs typeface="Arial" pitchFamily="34" charset="0"/>
              </a:rPr>
              <a:t>ВЗАИМОСВЯЗЬ</a:t>
            </a:r>
          </a:p>
          <a:p>
            <a:pPr algn="ctr" fontAlgn="auto">
              <a:spcBef>
                <a:spcPts val="0"/>
              </a:spcBef>
              <a:spcAft>
                <a:spcPts val="0"/>
              </a:spcAft>
              <a:defRPr/>
            </a:pPr>
            <a:r>
              <a:rPr lang="ru-RU" sz="3200" b="1" dirty="0" smtClean="0">
                <a:solidFill>
                  <a:schemeClr val="bg1"/>
                </a:solidFill>
                <a:latin typeface="Arial" pitchFamily="34" charset="0"/>
                <a:cs typeface="Arial" pitchFamily="34" charset="0"/>
              </a:rPr>
              <a:t> </a:t>
            </a:r>
          </a:p>
          <a:p>
            <a:pPr algn="ctr" fontAlgn="auto">
              <a:spcBef>
                <a:spcPts val="0"/>
              </a:spcBef>
              <a:spcAft>
                <a:spcPts val="0"/>
              </a:spcAft>
              <a:defRPr/>
            </a:pPr>
            <a:r>
              <a:rPr lang="ru-RU" sz="3200" b="1" dirty="0" smtClean="0">
                <a:solidFill>
                  <a:schemeClr val="bg1"/>
                </a:solidFill>
                <a:latin typeface="Arial" pitchFamily="34" charset="0"/>
                <a:cs typeface="Arial" pitchFamily="34" charset="0"/>
              </a:rPr>
              <a:t>МЕЖДУ ВОЗРОЖДЕНИЕМ</a:t>
            </a:r>
          </a:p>
          <a:p>
            <a:pPr algn="ctr" fontAlgn="auto">
              <a:spcBef>
                <a:spcPts val="0"/>
              </a:spcBef>
              <a:spcAft>
                <a:spcPts val="0"/>
              </a:spcAft>
              <a:defRPr/>
            </a:pPr>
            <a:r>
              <a:rPr lang="ru-RU" sz="3200" b="1" dirty="0" smtClean="0">
                <a:solidFill>
                  <a:schemeClr val="bg1"/>
                </a:solidFill>
                <a:latin typeface="Arial" pitchFamily="34" charset="0"/>
                <a:cs typeface="Arial" pitchFamily="34" charset="0"/>
              </a:rPr>
              <a:t> </a:t>
            </a:r>
          </a:p>
          <a:p>
            <a:pPr algn="ctr" fontAlgn="auto">
              <a:spcBef>
                <a:spcPts val="0"/>
              </a:spcBef>
              <a:spcAft>
                <a:spcPts val="0"/>
              </a:spcAft>
              <a:defRPr/>
            </a:pPr>
            <a:r>
              <a:rPr lang="ru-RU" sz="3200" b="1" dirty="0" smtClean="0">
                <a:solidFill>
                  <a:schemeClr val="bg1"/>
                </a:solidFill>
                <a:latin typeface="Arial" pitchFamily="34" charset="0"/>
                <a:cs typeface="Arial" pitchFamily="34" charset="0"/>
              </a:rPr>
              <a:t>И БЛАГОВЕСТИЕМ </a:t>
            </a:r>
          </a:p>
          <a:p>
            <a:pPr algn="ctr" fontAlgn="auto">
              <a:spcBef>
                <a:spcPts val="0"/>
              </a:spcBef>
              <a:spcAft>
                <a:spcPts val="0"/>
              </a:spcAft>
              <a:defRPr/>
            </a:pPr>
            <a:endParaRPr lang="ru-RU" sz="1600" b="1" dirty="0" smtClean="0">
              <a:solidFill>
                <a:schemeClr val="bg1"/>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FF0000"/>
                </a:solidFill>
                <a:latin typeface="Arial" pitchFamily="34" charset="0"/>
                <a:cs typeface="Arial" pitchFamily="34" charset="0"/>
              </a:rPr>
              <a:t>КАЖДЫЙ ПОСЛЕДОВАТЕЛЬ ХРИСТА </a:t>
            </a:r>
          </a:p>
          <a:p>
            <a:pPr algn="ctr" fontAlgn="auto">
              <a:spcBef>
                <a:spcPts val="0"/>
              </a:spcBef>
              <a:spcAft>
                <a:spcPts val="0"/>
              </a:spcAft>
              <a:defRPr/>
            </a:pPr>
            <a:r>
              <a:rPr lang="ru-RU" sz="2500" dirty="0" smtClean="0">
                <a:solidFill>
                  <a:srgbClr val="FF0000"/>
                </a:solidFill>
                <a:latin typeface="Arial" pitchFamily="34" charset="0"/>
                <a:cs typeface="Arial" pitchFamily="34" charset="0"/>
              </a:rPr>
              <a:t>ПРИЗВАН ДЛЯ БЛАГОВЕСТИЯ</a:t>
            </a:r>
            <a:endParaRPr lang="ru-RU" sz="25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1475656" y="1556792"/>
            <a:ext cx="7488832" cy="5015480"/>
          </a:xfrm>
          <a:prstGeom prst="rect">
            <a:avLst/>
          </a:prstGeom>
          <a:ln>
            <a:miter lim="800000"/>
            <a:headEnd/>
            <a:tailEnd/>
          </a:ln>
        </p:spPr>
        <p:txBody>
          <a:bodyPr>
            <a:normAutofit fontScale="25000" lnSpcReduction="20000"/>
          </a:bodyPr>
          <a:lstStyle/>
          <a:p>
            <a:pPr lvl="0"/>
            <a:r>
              <a:rPr lang="ru-RU" sz="12000" b="1" dirty="0" smtClean="0">
                <a:solidFill>
                  <a:srgbClr val="FF0000"/>
                </a:solidFill>
                <a:latin typeface="Arial" pitchFamily="34" charset="0"/>
                <a:cs typeface="Arial" pitchFamily="34" charset="0"/>
              </a:rPr>
              <a:t>Каждый, присоединяющийся к церкви</a:t>
            </a:r>
            <a:r>
              <a:rPr lang="ru-RU" sz="12000" b="1" dirty="0" smtClean="0">
                <a:latin typeface="Arial" pitchFamily="34" charset="0"/>
                <a:cs typeface="Arial" pitchFamily="34" charset="0"/>
              </a:rPr>
              <a:t>, тем самым </a:t>
            </a:r>
            <a:r>
              <a:rPr lang="ru-RU" sz="12000" b="1" dirty="0" smtClean="0">
                <a:solidFill>
                  <a:srgbClr val="FF0000"/>
                </a:solidFill>
                <a:latin typeface="Arial" pitchFamily="34" charset="0"/>
                <a:cs typeface="Arial" pitchFamily="34" charset="0"/>
              </a:rPr>
              <a:t>берёт на себя торжественный обет трудиться в её интересах </a:t>
            </a:r>
            <a:r>
              <a:rPr lang="ru-RU" sz="12000" b="1" dirty="0" smtClean="0">
                <a:latin typeface="Arial" pitchFamily="34" charset="0"/>
                <a:cs typeface="Arial" pitchFamily="34" charset="0"/>
              </a:rPr>
              <a:t>и ставить их выше всех земных интересов. </a:t>
            </a:r>
            <a:r>
              <a:rPr lang="ru-RU" sz="12000" b="1" dirty="0" smtClean="0">
                <a:solidFill>
                  <a:srgbClr val="FF0000"/>
                </a:solidFill>
                <a:latin typeface="Arial" pitchFamily="34" charset="0"/>
                <a:cs typeface="Arial" pitchFamily="34" charset="0"/>
              </a:rPr>
              <a:t>Каждая душа, исповедующая Христа, берёт на себя обязательство</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делать  на поприще духовного труда, </a:t>
            </a:r>
            <a:r>
              <a:rPr lang="ru-RU" sz="12000" b="1" dirty="0" smtClean="0">
                <a:solidFill>
                  <a:srgbClr val="FF0000"/>
                </a:solidFill>
                <a:latin typeface="Arial" pitchFamily="34" charset="0"/>
                <a:cs typeface="Arial" pitchFamily="34" charset="0"/>
              </a:rPr>
              <a:t>быть активной, ревностной и деятельной в служении своему Господу. </a:t>
            </a:r>
            <a:r>
              <a:rPr lang="ru-RU" sz="12000" b="1" dirty="0" smtClean="0">
                <a:latin typeface="Arial" pitchFamily="34" charset="0"/>
                <a:cs typeface="Arial" pitchFamily="34" charset="0"/>
              </a:rPr>
              <a:t>Христос ожидает, что каждый человек исполнит свой долг; </a:t>
            </a:r>
            <a:r>
              <a:rPr lang="ru-RU" sz="12000" b="1" dirty="0" smtClean="0">
                <a:solidFill>
                  <a:srgbClr val="FF0000"/>
                </a:solidFill>
                <a:latin typeface="Arial" pitchFamily="34" charset="0"/>
                <a:cs typeface="Arial" pitchFamily="34" charset="0"/>
              </a:rPr>
              <a:t>и пусть это станет девизом Его последователей</a:t>
            </a:r>
            <a:r>
              <a:rPr lang="ru-RU" sz="12000"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(СЦ, т. 5, с. 460).</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FF0000"/>
                </a:solidFill>
                <a:latin typeface="Arial" pitchFamily="34" charset="0"/>
                <a:cs typeface="Arial" pitchFamily="34" charset="0"/>
              </a:rPr>
              <a:t>КАЖДЫЙ ПОСЛЕДОВАТЕЛЬ ХРИСТА </a:t>
            </a:r>
          </a:p>
          <a:p>
            <a:pPr algn="ctr" fontAlgn="auto">
              <a:spcBef>
                <a:spcPts val="0"/>
              </a:spcBef>
              <a:spcAft>
                <a:spcPts val="0"/>
              </a:spcAft>
              <a:defRPr/>
            </a:pPr>
            <a:r>
              <a:rPr lang="ru-RU" sz="2500" dirty="0" smtClean="0">
                <a:solidFill>
                  <a:srgbClr val="FF0000"/>
                </a:solidFill>
                <a:latin typeface="Arial" pitchFamily="34" charset="0"/>
                <a:cs typeface="Arial" pitchFamily="34" charset="0"/>
              </a:rPr>
              <a:t>ПРИЗВАН ДЛЯ БЛАГОВЕСТИЯ</a:t>
            </a:r>
            <a:endParaRPr lang="ru-RU" sz="25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1763688" y="1844824"/>
            <a:ext cx="7128792" cy="4367408"/>
          </a:xfrm>
          <a:prstGeom prst="rect">
            <a:avLst/>
          </a:prstGeom>
          <a:ln>
            <a:miter lim="800000"/>
            <a:headEnd/>
            <a:tailEnd/>
          </a:ln>
        </p:spPr>
        <p:txBody>
          <a:bodyPr>
            <a:normAutofit fontScale="25000" lnSpcReduction="20000"/>
          </a:bodyPr>
          <a:lstStyle/>
          <a:p>
            <a:pPr lvl="0"/>
            <a:endParaRPr lang="ru-RU" sz="6400" dirty="0" smtClean="0">
              <a:solidFill>
                <a:srgbClr val="085C24"/>
              </a:solidFill>
              <a:latin typeface="Georgia" pitchFamily="18" charset="0"/>
            </a:endParaRPr>
          </a:p>
          <a:p>
            <a:r>
              <a:rPr lang="ru-RU" sz="12000" b="1" dirty="0" smtClean="0">
                <a:solidFill>
                  <a:srgbClr val="FF0000"/>
                </a:solidFill>
                <a:latin typeface="Arial" pitchFamily="34" charset="0"/>
                <a:cs typeface="Arial" pitchFamily="34" charset="0"/>
              </a:rPr>
              <a:t>Каждому человеку Бог поручает работу</a:t>
            </a:r>
            <a:r>
              <a:rPr lang="ru-RU" sz="12000" b="1" dirty="0" smtClean="0">
                <a:solidFill>
                  <a:srgbClr val="085C24"/>
                </a:solidFill>
                <a:latin typeface="Arial" pitchFamily="34" charset="0"/>
                <a:cs typeface="Arial" pitchFamily="34" charset="0"/>
              </a:rPr>
              <a:t> </a:t>
            </a:r>
            <a:r>
              <a:rPr lang="ru-RU" sz="12000" b="1" dirty="0" smtClean="0">
                <a:latin typeface="Arial" pitchFamily="34" charset="0"/>
                <a:cs typeface="Arial" pitchFamily="34" charset="0"/>
              </a:rPr>
              <a:t>связанную с Его Царством. </a:t>
            </a:r>
            <a:r>
              <a:rPr lang="ru-RU" sz="12000" b="1" dirty="0" smtClean="0">
                <a:solidFill>
                  <a:srgbClr val="FF0000"/>
                </a:solidFill>
                <a:latin typeface="Arial" pitchFamily="34" charset="0"/>
                <a:cs typeface="Arial" pitchFamily="34" charset="0"/>
              </a:rPr>
              <a:t>Каждой душе надо принимать </a:t>
            </a:r>
            <a:r>
              <a:rPr lang="ru-RU" sz="12000" b="1" dirty="0" smtClean="0">
                <a:latin typeface="Arial" pitchFamily="34" charset="0"/>
                <a:cs typeface="Arial" pitchFamily="34" charset="0"/>
              </a:rPr>
              <a:t>активное </a:t>
            </a:r>
            <a:r>
              <a:rPr lang="ru-RU" sz="12000" b="1" dirty="0" smtClean="0">
                <a:solidFill>
                  <a:srgbClr val="FF0000"/>
                </a:solidFill>
                <a:latin typeface="Arial" pitchFamily="34" charset="0"/>
                <a:cs typeface="Arial" pitchFamily="34" charset="0"/>
              </a:rPr>
              <a:t>участие в продвижении дела Божьего. </a:t>
            </a:r>
            <a:r>
              <a:rPr lang="ru-RU" sz="12000" b="1" dirty="0" smtClean="0">
                <a:latin typeface="Arial" pitchFamily="34" charset="0"/>
                <a:cs typeface="Arial" pitchFamily="34" charset="0"/>
              </a:rPr>
              <a:t>Каким бы не было наше призвание, </a:t>
            </a:r>
            <a:r>
              <a:rPr lang="ru-RU" sz="12000" b="1" dirty="0" smtClean="0">
                <a:solidFill>
                  <a:srgbClr val="FF0000"/>
                </a:solidFill>
                <a:latin typeface="Arial" pitchFamily="34" charset="0"/>
                <a:cs typeface="Arial" pitchFamily="34" charset="0"/>
              </a:rPr>
              <a:t>мы как христиане обязаны трудиться</a:t>
            </a:r>
            <a:r>
              <a:rPr lang="ru-RU" sz="12000" b="1" dirty="0" smtClean="0">
                <a:latin typeface="Arial" pitchFamily="34" charset="0"/>
                <a:cs typeface="Arial" pitchFamily="34" charset="0"/>
              </a:rPr>
              <a:t>, возвещая миру Христа</a:t>
            </a:r>
            <a:r>
              <a:rPr lang="ru-RU" sz="12000" dirty="0" smtClean="0">
                <a:latin typeface="Arial" pitchFamily="34" charset="0"/>
                <a:cs typeface="Arial" pitchFamily="34" charset="0"/>
              </a:rPr>
              <a:t> </a:t>
            </a:r>
            <a:r>
              <a:rPr lang="ru-RU" sz="9600" i="1" dirty="0" smtClean="0">
                <a:latin typeface="Arial" pitchFamily="34" charset="0"/>
                <a:cs typeface="Arial" pitchFamily="34" charset="0"/>
              </a:rPr>
              <a:t>(СЦ, т. 6, с. 427).</a:t>
            </a:r>
          </a:p>
          <a:p>
            <a:r>
              <a:rPr lang="ru-RU" sz="12000" dirty="0" smtClean="0">
                <a:latin typeface="Arial" pitchFamily="34" charset="0"/>
                <a:cs typeface="Arial" pitchFamily="34" charset="0"/>
              </a:rPr>
              <a:t>                                     </a:t>
            </a:r>
            <a:r>
              <a:rPr lang="ru-RU" sz="12000" dirty="0" smtClean="0">
                <a:solidFill>
                  <a:srgbClr val="085C24"/>
                </a:solidFill>
                <a:latin typeface="Arial" pitchFamily="34" charset="0"/>
                <a:cs typeface="Arial" pitchFamily="34" charset="0"/>
              </a:rPr>
              <a:t>                                                        </a:t>
            </a: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FF0000"/>
                </a:solidFill>
                <a:latin typeface="Arial" pitchFamily="34" charset="0"/>
                <a:cs typeface="Arial" pitchFamily="34" charset="0"/>
              </a:rPr>
              <a:t>КАЖДЫЙ ПОСЛЕДОВАТЕЛЬ ХРИСТА </a:t>
            </a:r>
          </a:p>
          <a:p>
            <a:pPr algn="ctr" fontAlgn="auto">
              <a:spcBef>
                <a:spcPts val="0"/>
              </a:spcBef>
              <a:spcAft>
                <a:spcPts val="0"/>
              </a:spcAft>
              <a:defRPr/>
            </a:pPr>
            <a:r>
              <a:rPr lang="ru-RU" sz="2500" dirty="0" smtClean="0">
                <a:solidFill>
                  <a:srgbClr val="FF0000"/>
                </a:solidFill>
                <a:latin typeface="Arial" pitchFamily="34" charset="0"/>
                <a:cs typeface="Arial" pitchFamily="34" charset="0"/>
              </a:rPr>
              <a:t>ПРИЗВАН ДЛЯ БЛАГОВЕСТИЯ</a:t>
            </a:r>
            <a:endParaRPr lang="ru-RU" sz="25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1691680" y="1772816"/>
            <a:ext cx="7272808" cy="4439416"/>
          </a:xfrm>
          <a:prstGeom prst="rect">
            <a:avLst/>
          </a:prstGeom>
          <a:ln>
            <a:miter lim="800000"/>
            <a:headEnd/>
            <a:tailEnd/>
          </a:ln>
        </p:spPr>
        <p:txBody>
          <a:bodyPr>
            <a:normAutofit fontScale="25000" lnSpcReduction="20000"/>
          </a:bodyPr>
          <a:lstStyle/>
          <a:p>
            <a:r>
              <a:rPr lang="ru-RU" sz="12000" dirty="0" smtClean="0">
                <a:solidFill>
                  <a:srgbClr val="085C24"/>
                </a:solidFill>
                <a:latin typeface="Arial" pitchFamily="34" charset="0"/>
                <a:cs typeface="Arial" pitchFamily="34" charset="0"/>
              </a:rPr>
              <a:t>                                                                                        </a:t>
            </a:r>
          </a:p>
          <a:p>
            <a:r>
              <a:rPr lang="ru-RU" sz="12800" b="1" dirty="0" smtClean="0">
                <a:solidFill>
                  <a:srgbClr val="FF0000"/>
                </a:solidFill>
                <a:latin typeface="Arial" pitchFamily="34" charset="0"/>
                <a:cs typeface="Arial" pitchFamily="34" charset="0"/>
              </a:rPr>
              <a:t>Каждому из нас </a:t>
            </a:r>
            <a:r>
              <a:rPr lang="ru-RU" sz="12800" b="1" dirty="0" smtClean="0">
                <a:latin typeface="Arial" pitchFamily="34" charset="0"/>
                <a:cs typeface="Arial" pitchFamily="34" charset="0"/>
              </a:rPr>
              <a:t>лично</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предстоит включиться в работу</a:t>
            </a:r>
            <a:r>
              <a:rPr lang="ru-RU" sz="12800" b="1" dirty="0" smtClean="0">
                <a:latin typeface="Arial" pitchFamily="34" charset="0"/>
                <a:cs typeface="Arial" pitchFamily="34" charset="0"/>
              </a:rPr>
              <a:t>, если мы хотим подвизаться добрым подвигом веры. </a:t>
            </a:r>
            <a:r>
              <a:rPr lang="ru-RU" sz="12800" b="1" dirty="0" smtClean="0">
                <a:solidFill>
                  <a:srgbClr val="FF0000"/>
                </a:solidFill>
                <a:latin typeface="Arial" pitchFamily="34" charset="0"/>
                <a:cs typeface="Arial" pitchFamily="34" charset="0"/>
              </a:rPr>
              <a:t>От этого зависит наше вечное будущее </a:t>
            </a:r>
            <a:r>
              <a:rPr lang="ru-RU" sz="9600" i="1" dirty="0" smtClean="0">
                <a:latin typeface="Arial" pitchFamily="34" charset="0"/>
                <a:cs typeface="Arial" pitchFamily="34" charset="0"/>
              </a:rPr>
              <a:t>(СЦ, т. 5, с. 396).</a:t>
            </a:r>
          </a:p>
          <a:p>
            <a:pPr lvl="0"/>
            <a:endParaRPr lang="ru-RU" sz="12800" b="1" dirty="0" smtClean="0">
              <a:solidFill>
                <a:srgbClr val="085C24"/>
              </a:solidFill>
              <a:latin typeface="Arial" pitchFamily="34" charset="0"/>
              <a:cs typeface="Arial" pitchFamily="34" charset="0"/>
            </a:endParaRPr>
          </a:p>
          <a:p>
            <a:endParaRPr lang="ru-RU" sz="12800" b="1" dirty="0" smtClean="0">
              <a:solidFill>
                <a:srgbClr val="085C24"/>
              </a:solidFill>
              <a:latin typeface="Arial" pitchFamily="34" charset="0"/>
              <a:cs typeface="Arial" pitchFamily="34"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FF0000"/>
                </a:solidFill>
                <a:latin typeface="Arial" pitchFamily="34" charset="0"/>
                <a:cs typeface="Arial" pitchFamily="34" charset="0"/>
              </a:rPr>
              <a:t>ПРИЗЫВ ОТ ГОСПОДА</a:t>
            </a:r>
            <a:endParaRPr lang="ru-RU" sz="25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2214546" y="2071678"/>
            <a:ext cx="6072230" cy="4151384"/>
          </a:xfrm>
          <a:prstGeom prst="rect">
            <a:avLst/>
          </a:prstGeom>
          <a:ln>
            <a:miter lim="800000"/>
            <a:headEnd/>
            <a:tailEnd/>
          </a:ln>
        </p:spPr>
        <p:txBody>
          <a:bodyPr>
            <a:normAutofit fontScale="25000" lnSpcReduction="20000"/>
          </a:bodyPr>
          <a:lstStyle/>
          <a:p>
            <a:r>
              <a:rPr lang="ru-RU" sz="12800" b="1" dirty="0" smtClean="0">
                <a:latin typeface="Arial" pitchFamily="34" charset="0"/>
                <a:cs typeface="Arial" pitchFamily="34" charset="0"/>
              </a:rPr>
              <a:t>Ибо,</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кто постыдится Меня и Моих</a:t>
            </a:r>
            <a:r>
              <a:rPr lang="ru-RU" sz="12800" b="1" dirty="0" smtClean="0">
                <a:solidFill>
                  <a:srgbClr val="C00000"/>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слов</a:t>
            </a:r>
            <a:r>
              <a:rPr lang="ru-RU" sz="12800" b="1" dirty="0" smtClean="0">
                <a:solidFill>
                  <a:srgbClr val="C00000"/>
                </a:solidFill>
                <a:latin typeface="Arial" pitchFamily="34" charset="0"/>
                <a:cs typeface="Arial" pitchFamily="34" charset="0"/>
              </a:rPr>
              <a:t> </a:t>
            </a:r>
            <a:r>
              <a:rPr lang="ru-RU" sz="12800" b="1" dirty="0" smtClean="0">
                <a:latin typeface="Arial" pitchFamily="34" charset="0"/>
                <a:cs typeface="Arial" pitchFamily="34" charset="0"/>
              </a:rPr>
              <a:t>в роде сём прелюбодейном и грешном, </a:t>
            </a:r>
            <a:r>
              <a:rPr lang="ru-RU" sz="12800" b="1" dirty="0" smtClean="0">
                <a:solidFill>
                  <a:srgbClr val="FF0000"/>
                </a:solidFill>
                <a:latin typeface="Arial" pitchFamily="34" charset="0"/>
                <a:cs typeface="Arial" pitchFamily="34" charset="0"/>
              </a:rPr>
              <a:t>того постыдится и Сын Человеческий</a:t>
            </a:r>
            <a:r>
              <a:rPr lang="ru-RU" sz="12800" b="1" dirty="0" smtClean="0">
                <a:latin typeface="Arial" pitchFamily="34" charset="0"/>
                <a:cs typeface="Arial" pitchFamily="34" charset="0"/>
              </a:rPr>
              <a:t>, когда придёт в славе Отца Своего со святыми Ангелами </a:t>
            </a:r>
            <a:r>
              <a:rPr lang="ru-RU" sz="9600" i="1" dirty="0" smtClean="0">
                <a:latin typeface="Georgia" pitchFamily="18" charset="0"/>
              </a:rPr>
              <a:t>(Мк.8:38). </a:t>
            </a:r>
          </a:p>
          <a:p>
            <a:endParaRPr lang="ru-RU" sz="9600" dirty="0" smtClean="0">
              <a:solidFill>
                <a:srgbClr val="085C24"/>
              </a:solidFill>
              <a:latin typeface="Georgia" pitchFamily="18" charset="0"/>
            </a:endParaRPr>
          </a:p>
          <a:p>
            <a:endParaRPr lang="ru-RU" sz="96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
        <p:nvSpPr>
          <p:cNvPr id="6" name="Прямоугольник 5"/>
          <p:cNvSpPr/>
          <p:nvPr/>
        </p:nvSpPr>
        <p:spPr>
          <a:xfrm>
            <a:off x="1115616" y="5805264"/>
            <a:ext cx="8028384" cy="360040"/>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ru-RU" sz="1300" dirty="0" smtClean="0">
                <a:solidFill>
                  <a:srgbClr val="085C24"/>
                </a:solidFill>
                <a:latin typeface="Georgia" pitchFamily="18" charset="0"/>
                <a:cs typeface="Arial" pitchFamily="34" charset="0"/>
              </a:rPr>
              <a:t>Тема следующей встречи: ПРЕИМУЩЕСТВА И БЛАГОСЛОВЕНИЯ  БЛАГОВЕСТИЯ</a:t>
            </a:r>
            <a:endParaRPr lang="ru-RU" sz="1300" dirty="0">
              <a:solidFill>
                <a:srgbClr val="085C24"/>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500" dirty="0" smtClean="0">
                <a:solidFill>
                  <a:srgbClr val="FF0000"/>
                </a:solidFill>
                <a:latin typeface="Arial" pitchFamily="34" charset="0"/>
                <a:cs typeface="Arial" pitchFamily="34" charset="0"/>
              </a:rPr>
              <a:t>МОЛИТВА ПАСТОРА</a:t>
            </a:r>
            <a:endParaRPr lang="ru-RU" sz="25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2483768" y="2060848"/>
            <a:ext cx="5688632" cy="4151384"/>
          </a:xfrm>
          <a:prstGeom prst="rect">
            <a:avLst/>
          </a:prstGeom>
          <a:ln>
            <a:miter lim="800000"/>
            <a:headEnd/>
            <a:tailEnd/>
          </a:ln>
        </p:spPr>
        <p:txBody>
          <a:bodyPr>
            <a:normAutofit fontScale="25000" lnSpcReduction="20000"/>
          </a:bodyPr>
          <a:lstStyle/>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pPr lvl="0"/>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pic>
        <p:nvPicPr>
          <p:cNvPr id="1026" name="Picture 2" descr="C:\Users\vkotov\Pictures\608.jpg"/>
          <p:cNvPicPr>
            <a:picLocks noChangeAspect="1" noChangeArrowheads="1"/>
          </p:cNvPicPr>
          <p:nvPr/>
        </p:nvPicPr>
        <p:blipFill>
          <a:blip r:embed="rId3" cstate="print"/>
          <a:srcRect/>
          <a:stretch>
            <a:fillRect/>
          </a:stretch>
        </p:blipFill>
        <p:spPr bwMode="auto">
          <a:xfrm>
            <a:off x="1115616" y="1124744"/>
            <a:ext cx="8028384" cy="54726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475656" y="1556792"/>
            <a:ext cx="7668344" cy="4801146"/>
          </a:xfrm>
          <a:prstGeom prst="rect">
            <a:avLst/>
          </a:prstGeom>
          <a:ln>
            <a:miter lim="800000"/>
            <a:headEnd/>
            <a:tailEnd/>
          </a:ln>
        </p:spPr>
        <p:txBody>
          <a:bodyPr>
            <a:normAutofit fontScale="25000" lnSpcReduction="20000"/>
          </a:bodyPr>
          <a:lstStyle/>
          <a:p>
            <a:endParaRPr lang="ru-RU" sz="5900" dirty="0" smtClean="0">
              <a:solidFill>
                <a:srgbClr val="085C24"/>
              </a:solidFill>
              <a:latin typeface="Georgia" pitchFamily="18" charset="0"/>
            </a:endParaRPr>
          </a:p>
          <a:p>
            <a:endParaRPr lang="ru-RU" sz="5900" dirty="0" smtClean="0">
              <a:solidFill>
                <a:srgbClr val="085C24"/>
              </a:solidFill>
              <a:latin typeface="Georgia" pitchFamily="18" charset="0"/>
            </a:endParaRPr>
          </a:p>
          <a:p>
            <a:endParaRPr lang="ru-RU" sz="5900" dirty="0" smtClean="0">
              <a:solidFill>
                <a:srgbClr val="085C24"/>
              </a:solidFill>
              <a:latin typeface="Georgia" pitchFamily="18" charset="0"/>
            </a:endParaRPr>
          </a:p>
          <a:p>
            <a:r>
              <a:rPr lang="ru-RU" sz="12800" b="1" dirty="0" smtClean="0">
                <a:latin typeface="Arial" pitchFamily="34" charset="0"/>
                <a:cs typeface="Arial" pitchFamily="34" charset="0"/>
              </a:rPr>
              <a:t>Человек же, из которого вышли бесы, просил Его, чтобы быть с Ним. Но Иисус отпустил его, сказав: «Возвратись в дом твой и расскажи, что сотворил тебе Бог». </a:t>
            </a:r>
            <a:r>
              <a:rPr lang="ru-RU" sz="12800" b="1" dirty="0" smtClean="0">
                <a:solidFill>
                  <a:srgbClr val="FF0000"/>
                </a:solidFill>
                <a:latin typeface="Arial" pitchFamily="34" charset="0"/>
                <a:cs typeface="Arial" pitchFamily="34" charset="0"/>
              </a:rPr>
              <a:t>Он</a:t>
            </a:r>
            <a:r>
              <a:rPr lang="ru-RU" sz="12800" b="1" dirty="0" smtClean="0">
                <a:latin typeface="Arial" pitchFamily="34" charset="0"/>
                <a:cs typeface="Arial" pitchFamily="34" charset="0"/>
              </a:rPr>
              <a:t> </a:t>
            </a:r>
            <a:r>
              <a:rPr lang="ru-RU" sz="12800" b="1" dirty="0" smtClean="0">
                <a:solidFill>
                  <a:srgbClr val="FF0000"/>
                </a:solidFill>
                <a:latin typeface="Arial" pitchFamily="34" charset="0"/>
                <a:cs typeface="Arial" pitchFamily="34" charset="0"/>
              </a:rPr>
              <a:t>пошёл и проповедовал по всему городу, что сотворил ему Иисус</a:t>
            </a:r>
            <a:r>
              <a:rPr lang="ru-RU" sz="12800"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(Лук. 8:38-39)</a:t>
            </a:r>
            <a:r>
              <a:rPr lang="ru-RU" sz="12800" i="1" dirty="0" smtClean="0">
                <a:latin typeface="Arial" pitchFamily="34" charset="0"/>
                <a:cs typeface="Arial" pitchFamily="34" charset="0"/>
              </a:rPr>
              <a:t>.</a:t>
            </a:r>
          </a:p>
          <a:p>
            <a:r>
              <a:rPr lang="ru-RU" sz="12800" dirty="0" smtClean="0">
                <a:solidFill>
                  <a:srgbClr val="085C24"/>
                </a:solidFill>
                <a:latin typeface="Arial" pitchFamily="34" charset="0"/>
                <a:cs typeface="Arial" pitchFamily="34" charset="0"/>
              </a:rPr>
              <a:t>                                                                                                                                                   </a:t>
            </a:r>
            <a:r>
              <a:rPr lang="ru-RU" sz="12800" dirty="0" smtClean="0">
                <a:latin typeface="Arial" pitchFamily="34" charset="0"/>
                <a:cs typeface="Arial" pitchFamily="34"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
        <p:nvSpPr>
          <p:cNvPr id="4" name="Прямоугольник 3"/>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БИБЛЕЙСКОЕ  ОБОСНОВАНИЕ</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403648" y="1628800"/>
            <a:ext cx="7454632" cy="4729138"/>
          </a:xfrm>
          <a:prstGeom prst="rect">
            <a:avLst/>
          </a:prstGeom>
          <a:ln>
            <a:miter lim="800000"/>
            <a:headEnd/>
            <a:tailEnd/>
          </a:ln>
        </p:spPr>
        <p:txBody>
          <a:bodyPr>
            <a:normAutofit fontScale="25000" lnSpcReduction="20000"/>
          </a:bodyPr>
          <a:lstStyle/>
          <a:p>
            <a:endParaRPr lang="en-US" sz="6400" dirty="0" smtClean="0">
              <a:solidFill>
                <a:srgbClr val="085C24"/>
              </a:solidFill>
              <a:latin typeface="Georgia" pitchFamily="18" charset="0"/>
              <a:cs typeface="Arial" pitchFamily="34" charset="0"/>
            </a:endParaRPr>
          </a:p>
          <a:p>
            <a:r>
              <a:rPr lang="ru-RU" sz="12800" b="1" dirty="0" smtClean="0">
                <a:latin typeface="Arial" pitchFamily="34" charset="0"/>
                <a:cs typeface="Arial" pitchFamily="34" charset="0"/>
              </a:rPr>
              <a:t>Человека можно считать обращённым лишь тогда, когда</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в его сердце рождается желание рассказать ближним, какого дорого друга он обрёл в лице Иисуса</a:t>
            </a:r>
            <a:r>
              <a:rPr lang="ru-RU" sz="12800" b="1" dirty="0" smtClean="0">
                <a:latin typeface="Arial" pitchFamily="34" charset="0"/>
                <a:cs typeface="Arial" pitchFamily="34" charset="0"/>
              </a:rPr>
              <a:t>; он просто не сможет утаивать в своём сердце спасительную и освящающую истину</a:t>
            </a:r>
          </a:p>
          <a:p>
            <a:r>
              <a:rPr lang="ru-RU" sz="12800" b="1" dirty="0" smtClean="0">
                <a:latin typeface="Arial" pitchFamily="34" charset="0"/>
                <a:cs typeface="Arial" pitchFamily="34" charset="0"/>
              </a:rPr>
              <a:t>             </a:t>
            </a:r>
            <a:r>
              <a:rPr lang="ru-RU" sz="9600" dirty="0" smtClean="0">
                <a:latin typeface="Arial" pitchFamily="34" charset="0"/>
                <a:cs typeface="Arial" pitchFamily="34" charset="0"/>
              </a:rPr>
              <a:t>(Свидетельства для Церкви, т. 4, с. 319). </a:t>
            </a:r>
            <a:endParaRPr lang="en-US" sz="9600" dirty="0" smtClean="0">
              <a:latin typeface="Arial" pitchFamily="34" charset="0"/>
              <a:cs typeface="Arial" pitchFamily="34" charset="0"/>
            </a:endParaRPr>
          </a:p>
          <a:p>
            <a:r>
              <a:rPr lang="ru-RU" sz="12800" dirty="0" smtClean="0">
                <a:latin typeface="Arial" pitchFamily="34" charset="0"/>
                <a:cs typeface="Arial" pitchFamily="34" charset="0"/>
              </a:rPr>
              <a:t> </a:t>
            </a:r>
          </a:p>
          <a:p>
            <a:endParaRPr lang="ru-RU" sz="6400" dirty="0" smtClean="0">
              <a:solidFill>
                <a:srgbClr val="085C24"/>
              </a:solidFill>
              <a:latin typeface="Georgia" pitchFamily="18" charset="0"/>
              <a:cs typeface="Arial" pitchFamily="34" charset="0"/>
            </a:endParaRPr>
          </a:p>
          <a:p>
            <a:endParaRPr lang="ru-RU" sz="6400" dirty="0" smtClean="0">
              <a:solidFill>
                <a:srgbClr val="085C24"/>
              </a:solidFill>
              <a:latin typeface="Georgia" pitchFamily="18" charset="0"/>
              <a:cs typeface="Arial" pitchFamily="34" charset="0"/>
            </a:endParaRPr>
          </a:p>
          <a:p>
            <a:endParaRPr lang="ru-RU" sz="6400" dirty="0" smtClean="0">
              <a:solidFill>
                <a:srgbClr val="085C24"/>
              </a:solidFill>
              <a:latin typeface="Georgia" pitchFamily="18" charset="0"/>
              <a:cs typeface="Arial" pitchFamily="34" charset="0"/>
            </a:endParaRPr>
          </a:p>
          <a:p>
            <a:endParaRPr lang="en-US" sz="6400" dirty="0" smtClean="0">
              <a:latin typeface="Georgia" pitchFamily="18" charset="0"/>
            </a:endParaRPr>
          </a:p>
          <a:p>
            <a:endParaRPr lang="ru-RU" sz="6400" dirty="0" smtClean="0">
              <a:latin typeface="Georgia" pitchFamily="18" charset="0"/>
            </a:endParaRPr>
          </a:p>
          <a:p>
            <a:endParaRPr lang="ru-RU" sz="6400" dirty="0" smtClean="0">
              <a:latin typeface="Georgia" pitchFamily="18" charset="0"/>
            </a:endParaRP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6400" dirty="0" smtClean="0">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
        <p:nvSpPr>
          <p:cNvPr id="4" name="Прямоугольник 3"/>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 </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547664" y="1340768"/>
            <a:ext cx="7596336" cy="5017170"/>
          </a:xfrm>
          <a:prstGeom prst="rect">
            <a:avLst/>
          </a:prstGeom>
          <a:ln>
            <a:miter lim="800000"/>
            <a:headEnd/>
            <a:tailEnd/>
          </a:ln>
        </p:spPr>
        <p:txBody>
          <a:bodyPr>
            <a:normAutofit fontScale="25000" lnSpcReduction="20000"/>
          </a:bodyPr>
          <a:lstStyle/>
          <a:p>
            <a:endParaRPr lang="en-US" sz="6400" dirty="0" smtClean="0">
              <a:solidFill>
                <a:srgbClr val="085C24"/>
              </a:solidFill>
              <a:latin typeface="Georgia" pitchFamily="18" charset="0"/>
              <a:cs typeface="Arial" pitchFamily="34" charset="0"/>
            </a:endParaRPr>
          </a:p>
          <a:p>
            <a:endParaRPr lang="en-US" sz="6400" dirty="0" smtClean="0">
              <a:latin typeface="Georgia" pitchFamily="18" charset="0"/>
            </a:endParaRPr>
          </a:p>
          <a:p>
            <a:endParaRPr lang="en-US" sz="6400" dirty="0" smtClean="0">
              <a:latin typeface="Georgia" pitchFamily="18" charset="0"/>
            </a:endParaRPr>
          </a:p>
          <a:p>
            <a:endParaRPr lang="en-US" sz="6400" dirty="0" smtClean="0">
              <a:latin typeface="Georgia" pitchFamily="18" charset="0"/>
            </a:endParaRPr>
          </a:p>
          <a:p>
            <a:r>
              <a:rPr lang="ru-RU" sz="12800" b="1" dirty="0" smtClean="0">
                <a:latin typeface="Arial" pitchFamily="34" charset="0"/>
                <a:cs typeface="Arial" pitchFamily="34" charset="0"/>
              </a:rPr>
              <a:t>С искренней озабоченностью </a:t>
            </a:r>
          </a:p>
          <a:p>
            <a:r>
              <a:rPr lang="ru-RU" sz="12800" b="1" dirty="0" smtClean="0">
                <a:solidFill>
                  <a:srgbClr val="FF0000"/>
                </a:solidFill>
                <a:latin typeface="Arial" pitchFamily="34" charset="0"/>
                <a:cs typeface="Arial" pitchFamily="34" charset="0"/>
              </a:rPr>
              <a:t>истинно обращенный христианин будет стремиться спасать тех, кто </a:t>
            </a:r>
          </a:p>
          <a:p>
            <a:r>
              <a:rPr lang="ru-RU" sz="12800" b="1" dirty="0" smtClean="0">
                <a:solidFill>
                  <a:srgbClr val="FF0000"/>
                </a:solidFill>
                <a:latin typeface="Arial" pitchFamily="34" charset="0"/>
                <a:cs typeface="Arial" pitchFamily="34" charset="0"/>
              </a:rPr>
              <a:t>по-прежнему еще находится во власти сатаны</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Он откажется от всего, что могло бы воспрепятствовать ему в этом святом де</a:t>
            </a:r>
            <a:r>
              <a:rPr lang="ru-RU" sz="12800" dirty="0" smtClean="0">
                <a:latin typeface="Arial" pitchFamily="34" charset="0"/>
                <a:cs typeface="Arial" pitchFamily="34" charset="0"/>
              </a:rPr>
              <a:t>ле </a:t>
            </a:r>
            <a:r>
              <a:rPr lang="ru-RU" sz="9600" i="1" dirty="0" smtClean="0">
                <a:latin typeface="Arial" pitchFamily="34" charset="0"/>
                <a:cs typeface="Arial" pitchFamily="34" charset="0"/>
              </a:rPr>
              <a:t>(СЦ, т. 6, с. 447).</a:t>
            </a:r>
            <a:endParaRPr lang="en-US" sz="9600" i="1" dirty="0" smtClean="0">
              <a:latin typeface="Arial" pitchFamily="34" charset="0"/>
              <a:cs typeface="Arial" pitchFamily="34" charset="0"/>
            </a:endParaRPr>
          </a:p>
          <a:p>
            <a:endParaRPr lang="en-US" sz="12800" dirty="0" smtClean="0">
              <a:latin typeface="Arial" pitchFamily="34" charset="0"/>
              <a:cs typeface="Arial" pitchFamily="34" charset="0"/>
            </a:endParaRPr>
          </a:p>
          <a:p>
            <a:endParaRPr lang="ru-RU" sz="6400" dirty="0" smtClean="0">
              <a:latin typeface="Georgia" pitchFamily="18" charset="0"/>
            </a:endParaRPr>
          </a:p>
          <a:p>
            <a:endParaRPr lang="ru-RU" sz="6400" dirty="0" smtClean="0">
              <a:latin typeface="Georgia" pitchFamily="18" charset="0"/>
            </a:endParaRP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6400" dirty="0" smtClean="0">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
        <p:nvSpPr>
          <p:cNvPr id="4" name="Прямоугольник 3"/>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 </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одзаголовок 2"/>
          <p:cNvSpPr txBox="1">
            <a:spLocks/>
          </p:cNvSpPr>
          <p:nvPr/>
        </p:nvSpPr>
        <p:spPr bwMode="auto">
          <a:xfrm>
            <a:off x="1714480" y="1714488"/>
            <a:ext cx="7143800" cy="4643450"/>
          </a:xfrm>
          <a:prstGeom prst="rect">
            <a:avLst/>
          </a:prstGeom>
          <a:ln>
            <a:miter lim="800000"/>
            <a:headEnd/>
            <a:tailEnd/>
          </a:ln>
        </p:spPr>
        <p:txBody>
          <a:bodyPr>
            <a:normAutofit fontScale="25000" lnSpcReduction="20000"/>
          </a:bodyPr>
          <a:lstStyle/>
          <a:p>
            <a:endParaRPr lang="en-US" sz="6400" dirty="0" smtClean="0">
              <a:solidFill>
                <a:srgbClr val="085C24"/>
              </a:solidFill>
              <a:latin typeface="Georgia" pitchFamily="18" charset="0"/>
              <a:cs typeface="Arial" pitchFamily="34" charset="0"/>
            </a:endParaRPr>
          </a:p>
          <a:p>
            <a:endParaRPr lang="ru-RU" sz="6400" dirty="0" smtClean="0">
              <a:solidFill>
                <a:srgbClr val="085C24"/>
              </a:solidFill>
              <a:latin typeface="Georgia" pitchFamily="18" charset="0"/>
              <a:cs typeface="Arial" pitchFamily="34" charset="0"/>
            </a:endParaRPr>
          </a:p>
          <a:p>
            <a:endParaRPr lang="ru-RU" sz="6400" dirty="0" smtClean="0">
              <a:solidFill>
                <a:srgbClr val="085C24"/>
              </a:solidFill>
              <a:latin typeface="Georgia" pitchFamily="18" charset="0"/>
              <a:cs typeface="Arial" pitchFamily="34" charset="0"/>
            </a:endParaRPr>
          </a:p>
          <a:p>
            <a:endParaRPr lang="ru-RU" sz="6400" dirty="0" smtClean="0">
              <a:solidFill>
                <a:srgbClr val="085C24"/>
              </a:solidFill>
              <a:latin typeface="Georgia" pitchFamily="18" charset="0"/>
              <a:cs typeface="Arial" pitchFamily="34" charset="0"/>
            </a:endParaRPr>
          </a:p>
          <a:p>
            <a:r>
              <a:rPr lang="ru-RU" sz="12800" b="1" dirty="0" smtClean="0">
                <a:latin typeface="Arial" pitchFamily="34" charset="0"/>
                <a:cs typeface="Arial" pitchFamily="34" charset="0"/>
              </a:rPr>
              <a:t>Всякий по-настоящему </a:t>
            </a:r>
            <a:r>
              <a:rPr lang="ru-RU" sz="12800" b="1" dirty="0" smtClean="0">
                <a:solidFill>
                  <a:srgbClr val="FF0000"/>
                </a:solidFill>
                <a:latin typeface="Arial" pitchFamily="34" charset="0"/>
                <a:cs typeface="Arial" pitchFamily="34" charset="0"/>
              </a:rPr>
              <a:t>обращённый христианин</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будет настолько исполнен любовью Божьей, что страстно</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захочет передать другим людям</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ту</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радость, которую имеет сам</a:t>
            </a:r>
            <a:r>
              <a:rPr lang="ru-RU" sz="12800" dirty="0" smtClean="0">
                <a:solidFill>
                  <a:srgbClr val="FF0000"/>
                </a:solidFill>
                <a:latin typeface="Arial" pitchFamily="34" charset="0"/>
                <a:cs typeface="Arial" pitchFamily="34" charset="0"/>
              </a:rPr>
              <a:t> </a:t>
            </a:r>
          </a:p>
          <a:p>
            <a:r>
              <a:rPr lang="ru-RU" sz="12800" i="1"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(СЦ, т. 9, с. 30</a:t>
            </a:r>
            <a:r>
              <a:rPr lang="ru-RU" sz="9600" i="1" dirty="0" smtClean="0">
                <a:solidFill>
                  <a:srgbClr val="085C24"/>
                </a:solidFill>
                <a:latin typeface="Arial" pitchFamily="34" charset="0"/>
                <a:cs typeface="Arial" pitchFamily="34" charset="0"/>
              </a:rPr>
              <a:t>).</a:t>
            </a:r>
            <a:r>
              <a:rPr lang="ru-RU" sz="9600" i="1" dirty="0" smtClean="0">
                <a:latin typeface="Arial" pitchFamily="34" charset="0"/>
                <a:cs typeface="Arial" pitchFamily="34" charset="0"/>
              </a:rPr>
              <a:t> </a:t>
            </a:r>
            <a:endParaRPr lang="en-US" sz="9600" i="1" dirty="0" smtClean="0">
              <a:latin typeface="Arial" pitchFamily="34" charset="0"/>
              <a:cs typeface="Arial" pitchFamily="34" charset="0"/>
            </a:endParaRPr>
          </a:p>
          <a:p>
            <a:endParaRPr lang="en-US" sz="6400" dirty="0" smtClean="0">
              <a:latin typeface="Georgia" pitchFamily="18" charset="0"/>
            </a:endParaRPr>
          </a:p>
          <a:p>
            <a:endParaRPr lang="en-US" sz="6400" dirty="0" smtClean="0">
              <a:latin typeface="Georgia" pitchFamily="18" charset="0"/>
            </a:endParaRPr>
          </a:p>
          <a:p>
            <a:endParaRPr lang="en-US" sz="6400" dirty="0" smtClean="0">
              <a:latin typeface="Georgia" pitchFamily="18" charset="0"/>
            </a:endParaRPr>
          </a:p>
          <a:p>
            <a:endParaRPr lang="en-US" sz="6400" dirty="0" smtClean="0">
              <a:latin typeface="Georgia" pitchFamily="18" charset="0"/>
            </a:endParaRPr>
          </a:p>
          <a:p>
            <a:endParaRPr lang="ru-RU" sz="6400" dirty="0" smtClean="0">
              <a:latin typeface="Georgia" pitchFamily="18" charset="0"/>
            </a:endParaRPr>
          </a:p>
          <a:p>
            <a:endParaRPr lang="ru-RU" sz="6400" dirty="0" smtClean="0">
              <a:latin typeface="Georgia" pitchFamily="18" charset="0"/>
            </a:endParaRP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6400" dirty="0" smtClean="0">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r>
              <a:rPr lang="ru-RU" sz="6400" dirty="0" smtClean="0">
                <a:latin typeface="Georgia" pitchFamily="18" charset="0"/>
              </a:rPr>
              <a:t> </a:t>
            </a:r>
          </a:p>
          <a:p>
            <a:endParaRPr lang="ru-RU" sz="6400" dirty="0" smtClean="0">
              <a:latin typeface="Georgia" pitchFamily="18" charset="0"/>
            </a:endParaRPr>
          </a:p>
          <a:p>
            <a:endParaRPr lang="ru-RU" sz="6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
        <p:nvSpPr>
          <p:cNvPr id="4" name="Прямоугольник 3"/>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 </a:t>
            </a:r>
            <a:endParaRPr lang="ru-RU" sz="28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4" name="Прямоугольник 3"/>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 </a:t>
            </a:r>
            <a:endParaRPr lang="ru-RU" sz="2800" dirty="0">
              <a:solidFill>
                <a:srgbClr val="FF0000"/>
              </a:solidFill>
              <a:latin typeface="Arial" pitchFamily="34" charset="0"/>
              <a:cs typeface="Arial" pitchFamily="34" charset="0"/>
            </a:endParaRPr>
          </a:p>
        </p:txBody>
      </p:sp>
      <p:sp>
        <p:nvSpPr>
          <p:cNvPr id="5" name="Подзаголовок 2"/>
          <p:cNvSpPr txBox="1">
            <a:spLocks/>
          </p:cNvSpPr>
          <p:nvPr/>
        </p:nvSpPr>
        <p:spPr bwMode="auto">
          <a:xfrm>
            <a:off x="1643042" y="2132856"/>
            <a:ext cx="7177430" cy="3672408"/>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12800" b="1" dirty="0" smtClean="0">
                <a:solidFill>
                  <a:srgbClr val="FF0000"/>
                </a:solidFill>
                <a:latin typeface="Arial" pitchFamily="34" charset="0"/>
                <a:cs typeface="Arial" pitchFamily="34" charset="0"/>
              </a:rPr>
              <a:t>Обращённые</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всегда</a:t>
            </a:r>
            <a:r>
              <a:rPr lang="ru-RU" sz="12800" b="1" dirty="0" smtClean="0">
                <a:solidFill>
                  <a:srgbClr val="085C24"/>
                </a:solidFill>
                <a:latin typeface="Arial" pitchFamily="34" charset="0"/>
                <a:cs typeface="Arial" pitchFamily="34" charset="0"/>
              </a:rPr>
              <a:t> </a:t>
            </a:r>
            <a:r>
              <a:rPr lang="ru-RU" sz="12800" b="1" dirty="0" smtClean="0">
                <a:solidFill>
                  <a:srgbClr val="FF0000"/>
                </a:solidFill>
                <a:latin typeface="Arial" pitchFamily="34" charset="0"/>
                <a:cs typeface="Arial" pitchFamily="34" charset="0"/>
              </a:rPr>
              <a:t>будут желать </a:t>
            </a:r>
            <a:r>
              <a:rPr lang="ru-RU" sz="12800" b="1" dirty="0" smtClean="0">
                <a:latin typeface="Arial" pitchFamily="34" charset="0"/>
                <a:cs typeface="Arial" pitchFamily="34" charset="0"/>
              </a:rPr>
              <a:t>и жаждать, </a:t>
            </a:r>
            <a:r>
              <a:rPr lang="ru-RU" sz="12800" b="1" dirty="0" smtClean="0">
                <a:solidFill>
                  <a:srgbClr val="FF0000"/>
                </a:solidFill>
                <a:latin typeface="Arial" pitchFamily="34" charset="0"/>
                <a:cs typeface="Arial" pitchFamily="34" charset="0"/>
              </a:rPr>
              <a:t>чтобы их друзья всё оставили ради Христа</a:t>
            </a:r>
            <a:r>
              <a:rPr lang="ru-RU" sz="12800" b="1" dirty="0" smtClean="0">
                <a:latin typeface="Arial" pitchFamily="34" charset="0"/>
                <a:cs typeface="Arial" pitchFamily="34" charset="0"/>
              </a:rPr>
              <a:t>, зная, что если они этого не сделают, их ожидает окончательная и вечная разлука </a:t>
            </a:r>
            <a:r>
              <a:rPr lang="ru-RU" sz="9600" i="1" dirty="0" smtClean="0">
                <a:latin typeface="Arial" pitchFamily="34" charset="0"/>
                <a:cs typeface="Arial" pitchFamily="34" charset="0"/>
              </a:rPr>
              <a:t>(СЦ, т. 5, с. 83). </a:t>
            </a:r>
          </a:p>
          <a:p>
            <a:endParaRPr lang="ru-RU" sz="12800" dirty="0" smtClean="0">
              <a:solidFill>
                <a:srgbClr val="085C24"/>
              </a:solidFill>
              <a:latin typeface="Arial" pitchFamily="34" charset="0"/>
              <a:cs typeface="Arial" pitchFamily="34" charset="0"/>
            </a:endParaRPr>
          </a:p>
          <a:p>
            <a:endParaRPr lang="ru-RU" sz="6600" dirty="0" smtClean="0">
              <a:solidFill>
                <a:srgbClr val="085C24"/>
              </a:solidFill>
              <a:latin typeface="Georgia" pitchFamily="18" charset="0"/>
            </a:endParaRPr>
          </a:p>
          <a:p>
            <a:endParaRPr lang="ru-RU" sz="6600" dirty="0" smtClean="0">
              <a:solidFill>
                <a:srgbClr val="085C24"/>
              </a:solidFill>
              <a:latin typeface="Georgia" pitchFamily="18" charset="0"/>
            </a:endParaRPr>
          </a:p>
          <a:p>
            <a:endParaRPr lang="ru-RU" sz="6600" dirty="0" smtClean="0">
              <a:solidFill>
                <a:srgbClr val="085C24"/>
              </a:solidFill>
              <a:latin typeface="Georgia" pitchFamily="18" charset="0"/>
            </a:endParaRPr>
          </a:p>
          <a:p>
            <a:endParaRPr lang="ru-RU" sz="6600" dirty="0" smtClean="0">
              <a:solidFill>
                <a:srgbClr val="085C24"/>
              </a:solidFill>
              <a:latin typeface="Georgia" pitchFamily="18" charset="0"/>
            </a:endParaRPr>
          </a:p>
          <a:p>
            <a:endParaRPr lang="ru-RU" sz="6600" dirty="0" smtClean="0">
              <a:solidFill>
                <a:srgbClr val="085C24"/>
              </a:solidFill>
              <a:latin typeface="Georgia" pitchFamily="18" charset="0"/>
            </a:endParaRPr>
          </a:p>
          <a:p>
            <a:endParaRPr lang="ru-RU" sz="6600" dirty="0" smtClean="0">
              <a:solidFill>
                <a:srgbClr val="085C24"/>
              </a:solidFill>
              <a:latin typeface="Georgia" pitchFamily="18" charset="0"/>
            </a:endParaRPr>
          </a:p>
          <a:p>
            <a:endParaRPr lang="ru-RU" sz="6600" dirty="0" smtClean="0">
              <a:solidFill>
                <a:srgbClr val="085C24"/>
              </a:solidFill>
              <a:latin typeface="Georgia" pitchFamily="18" charset="0"/>
            </a:endParaRPr>
          </a:p>
          <a:p>
            <a:endParaRPr lang="ru-RU" sz="54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0"/>
            <a:ext cx="8028384" cy="980728"/>
          </a:xfrm>
          <a:prstGeom prst="rect">
            <a:avLst/>
          </a:prstGeom>
          <a:solidFill>
            <a:srgbClr val="F7FCDC"/>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ru-RU"/>
          </a:p>
        </p:txBody>
      </p:sp>
      <p:sp>
        <p:nvSpPr>
          <p:cNvPr id="3" name="Прямоугольник 2"/>
          <p:cNvSpPr/>
          <p:nvPr/>
        </p:nvSpPr>
        <p:spPr>
          <a:xfrm>
            <a:off x="1116013" y="0"/>
            <a:ext cx="8027987" cy="1125538"/>
          </a:xfrm>
          <a:prstGeom prst="rect">
            <a:avLst/>
          </a:prstGeom>
          <a:solidFill>
            <a:schemeClr val="accent3">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800" dirty="0" smtClean="0">
                <a:solidFill>
                  <a:srgbClr val="FF0000"/>
                </a:solidFill>
                <a:latin typeface="Arial" pitchFamily="34" charset="0"/>
                <a:cs typeface="Arial" pitchFamily="34" charset="0"/>
              </a:rPr>
              <a:t>ХАРАКТЕРИСТИКА </a:t>
            </a:r>
          </a:p>
          <a:p>
            <a:pPr algn="ctr" fontAlgn="auto">
              <a:spcBef>
                <a:spcPts val="0"/>
              </a:spcBef>
              <a:spcAft>
                <a:spcPts val="0"/>
              </a:spcAft>
              <a:defRPr/>
            </a:pPr>
            <a:r>
              <a:rPr lang="ru-RU" sz="2800" dirty="0" smtClean="0">
                <a:solidFill>
                  <a:srgbClr val="FF0000"/>
                </a:solidFill>
                <a:latin typeface="Arial" pitchFamily="34" charset="0"/>
                <a:cs typeface="Arial" pitchFamily="34" charset="0"/>
              </a:rPr>
              <a:t>ОБРАЩЁННОГО ЧЕЛОВЕКА</a:t>
            </a:r>
            <a:r>
              <a:rPr lang="ru-RU" sz="2800" dirty="0" smtClean="0">
                <a:solidFill>
                  <a:srgbClr val="C00000"/>
                </a:solidFill>
                <a:latin typeface="Georgia" pitchFamily="18" charset="0"/>
                <a:cs typeface="Arial" pitchFamily="34" charset="0"/>
              </a:rPr>
              <a:t> </a:t>
            </a:r>
            <a:endParaRPr lang="ru-RU" sz="2800" dirty="0">
              <a:solidFill>
                <a:srgbClr val="C00000"/>
              </a:solidFill>
              <a:latin typeface="Georgia" pitchFamily="18" charset="0"/>
              <a:cs typeface="Arial" pitchFamily="34" charset="0"/>
            </a:endParaRPr>
          </a:p>
        </p:txBody>
      </p:sp>
      <p:sp>
        <p:nvSpPr>
          <p:cNvPr id="4" name="Подзаголовок 2"/>
          <p:cNvSpPr txBox="1">
            <a:spLocks/>
          </p:cNvSpPr>
          <p:nvPr/>
        </p:nvSpPr>
        <p:spPr bwMode="auto">
          <a:xfrm>
            <a:off x="1547664" y="1628800"/>
            <a:ext cx="7416824" cy="4871464"/>
          </a:xfrm>
          <a:prstGeom prst="rect">
            <a:avLst/>
          </a:prstGeom>
          <a:ln>
            <a:miter lim="800000"/>
            <a:headEnd/>
            <a:tailEnd/>
          </a:ln>
        </p:spPr>
        <p:txBody>
          <a:bodyPr>
            <a:normAutofit fontScale="25000" lnSpcReduction="20000"/>
          </a:bodyPr>
          <a:lstStyle/>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12800" b="1" dirty="0" smtClean="0">
                <a:latin typeface="Arial" pitchFamily="34" charset="0"/>
                <a:cs typeface="Arial" pitchFamily="34" charset="0"/>
              </a:rPr>
              <a:t>Все, </a:t>
            </a:r>
            <a:r>
              <a:rPr lang="ru-RU" sz="12800" b="1" dirty="0" smtClean="0">
                <a:solidFill>
                  <a:srgbClr val="FF0000"/>
                </a:solidFill>
                <a:latin typeface="Arial" pitchFamily="34" charset="0"/>
                <a:cs typeface="Arial" pitchFamily="34" charset="0"/>
              </a:rPr>
              <a:t>рождённые от Бога</a:t>
            </a:r>
            <a:r>
              <a:rPr lang="ru-RU" sz="12800" b="1" dirty="0" smtClean="0">
                <a:latin typeface="Arial" pitchFamily="34" charset="0"/>
                <a:cs typeface="Arial" pitchFamily="34" charset="0"/>
              </a:rPr>
              <a:t>,</a:t>
            </a:r>
            <a:r>
              <a:rPr lang="ru-RU" sz="12800" b="1" dirty="0" smtClean="0">
                <a:solidFill>
                  <a:srgbClr val="085C24"/>
                </a:solidFill>
                <a:latin typeface="Arial" pitchFamily="34" charset="0"/>
                <a:cs typeface="Arial" pitchFamily="34" charset="0"/>
              </a:rPr>
              <a:t> </a:t>
            </a:r>
            <a:r>
              <a:rPr lang="ru-RU" sz="12800" b="1" dirty="0" smtClean="0">
                <a:latin typeface="Arial" pitchFamily="34" charset="0"/>
                <a:cs typeface="Arial" pitchFamily="34" charset="0"/>
              </a:rPr>
              <a:t>становятся</a:t>
            </a:r>
            <a:r>
              <a:rPr lang="ru-RU" sz="12800" b="1" dirty="0" smtClean="0">
                <a:solidFill>
                  <a:srgbClr val="085C24"/>
                </a:solidFill>
                <a:latin typeface="Arial" pitchFamily="34" charset="0"/>
                <a:cs typeface="Arial" pitchFamily="34" charset="0"/>
              </a:rPr>
              <a:t> </a:t>
            </a:r>
            <a:r>
              <a:rPr lang="ru-RU" sz="12800" b="1" dirty="0" err="1" smtClean="0">
                <a:solidFill>
                  <a:srgbClr val="FF0000"/>
                </a:solidFill>
                <a:latin typeface="Arial" pitchFamily="34" charset="0"/>
                <a:cs typeface="Arial" pitchFamily="34" charset="0"/>
              </a:rPr>
              <a:t>соработниками</a:t>
            </a:r>
            <a:r>
              <a:rPr lang="ru-RU" sz="12800" b="1" dirty="0" smtClean="0">
                <a:solidFill>
                  <a:srgbClr val="FF0000"/>
                </a:solidFill>
                <a:latin typeface="Arial" pitchFamily="34" charset="0"/>
                <a:cs typeface="Arial" pitchFamily="34" charset="0"/>
              </a:rPr>
              <a:t> Христа</a:t>
            </a:r>
          </a:p>
          <a:p>
            <a:r>
              <a:rPr lang="ru-RU" sz="12800" b="1" i="1"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(СЦ, т. 5, с. 389).</a:t>
            </a:r>
          </a:p>
          <a:p>
            <a:endParaRPr lang="ru-RU" sz="9600" i="1" dirty="0" smtClean="0">
              <a:latin typeface="Arial" pitchFamily="34" charset="0"/>
              <a:cs typeface="Arial" pitchFamily="34" charset="0"/>
            </a:endParaRPr>
          </a:p>
          <a:p>
            <a:endParaRPr lang="ru-RU" sz="9600" dirty="0" smtClean="0">
              <a:solidFill>
                <a:srgbClr val="085C24"/>
              </a:solidFill>
              <a:latin typeface="Arial" pitchFamily="34" charset="0"/>
              <a:cs typeface="Arial" pitchFamily="34" charset="0"/>
            </a:endParaRPr>
          </a:p>
          <a:p>
            <a:endParaRPr lang="ru-RU" sz="12800" dirty="0" smtClean="0">
              <a:solidFill>
                <a:srgbClr val="085C24"/>
              </a:solidFill>
              <a:latin typeface="Arial" pitchFamily="34" charset="0"/>
              <a:cs typeface="Arial" pitchFamily="34" charset="0"/>
            </a:endParaRPr>
          </a:p>
          <a:p>
            <a:r>
              <a:rPr lang="ru-RU" sz="12800" b="1" dirty="0" smtClean="0">
                <a:solidFill>
                  <a:srgbClr val="FF0000"/>
                </a:solidFill>
                <a:latin typeface="Arial" pitchFamily="34" charset="0"/>
                <a:cs typeface="Arial" pitchFamily="34" charset="0"/>
              </a:rPr>
              <a:t>Спасение душ </a:t>
            </a:r>
            <a:r>
              <a:rPr lang="ru-RU" sz="12800" b="1" dirty="0" smtClean="0">
                <a:latin typeface="Arial" pitchFamily="34" charset="0"/>
                <a:cs typeface="Arial" pitchFamily="34" charset="0"/>
              </a:rPr>
              <a:t>- это постоянная </a:t>
            </a:r>
            <a:r>
              <a:rPr lang="ru-RU" sz="12800" b="1" dirty="0" smtClean="0">
                <a:solidFill>
                  <a:srgbClr val="FF0000"/>
                </a:solidFill>
                <a:latin typeface="Arial" pitchFamily="34" charset="0"/>
                <a:cs typeface="Arial" pitchFamily="34" charset="0"/>
              </a:rPr>
              <a:t>цель пребывающих во Христе</a:t>
            </a:r>
          </a:p>
          <a:p>
            <a:r>
              <a:rPr lang="ru-RU" sz="12800" b="1" dirty="0" smtClean="0">
                <a:solidFill>
                  <a:srgbClr val="FF0000"/>
                </a:solidFill>
                <a:latin typeface="Arial" pitchFamily="34" charset="0"/>
                <a:cs typeface="Arial" pitchFamily="34" charset="0"/>
              </a:rPr>
              <a:t>                                         </a:t>
            </a:r>
            <a:r>
              <a:rPr lang="ru-RU" sz="9600" i="1" dirty="0" smtClean="0">
                <a:latin typeface="Arial" pitchFamily="34" charset="0"/>
                <a:cs typeface="Arial" pitchFamily="34" charset="0"/>
              </a:rPr>
              <a:t>(СЦ, т. 5, с. 368). </a:t>
            </a: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r>
              <a:rPr lang="ru-RU" sz="6400" dirty="0" smtClean="0">
                <a:solidFill>
                  <a:srgbClr val="085C24"/>
                </a:solidFill>
                <a:latin typeface="Georgia" pitchFamily="18" charset="0"/>
              </a:rPr>
              <a:t>                                                                                                                            </a:t>
            </a:r>
            <a:endParaRPr lang="en-US" sz="6400" dirty="0" smtClean="0">
              <a:solidFill>
                <a:srgbClr val="085C24"/>
              </a:solidFill>
              <a:latin typeface="Georgia" pitchFamily="18" charset="0"/>
            </a:endParaRPr>
          </a:p>
          <a:p>
            <a:endParaRPr lang="en-US"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6400" dirty="0" smtClean="0">
              <a:solidFill>
                <a:srgbClr val="085C24"/>
              </a:solidFill>
              <a:latin typeface="Georgia" pitchFamily="18" charset="0"/>
            </a:endParaRPr>
          </a:p>
          <a:p>
            <a:endParaRPr lang="ru-RU" sz="34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endParaRPr lang="ru-RU" sz="5600" dirty="0" smtClean="0">
              <a:solidFill>
                <a:srgbClr val="085C24"/>
              </a:solidFill>
              <a:latin typeface="Georgia" pitchFamily="18" charset="0"/>
            </a:endParaRPr>
          </a:p>
          <a:p>
            <a:pPr>
              <a:defRPr/>
            </a:pPr>
            <a:endParaRPr lang="ru-RU" sz="56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dirty="0" smtClean="0">
              <a:solidFill>
                <a:srgbClr val="085C24"/>
              </a:solidFill>
              <a:latin typeface="Georgia" pitchFamily="18" charset="0"/>
              <a:cs typeface="Arial" pitchFamily="34" charset="0"/>
            </a:endParaRPr>
          </a:p>
          <a:p>
            <a:pPr>
              <a:defRPr/>
            </a:pPr>
            <a:endParaRPr lang="ru-RU" sz="1400" b="1" dirty="0" smtClean="0">
              <a:solidFill>
                <a:srgbClr val="085C24"/>
              </a:solidFill>
              <a:latin typeface="Georgia" pitchFamily="18" charset="0"/>
              <a:ea typeface="+mj-ea"/>
              <a:cs typeface="Arial" pitchFamily="34" charset="0"/>
            </a:endParaRPr>
          </a:p>
          <a:p>
            <a:pPr>
              <a:defRPr/>
            </a:pPr>
            <a:endParaRPr lang="ru-RU" sz="1400" b="1" dirty="0">
              <a:solidFill>
                <a:srgbClr val="085C24"/>
              </a:solidFill>
              <a:latin typeface="Georgia" pitchFamily="18" charset="0"/>
              <a:ea typeface="+mj-ea"/>
              <a:cs typeface="Arial" pitchFamily="34" charset="0"/>
            </a:endParaRPr>
          </a:p>
          <a:p>
            <a:pPr algn="ctr">
              <a:defRPr/>
            </a:pPr>
            <a:r>
              <a:rPr lang="ru-RU" sz="1900" b="1" dirty="0">
                <a:solidFill>
                  <a:srgbClr val="002060"/>
                </a:solidFill>
                <a:latin typeface="Georgia" pitchFamily="18" charset="0"/>
                <a:ea typeface="+mj-ea"/>
                <a:cs typeface="+mj-cs"/>
              </a:rPr>
              <a:t> </a:t>
            </a:r>
          </a:p>
          <a:p>
            <a:pPr algn="ctr">
              <a:defRPr/>
            </a:pPr>
            <a:endParaRPr lang="ru-RU" sz="1700" dirty="0">
              <a:solidFill>
                <a:srgbClr val="002060"/>
              </a:solidFill>
              <a:latin typeface="Georgia" pitchFamily="18" charset="0"/>
              <a:ea typeface="+mj-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2757</Words>
  <Application>Microsoft Office PowerPoint</Application>
  <PresentationFormat>Экран (4:3)</PresentationFormat>
  <Paragraphs>1333</Paragraphs>
  <Slides>34</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Котов В. А.</dc:creator>
  <cp:lastModifiedBy>vkotov</cp:lastModifiedBy>
  <cp:revision>320</cp:revision>
  <dcterms:created xsi:type="dcterms:W3CDTF">2011-11-16T10:55:14Z</dcterms:created>
  <dcterms:modified xsi:type="dcterms:W3CDTF">2013-11-27T15:12:14Z</dcterms:modified>
</cp:coreProperties>
</file>