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2"/>
    <p:sldMasterId id="2147483746" r:id="rId3"/>
    <p:sldMasterId id="2147483794" r:id="rId4"/>
  </p:sldMasterIdLst>
  <p:notesMasterIdLst>
    <p:notesMasterId r:id="rId19"/>
  </p:notesMasterIdLst>
  <p:handoutMasterIdLst>
    <p:handoutMasterId r:id="rId20"/>
  </p:handoutMasterIdLst>
  <p:sldIdLst>
    <p:sldId id="281" r:id="rId5"/>
    <p:sldId id="288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260" r:id="rId17"/>
    <p:sldId id="301" r:id="rId18"/>
  </p:sldIdLst>
  <p:sldSz cx="12192000" cy="6858000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00"/>
  </p:normalViewPr>
  <p:slideViewPr>
    <p:cSldViewPr>
      <p:cViewPr varScale="1">
        <p:scale>
          <a:sx n="89" d="100"/>
          <a:sy n="89" d="100"/>
        </p:scale>
        <p:origin x="12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2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fld id="{CA2CDD77-7F2B-4412-BF84-68F56F32400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595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4813" y="696913"/>
            <a:ext cx="6188075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fld id="{F37BAF75-4E80-4FCF-AAA0-52893550E64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5010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20638" y="466725"/>
            <a:ext cx="4256087" cy="2395538"/>
          </a:xfrm>
        </p:spPr>
      </p:sp>
    </p:spTree>
    <p:extLst>
      <p:ext uri="{BB962C8B-B14F-4D97-AF65-F5344CB8AC3E}">
        <p14:creationId xmlns:p14="http://schemas.microsoft.com/office/powerpoint/2010/main" val="2394320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78400" y="2135188"/>
            <a:ext cx="6908800" cy="1827212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78400" y="4038600"/>
            <a:ext cx="6902451" cy="10668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248400"/>
            <a:ext cx="2540000" cy="457200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48400"/>
            <a:ext cx="5791200" cy="457200"/>
          </a:xfrm>
        </p:spPr>
        <p:txBody>
          <a:bodyPr/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47200" y="6248400"/>
            <a:ext cx="2540000" cy="457200"/>
          </a:xfrm>
        </p:spPr>
        <p:txBody>
          <a:bodyPr/>
          <a:lstStyle>
            <a:lvl1pPr>
              <a:defRPr sz="800"/>
            </a:lvl1pPr>
          </a:lstStyle>
          <a:p>
            <a:fld id="{5BD10AC9-6396-4340-9F8E-7C16EC332FA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0B0A3-48A5-4348-8941-1AC2F4E6C9A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544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 smtClean="0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8710705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362002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6186386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4855093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78400" y="2135188"/>
            <a:ext cx="6908800" cy="1827212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78400" y="4038600"/>
            <a:ext cx="6902451" cy="10668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248400"/>
            <a:ext cx="2540000" cy="457200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48400"/>
            <a:ext cx="5791200" cy="457200"/>
          </a:xfrm>
        </p:spPr>
        <p:txBody>
          <a:bodyPr/>
          <a:lstStyle>
            <a:lvl1pPr>
              <a:defRPr sz="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47200" y="6248400"/>
            <a:ext cx="2540000" cy="457200"/>
          </a:xfrm>
        </p:spPr>
        <p:txBody>
          <a:bodyPr/>
          <a:lstStyle>
            <a:lvl1pPr>
              <a:defRPr sz="8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10AC9-6396-4340-9F8E-7C16EC332FA2}" type="slidenum">
              <a: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90132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83E7ED-5278-45E8-BCFD-319F4C536056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3343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74200" y="228600"/>
            <a:ext cx="2311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228600"/>
            <a:ext cx="67310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FBB99-14B5-499C-BCFB-9535C4C485E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842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18014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564" y="285791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564" y="4905542"/>
            <a:ext cx="9144001" cy="717046"/>
          </a:xfrm>
          <a:prstGeom prst="rect">
            <a:avLst/>
          </a:prstGeom>
        </p:spPr>
        <p:txBody>
          <a:bodyPr anchor="ctr"/>
          <a:lstStyle>
            <a:lvl1pPr algn="ctr"/>
            <a:lvl2pPr marL="0" indent="342900" algn="ctr">
              <a:buSzTx/>
              <a:buNone/>
            </a:lvl2pPr>
            <a:lvl3pPr marL="0" indent="685800" algn="ctr">
              <a:buSzTx/>
              <a:buNone/>
            </a:lvl3pPr>
            <a:lvl4pPr marL="0" indent="1028700" algn="ctr">
              <a:buSzTx/>
              <a:buNone/>
            </a:lvl4pPr>
            <a:lvl5pPr marL="0" indent="1371600" algn="ctr">
              <a:buSzTx/>
              <a:buNone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16575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7"/>
            <a:ext cx="680936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3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3306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3" y="365127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3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76036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3" y="365127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3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1706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7"/>
            <a:ext cx="390947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6"/>
            <a:ext cx="3909475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50296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3" y="365127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3" y="1825626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04813" y="5043515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36573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50" y="365127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50" y="1825627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77342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42243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3E7ED-5278-45E8-BCFD-319F4C53605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398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073445" y="681584"/>
            <a:ext cx="5254604" cy="13255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073445" y="2142086"/>
            <a:ext cx="5254604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96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3367" y="5248636"/>
            <a:ext cx="1449283" cy="1449283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52647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7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35211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31268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7"/>
            <a:ext cx="463450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7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70199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07975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7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6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02667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7" y="365127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7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58413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3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66369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7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52432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7"/>
            <a:ext cx="5917475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5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98884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F6931-E2E8-4448-AF3E-32CE22D2CB8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137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1" y="540224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43344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13796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7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15072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9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8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79745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8" y="2585279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31544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7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95235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1" y="365127"/>
            <a:ext cx="9613491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1" y="1825625"/>
            <a:ext cx="961349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62329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6" y="365127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6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30360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3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13025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70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384C6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70" y="2322506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71110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447800"/>
            <a:ext cx="4521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64400" y="1447800"/>
            <a:ext cx="4521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75CF3-B8AA-47BB-9B72-30CD7C96C90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694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1" y="365127"/>
            <a:ext cx="6264615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1" y="1825626"/>
            <a:ext cx="6264615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16722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400" y="365127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400" y="1825626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527314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7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FFFFFF"/>
                </a:solidFill>
              </a:defRPr>
            </a:lvl1pPr>
            <a:lvl2pPr marL="514350" indent="-171450">
              <a:defRPr sz="2100">
                <a:solidFill>
                  <a:srgbClr val="FFFFFF"/>
                </a:solidFill>
              </a:defRPr>
            </a:lvl2pPr>
            <a:lvl3pPr marL="870438" indent="-184638">
              <a:defRPr sz="2100">
                <a:solidFill>
                  <a:srgbClr val="FFFFFF"/>
                </a:solidFill>
              </a:defRPr>
            </a:lvl3pPr>
            <a:lvl4pPr marL="1228725" indent="-200025">
              <a:defRPr sz="2100">
                <a:solidFill>
                  <a:srgbClr val="FFFFFF"/>
                </a:solidFill>
              </a:defRPr>
            </a:lvl4pPr>
            <a:lvl5pPr marL="1589809" indent="-218209">
              <a:defRPr sz="21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595245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2" y="365127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2" y="1825626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051566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  <a:lvl2pPr marL="0" indent="342900" algn="ctr">
              <a:buSzTx/>
              <a:buNone/>
              <a:defRPr sz="1800"/>
            </a:lvl2pPr>
            <a:lvl3pPr marL="0" indent="685800" algn="ctr">
              <a:buSzTx/>
              <a:buNone/>
              <a:defRPr sz="1800"/>
            </a:lvl3pPr>
            <a:lvl4pPr marL="0" indent="1028700" algn="ctr">
              <a:buSzTx/>
              <a:buNone/>
              <a:defRPr sz="1800"/>
            </a:lvl4pPr>
            <a:lvl5pPr marL="0" indent="1371600" algn="ctr">
              <a:buSzTx/>
              <a:buNone/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68557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499918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52759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25649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34823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93670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2B669-1B69-4B69-BE46-0B03245FF37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01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1800" b="1"/>
            </a:lvl1pPr>
            <a:lvl2pPr marL="0" indent="342900">
              <a:buSzTx/>
              <a:buNone/>
              <a:defRPr sz="1800" b="1"/>
            </a:lvl2pPr>
            <a:lvl3pPr marL="0" indent="685800">
              <a:buSzTx/>
              <a:buNone/>
              <a:defRPr sz="1800" b="1"/>
            </a:lvl3pPr>
            <a:lvl4pPr marL="0" indent="1028700">
              <a:buSzTx/>
              <a:buNone/>
              <a:defRPr sz="1800" b="1"/>
            </a:lvl4pPr>
            <a:lvl5pPr marL="0" indent="1371600">
              <a:buSzTx/>
              <a:buNone/>
              <a:defRPr sz="1800" b="1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 smtClean="0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35320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820000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354165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3pPr marL="914400" indent="-228600"/>
            <a:lvl4pPr marL="1303020" indent="-274320"/>
            <a:lvl5pPr marL="1645920" indent="-274320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 smtClean="0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742360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9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 marL="0" indent="342900">
              <a:buSzTx/>
              <a:buNone/>
              <a:defRPr sz="1200"/>
            </a:lvl2pPr>
            <a:lvl3pPr marL="0" indent="685800">
              <a:buSzTx/>
              <a:buNone/>
              <a:defRPr sz="1200"/>
            </a:lvl3pPr>
            <a:lvl4pPr marL="0" indent="1028700">
              <a:buSzTx/>
              <a:buNone/>
              <a:defRPr sz="1200"/>
            </a:lvl4pPr>
            <a:lvl5pPr marL="0" indent="1371600">
              <a:buSzTx/>
              <a:buNone/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60429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427233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328521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3E7ED-5278-45E8-BCFD-319F4C53605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8338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9776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721008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BED261-9B59-45B8-9CE5-2274097C717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813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562" y="285789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562" y="4905542"/>
            <a:ext cx="9144001" cy="717046"/>
          </a:xfrm>
          <a:prstGeom prst="rect">
            <a:avLst/>
          </a:prstGeom>
        </p:spPr>
        <p:txBody>
          <a:bodyPr anchor="ctr"/>
          <a:lstStyle>
            <a:lvl1pPr algn="ctr"/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065027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843979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0624125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0080722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2368164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7435840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9860643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073444" y="681584"/>
            <a:ext cx="5254604" cy="13255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073444" y="2142084"/>
            <a:ext cx="5254604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96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3367" y="5248634"/>
            <a:ext cx="1449282" cy="1449283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278751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1031300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409203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A4E9A0-5025-40EE-8DD7-D9C656EADAC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2275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5370235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555505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762363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8491243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7937499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255966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1446600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7347978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772718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884564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C92DC-F855-4E9E-B399-69EB3B9003C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6397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0734100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574818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433524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359756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0650703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234705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7249992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759626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0180767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441826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2A4B58-C26E-4E90-B236-9AF1F75C0BB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8040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243958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876065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4999716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6766856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4735837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2967104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4152669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 smtClean="0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734090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7336704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292623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50" Type="http://schemas.openxmlformats.org/officeDocument/2006/relationships/image" Target="../media/image4.png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99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image" Target="../media/image3.png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228600"/>
            <a:ext cx="9245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447800"/>
            <a:ext cx="9245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0" y="6248400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944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058400" y="6248400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</a:defRPr>
            </a:lvl1pPr>
          </a:lstStyle>
          <a:p>
            <a:fld id="{13A95E66-AAE4-4F83-84BC-554D72929571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50">
            <a:extLst/>
          </a:blip>
          <a:stretch>
            <a:fillRect/>
          </a:stretch>
        </p:blipFill>
        <p:spPr>
          <a:xfrm>
            <a:off x="10536058" y="5188376"/>
            <a:ext cx="1628679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504206" y="6240935"/>
            <a:ext cx="233395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19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  <p:sldLayoutId id="2147483771" r:id="rId25"/>
    <p:sldLayoutId id="2147483772" r:id="rId26"/>
    <p:sldLayoutId id="2147483773" r:id="rId27"/>
    <p:sldLayoutId id="2147483774" r:id="rId28"/>
    <p:sldLayoutId id="2147483775" r:id="rId29"/>
    <p:sldLayoutId id="2147483776" r:id="rId30"/>
    <p:sldLayoutId id="2147483777" r:id="rId31"/>
    <p:sldLayoutId id="2147483778" r:id="rId32"/>
    <p:sldLayoutId id="2147483779" r:id="rId33"/>
    <p:sldLayoutId id="2147483780" r:id="rId34"/>
    <p:sldLayoutId id="2147483781" r:id="rId35"/>
    <p:sldLayoutId id="2147483782" r:id="rId36"/>
    <p:sldLayoutId id="2147483783" r:id="rId37"/>
    <p:sldLayoutId id="2147483784" r:id="rId38"/>
    <p:sldLayoutId id="2147483785" r:id="rId39"/>
    <p:sldLayoutId id="2147483786" r:id="rId40"/>
    <p:sldLayoutId id="2147483787" r:id="rId41"/>
    <p:sldLayoutId id="2147483788" r:id="rId42"/>
    <p:sldLayoutId id="2147483789" r:id="rId43"/>
    <p:sldLayoutId id="2147483790" r:id="rId44"/>
    <p:sldLayoutId id="2147483791" r:id="rId45"/>
    <p:sldLayoutId id="2147483792" r:id="rId46"/>
    <p:sldLayoutId id="2147483793" r:id="rId47"/>
  </p:sldLayoutIdLst>
  <p:transition spd="med"/>
  <p:txStyles>
    <p:titleStyle>
      <a:lvl1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538843" marR="0" indent="-195943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896815" marR="0" indent="-211015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257300" marR="0" indent="-2286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1620982" marR="0" indent="-249382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0193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23622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27051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30480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50">
            <a:extLst/>
          </a:blip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588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3820" r:id="rId26"/>
    <p:sldLayoutId id="2147483821" r:id="rId27"/>
    <p:sldLayoutId id="2147483822" r:id="rId28"/>
    <p:sldLayoutId id="2147483823" r:id="rId29"/>
    <p:sldLayoutId id="2147483824" r:id="rId30"/>
    <p:sldLayoutId id="2147483825" r:id="rId31"/>
    <p:sldLayoutId id="2147483826" r:id="rId32"/>
    <p:sldLayoutId id="2147483827" r:id="rId33"/>
    <p:sldLayoutId id="2147483828" r:id="rId34"/>
    <p:sldLayoutId id="2147483829" r:id="rId35"/>
    <p:sldLayoutId id="2147483830" r:id="rId36"/>
    <p:sldLayoutId id="2147483831" r:id="rId37"/>
    <p:sldLayoutId id="2147483832" r:id="rId38"/>
    <p:sldLayoutId id="2147483833" r:id="rId39"/>
    <p:sldLayoutId id="2147483834" r:id="rId40"/>
    <p:sldLayoutId id="2147483835" r:id="rId41"/>
    <p:sldLayoutId id="2147483836" r:id="rId42"/>
    <p:sldLayoutId id="2147483837" r:id="rId43"/>
    <p:sldLayoutId id="2147483838" r:id="rId44"/>
    <p:sldLayoutId id="2147483839" r:id="rId45"/>
    <p:sldLayoutId id="2147483840" r:id="rId46"/>
    <p:sldLayoutId id="2147483841" r:id="rId47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0D7DE"/>
            </a:gs>
            <a:gs pos="30000">
              <a:schemeClr val="bg1"/>
            </a:gs>
            <a:gs pos="70000">
              <a:schemeClr val="bg1"/>
            </a:gs>
            <a:gs pos="100000">
              <a:srgbClr val="A7B9C5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/>
          <p:cNvSpPr/>
          <p:nvPr/>
        </p:nvSpPr>
        <p:spPr>
          <a:xfrm>
            <a:off x="-2905000" y="0"/>
            <a:ext cx="6858000" cy="6858000"/>
          </a:xfrm>
          <a:prstGeom prst="arc">
            <a:avLst>
              <a:gd name="adj1" fmla="val 16200000"/>
              <a:gd name="adj2" fmla="val 5392005"/>
            </a:avLst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254000" dist="254000" dir="18900000">
              <a:prstClr val="black">
                <a:alpha val="3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99328" y="1124744"/>
            <a:ext cx="457250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Миссионерские</a:t>
            </a:r>
          </a:p>
          <a:p>
            <a:r>
              <a:rPr lang="ru-RU" sz="2400" b="1" dirty="0"/>
              <a:t>вести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293521" y="2780928"/>
            <a:ext cx="5400600" cy="30280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Курс. </a:t>
            </a:r>
            <a:endParaRPr lang="ru-RU" sz="2800" b="1" dirty="0"/>
          </a:p>
          <a:p>
            <a:pPr algn="l"/>
            <a:endParaRPr lang="ru-RU" sz="2800" dirty="0"/>
          </a:p>
          <a:p>
            <a:r>
              <a:rPr lang="ru-RU" sz="4100" b="1" dirty="0" smtClean="0"/>
              <a:t>«Правила миссионерских вестей».</a:t>
            </a:r>
            <a:endParaRPr lang="ru-RU" sz="4100" b="1" dirty="0"/>
          </a:p>
        </p:txBody>
      </p:sp>
    </p:spTree>
    <p:extLst>
      <p:ext uri="{BB962C8B-B14F-4D97-AF65-F5344CB8AC3E}">
        <p14:creationId xmlns:p14="http://schemas.microsoft.com/office/powerpoint/2010/main" val="32339410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340768"/>
            <a:ext cx="8856984" cy="551723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15:3	Итак, быв провожены церковью, они проходили Финикию и Самарию, рассказывая об обращении язычников, и производили </a:t>
            </a:r>
            <a:r>
              <a:rPr lang="ru-RU" b="1" dirty="0"/>
              <a:t>радость великую</a:t>
            </a:r>
            <a:r>
              <a:rPr lang="ru-RU" dirty="0"/>
              <a:t> во всех </a:t>
            </a:r>
            <a:r>
              <a:rPr lang="ru-RU" dirty="0" err="1"/>
              <a:t>братиях</a:t>
            </a:r>
            <a:r>
              <a:rPr lang="ru-RU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15:31	Они же, прочитав, </a:t>
            </a:r>
            <a:r>
              <a:rPr lang="ru-RU" b="1" dirty="0"/>
              <a:t>возрадовались</a:t>
            </a:r>
            <a:r>
              <a:rPr lang="ru-RU" dirty="0"/>
              <a:t> о сем наставлении</a:t>
            </a:r>
            <a:r>
              <a:rPr lang="ru-RU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16:34	И, приведя их в дом свой, предложил трапезу и </a:t>
            </a:r>
            <a:r>
              <a:rPr lang="ru-RU" b="1" dirty="0"/>
              <a:t>возрадовался</a:t>
            </a:r>
            <a:r>
              <a:rPr lang="ru-RU" dirty="0"/>
              <a:t> со всем домом своим, что уверовал в Бога. </a:t>
            </a:r>
            <a:endParaRPr lang="ru-R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20:24	Но я ни на что не взираю и не дорожу своею жизнью, только бы с </a:t>
            </a:r>
            <a:r>
              <a:rPr lang="ru-RU" b="1" dirty="0"/>
              <a:t>радостью</a:t>
            </a:r>
            <a:r>
              <a:rPr lang="ru-RU" dirty="0"/>
              <a:t> совершить поприще мое и </a:t>
            </a:r>
            <a:r>
              <a:rPr lang="ru-RU" dirty="0" smtClean="0"/>
              <a:t>служение…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0037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1"/>
          </p:nvPr>
        </p:nvSpPr>
        <p:spPr>
          <a:xfrm>
            <a:off x="1199456" y="476672"/>
            <a:ext cx="7992888" cy="565731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Таким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образом, Библия явно показывает, что весть об Иисусе, весть о Боге спасающем человека должна вызывать радость как у передающего весть, так и у слушателей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endParaRPr lang="ru-RU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Задача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передающего весть – зажечь в сердцах слушателей эти яркие краски радости и хвалы Господу. Поэтому миссионерский рассказ не может быть монотонный и вялый. Он не может быть просто передачей информации. </a:t>
            </a:r>
            <a:endParaRPr lang="ru-RU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миссионерской вести – вдохновить слушателей, наполнить их сердца радостными эмоциями о том, что Бог совершил в жизни тех людей, о которых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рассказывается.</a:t>
            </a:r>
          </a:p>
          <a:p>
            <a:pPr algn="just">
              <a:lnSpc>
                <a:spcPct val="100000"/>
              </a:lnSpc>
            </a:pPr>
            <a:r>
              <a:rPr lang="ru-RU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6609932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559496" y="1268760"/>
            <a:ext cx="7344816" cy="5112568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ru-RU" sz="28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Слушатели </a:t>
            </a:r>
            <a:r>
              <a:rPr lang="ru-RU" sz="28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вдохновляются, когда вестник вдохновенно и убедительно говорит им, что </a:t>
            </a:r>
            <a:r>
              <a:rPr lang="ru-RU" sz="28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Господь </a:t>
            </a:r>
            <a:r>
              <a:rPr lang="ru-RU" sz="28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совершить такие же удивительные </a:t>
            </a:r>
            <a:r>
              <a:rPr lang="ru-RU" sz="28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преобразования </a:t>
            </a: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ru-RU" sz="28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радует людей, наполняет их сердца надеждой, и миссионерская весть достигает своей цели</a:t>
            </a:r>
          </a:p>
        </p:txBody>
      </p:sp>
    </p:spTree>
    <p:extLst>
      <p:ext uri="{BB962C8B-B14F-4D97-AF65-F5344CB8AC3E}">
        <p14:creationId xmlns:p14="http://schemas.microsoft.com/office/powerpoint/2010/main" val="251765524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40000" y="228600"/>
            <a:ext cx="9532664" cy="1066800"/>
          </a:xfrm>
        </p:spPr>
        <p:txBody>
          <a:bodyPr/>
          <a:lstStyle/>
          <a:p>
            <a:r>
              <a:rPr lang="ru-RU" sz="3600" dirty="0" smtClean="0"/>
              <a:t>ПРАКТИЧЕСКИЕ РЕКОМЕНДАЦИИ</a:t>
            </a:r>
            <a:endParaRPr lang="ru-RU" sz="3600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2540000" y="1700808"/>
            <a:ext cx="9245600" cy="4395192"/>
          </a:xfrm>
        </p:spPr>
        <p:txBody>
          <a:bodyPr/>
          <a:lstStyle/>
          <a:p>
            <a:r>
              <a:rPr lang="ru-RU" dirty="0" smtClean="0"/>
              <a:t>НЕ ЧИТАЙТЕ</a:t>
            </a:r>
            <a:r>
              <a:rPr lang="ru-RU" dirty="0"/>
              <a:t>;</a:t>
            </a:r>
            <a:endParaRPr lang="ru-RU" dirty="0" smtClean="0"/>
          </a:p>
          <a:p>
            <a:r>
              <a:rPr lang="ru-RU" dirty="0" smtClean="0"/>
              <a:t>Говорите </a:t>
            </a:r>
            <a:r>
              <a:rPr lang="ru-RU" dirty="0" smtClean="0"/>
              <a:t>эмоционально.</a:t>
            </a:r>
            <a:endParaRPr lang="ru-RU" dirty="0" smtClean="0"/>
          </a:p>
          <a:p>
            <a:r>
              <a:rPr lang="ru-RU" dirty="0" smtClean="0"/>
              <a:t>Используйте </a:t>
            </a:r>
            <a:r>
              <a:rPr lang="ru-RU" dirty="0" smtClean="0"/>
              <a:t>прилагательные.</a:t>
            </a:r>
            <a:endParaRPr lang="ru-RU" dirty="0" smtClean="0"/>
          </a:p>
          <a:p>
            <a:r>
              <a:rPr lang="ru-RU" dirty="0" smtClean="0"/>
              <a:t>Используйте </a:t>
            </a:r>
            <a:r>
              <a:rPr lang="ru-RU" dirty="0" smtClean="0"/>
              <a:t>междометия.</a:t>
            </a:r>
            <a:endParaRPr lang="ru-RU" dirty="0" smtClean="0"/>
          </a:p>
          <a:p>
            <a:r>
              <a:rPr lang="ru-RU" dirty="0" smtClean="0"/>
              <a:t>Описывайте </a:t>
            </a:r>
            <a:r>
              <a:rPr lang="ru-RU" dirty="0" smtClean="0"/>
              <a:t>чувства</a:t>
            </a:r>
            <a:r>
              <a:rPr lang="ru-RU" dirty="0"/>
              <a:t>.</a:t>
            </a:r>
            <a:endParaRPr lang="ru-RU" dirty="0" smtClean="0"/>
          </a:p>
          <a:p>
            <a:r>
              <a:rPr lang="ru-RU" dirty="0" smtClean="0"/>
              <a:t>Умеренно жестикулируйте.</a:t>
            </a:r>
          </a:p>
          <a:p>
            <a:r>
              <a:rPr lang="ru-RU" dirty="0" smtClean="0"/>
              <a:t>Обращайтесь </a:t>
            </a:r>
            <a:r>
              <a:rPr lang="ru-RU" dirty="0" smtClean="0"/>
              <a:t>к сердцу слушателей.</a:t>
            </a:r>
          </a:p>
          <a:p>
            <a:r>
              <a:rPr lang="ru-RU" dirty="0" smtClean="0"/>
              <a:t>Призывайте людей принять решение в пользу Бога.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0214" y="3573016"/>
            <a:ext cx="6902451" cy="1066800"/>
          </a:xfrm>
        </p:spPr>
        <p:txBody>
          <a:bodyPr/>
          <a:lstStyle/>
          <a:p>
            <a:r>
              <a:rPr lang="ru-RU" i="1" dirty="0" smtClean="0"/>
              <a:t>Продолжение следует…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00885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49030" y="1268760"/>
            <a:ext cx="724297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tx2">
                    <a:lumMod val="50000"/>
                  </a:schemeClr>
                </a:solidFill>
              </a:rPr>
              <a:t>Правило </a:t>
            </a:r>
            <a:r>
              <a:rPr lang="en-US" sz="2200" b="1" dirty="0" smtClean="0">
                <a:solidFill>
                  <a:schemeClr val="tx2">
                    <a:lumMod val="50000"/>
                  </a:schemeClr>
                </a:solidFill>
              </a:rPr>
              <a:t>#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</a:rPr>
              <a:t>1	</a:t>
            </a:r>
            <a:r>
              <a:rPr lang="ru-RU" sz="2200" b="1" dirty="0" smtClean="0">
                <a:solidFill>
                  <a:schemeClr val="accent4">
                    <a:lumMod val="10000"/>
                  </a:schemeClr>
                </a:solidFill>
              </a:rPr>
              <a:t>Помнить цель мисс вестей</a:t>
            </a:r>
            <a:endParaRPr lang="ru-RU" sz="2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</a:rPr>
              <a:t>Правило </a:t>
            </a:r>
            <a:r>
              <a:rPr lang="en-US" sz="2200" b="1" dirty="0" smtClean="0">
                <a:solidFill>
                  <a:schemeClr val="tx2">
                    <a:lumMod val="50000"/>
                  </a:schemeClr>
                </a:solidFill>
              </a:rPr>
              <a:t>#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</a:rPr>
              <a:t>2	</a:t>
            </a:r>
            <a:r>
              <a:rPr lang="ru-RU" sz="2200" b="1" dirty="0" smtClean="0">
                <a:solidFill>
                  <a:schemeClr val="accent4">
                    <a:lumMod val="10000"/>
                  </a:schemeClr>
                </a:solidFill>
              </a:rPr>
              <a:t>Сделать хорошее Вступление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</a:rPr>
              <a:t>Правило 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#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</a:rPr>
              <a:t>3	</a:t>
            </a:r>
            <a:r>
              <a:rPr lang="ru-RU" sz="2200" b="1" dirty="0" smtClean="0">
                <a:solidFill>
                  <a:schemeClr val="accent4">
                    <a:lumMod val="10000"/>
                  </a:schemeClr>
                </a:solidFill>
              </a:rPr>
              <a:t>Бог – главный герой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tx2">
                    <a:lumMod val="50000"/>
                  </a:schemeClr>
                </a:solidFill>
              </a:rPr>
              <a:t>Правило </a:t>
            </a:r>
            <a:r>
              <a:rPr lang="en-US" sz="2200" b="1" dirty="0" smtClean="0">
                <a:solidFill>
                  <a:schemeClr val="tx2">
                    <a:lumMod val="50000"/>
                  </a:schemeClr>
                </a:solidFill>
              </a:rPr>
              <a:t>#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</a:rPr>
              <a:t>4	</a:t>
            </a:r>
            <a:r>
              <a:rPr lang="ru-RU" sz="2200" b="1" dirty="0" smtClean="0">
                <a:solidFill>
                  <a:schemeClr val="accent4">
                    <a:lumMod val="10000"/>
                  </a:schemeClr>
                </a:solidFill>
              </a:rPr>
              <a:t>Краткость</a:t>
            </a:r>
            <a:endParaRPr lang="ru-RU" sz="22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34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57800" y="1916832"/>
            <a:ext cx="5518720" cy="2045568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Правило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#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5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i="1" dirty="0" smtClean="0"/>
              <a:t>Яркость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85209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2492896"/>
            <a:ext cx="7283152" cy="436510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 smtClean="0"/>
              <a:t>Евангельская весть </a:t>
            </a:r>
            <a:r>
              <a:rPr lang="ru-RU" sz="3600" dirty="0"/>
              <a:t>должна быть радостной, эмоциональной, вдохновляющей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04861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92074"/>
            <a:ext cx="8229600" cy="8886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Радость о рождении </a:t>
            </a:r>
            <a:r>
              <a:rPr lang="ru-RU" dirty="0" smtClean="0"/>
              <a:t>Мессии в Ев. Луки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416" y="1340768"/>
            <a:ext cx="8496944" cy="532859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1:13-14 Ангел </a:t>
            </a:r>
            <a:r>
              <a:rPr lang="ru-RU" sz="2000" dirty="0"/>
              <a:t>же сказал ему: не бойся, </a:t>
            </a:r>
            <a:r>
              <a:rPr lang="ru-RU" sz="2000" dirty="0" err="1"/>
              <a:t>Захария</a:t>
            </a:r>
            <a:r>
              <a:rPr lang="ru-RU" sz="2000" dirty="0"/>
              <a:t>, ибо услышана молитва твоя, и жена твоя </a:t>
            </a:r>
            <a:r>
              <a:rPr lang="ru-RU" sz="2000" dirty="0" err="1"/>
              <a:t>Елисавета</a:t>
            </a:r>
            <a:r>
              <a:rPr lang="ru-RU" sz="2000" dirty="0"/>
              <a:t> родит тебе сына, и наречешь ему имя: Иоанн; </a:t>
            </a:r>
            <a:r>
              <a:rPr lang="ru-RU" sz="2000" dirty="0"/>
              <a:t>и </a:t>
            </a:r>
            <a:r>
              <a:rPr lang="ru-RU" sz="2000" dirty="0"/>
              <a:t>будет тебе </a:t>
            </a:r>
            <a:r>
              <a:rPr lang="ru-RU" sz="2000" b="1" dirty="0"/>
              <a:t>радость</a:t>
            </a:r>
            <a:r>
              <a:rPr lang="ru-RU" sz="2000" dirty="0"/>
              <a:t> и веселие, и многие о рождении его </a:t>
            </a:r>
            <a:r>
              <a:rPr lang="ru-RU" sz="2000" dirty="0"/>
              <a:t>возрадуются.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1:28 Ангел, войдя к Ней, сказал: </a:t>
            </a:r>
            <a:r>
              <a:rPr lang="ru-RU" sz="2000" b="1" dirty="0"/>
              <a:t>радуйся</a:t>
            </a:r>
            <a:r>
              <a:rPr lang="ru-RU" sz="2000" dirty="0"/>
              <a:t>, Благодатная! Господь с Тобою; благословенна Ты между женами. 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1:44 Когда </a:t>
            </a:r>
            <a:r>
              <a:rPr lang="ru-RU" sz="2000" dirty="0" err="1"/>
              <a:t>Елисавета</a:t>
            </a:r>
            <a:r>
              <a:rPr lang="ru-RU" sz="2000" dirty="0"/>
              <a:t> услышала приветствие Марии, взыграл младенец во чреве </a:t>
            </a:r>
            <a:r>
              <a:rPr lang="ru-RU" sz="2000" dirty="0"/>
              <a:t>ее…Ибо </a:t>
            </a:r>
            <a:r>
              <a:rPr lang="ru-RU" sz="2000" dirty="0"/>
              <a:t>когда голос приветствия Твоего дошел до слуха моего, взыграл младенец </a:t>
            </a:r>
            <a:r>
              <a:rPr lang="ru-RU" sz="2000" b="1" dirty="0"/>
              <a:t>радостно</a:t>
            </a:r>
            <a:r>
              <a:rPr lang="ru-RU" sz="2000" dirty="0"/>
              <a:t> во чреве </a:t>
            </a:r>
            <a:r>
              <a:rPr lang="ru-RU" sz="2000" dirty="0"/>
              <a:t>моем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1:47 и </a:t>
            </a:r>
            <a:r>
              <a:rPr lang="ru-RU" sz="2000" b="1" dirty="0"/>
              <a:t>возрадовался</a:t>
            </a:r>
            <a:r>
              <a:rPr lang="ru-RU" sz="2000" dirty="0"/>
              <a:t> дух Мой о Боге, Спасителе Моем, 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1:58 И услышали соседи и родственники ее, что возвеличил Господь милость Свою над нею, и </a:t>
            </a:r>
            <a:r>
              <a:rPr lang="ru-RU" sz="2000" b="1" dirty="0"/>
              <a:t>радовались</a:t>
            </a:r>
            <a:r>
              <a:rPr lang="ru-RU" sz="2000" dirty="0"/>
              <a:t> с нею. 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2:10 И сказал им Ангел: не бойтесь; я возвещаю вам великую </a:t>
            </a:r>
            <a:r>
              <a:rPr lang="ru-RU" sz="2000" b="1" dirty="0"/>
              <a:t>радость</a:t>
            </a:r>
            <a:r>
              <a:rPr lang="ru-RU" sz="2000" dirty="0"/>
              <a:t>, которая будет всем </a:t>
            </a:r>
            <a:r>
              <a:rPr lang="ru-RU" sz="2000" dirty="0"/>
              <a:t>людям.</a:t>
            </a:r>
          </a:p>
        </p:txBody>
      </p:sp>
    </p:spTree>
    <p:extLst>
      <p:ext uri="{BB962C8B-B14F-4D97-AF65-F5344CB8AC3E}">
        <p14:creationId xmlns:p14="http://schemas.microsoft.com/office/powerpoint/2010/main" val="719941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4566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Радость в служении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400" y="836712"/>
            <a:ext cx="8568952" cy="60212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6:23	</a:t>
            </a:r>
            <a:r>
              <a:rPr lang="ru-RU" b="1" dirty="0"/>
              <a:t>Возрадуйтесь</a:t>
            </a:r>
            <a:r>
              <a:rPr lang="ru-RU" dirty="0"/>
              <a:t> в тот день и возвеселитесь, ибо велика вам награда на небесах.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10:17	Семьдесят учеников </a:t>
            </a:r>
            <a:r>
              <a:rPr lang="ru-RU" dirty="0"/>
              <a:t>возвратились с </a:t>
            </a:r>
            <a:r>
              <a:rPr lang="ru-RU" b="1" dirty="0"/>
              <a:t>радостью</a:t>
            </a:r>
            <a:r>
              <a:rPr lang="ru-RU" dirty="0"/>
              <a:t> и говорили: Господи! и бесы повинуются нам о имени Твоем. </a:t>
            </a:r>
            <a:endParaRPr lang="ru-R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10:20 </a:t>
            </a:r>
            <a:r>
              <a:rPr lang="ru-RU" dirty="0" err="1"/>
              <a:t>однакож</a:t>
            </a:r>
            <a:r>
              <a:rPr lang="ru-RU" dirty="0"/>
              <a:t> тому не </a:t>
            </a:r>
            <a:r>
              <a:rPr lang="ru-RU" b="1" dirty="0"/>
              <a:t>радуйтесь</a:t>
            </a:r>
            <a:r>
              <a:rPr lang="ru-RU" dirty="0"/>
              <a:t>, что духи вам повинуются, но </a:t>
            </a:r>
            <a:r>
              <a:rPr lang="ru-RU" b="1" dirty="0"/>
              <a:t>радуйтесь</a:t>
            </a:r>
            <a:r>
              <a:rPr lang="ru-RU" dirty="0"/>
              <a:t> тому, что имена ваши написаны на небесах. </a:t>
            </a:r>
            <a:endParaRPr lang="ru-R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10:21	В </a:t>
            </a:r>
            <a:r>
              <a:rPr lang="ru-RU" dirty="0"/>
              <a:t>тот час </a:t>
            </a:r>
            <a:r>
              <a:rPr lang="ru-RU" b="1" dirty="0"/>
              <a:t>возрадовался</a:t>
            </a:r>
            <a:r>
              <a:rPr lang="ru-RU" dirty="0"/>
              <a:t> духом Иисус и сказал: славлю Тебя, Отче, Господи неба и земли, что Ты утаил сие от мудрых и разумных и открыл младенцам. </a:t>
            </a:r>
            <a:endParaRPr lang="ru-R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13:17	И когда говорил Он это, все противившиеся Ему стыдились; и весь народ </a:t>
            </a:r>
            <a:r>
              <a:rPr lang="ru-RU" b="1" dirty="0"/>
              <a:t>радовался</a:t>
            </a:r>
            <a:r>
              <a:rPr lang="ru-RU" dirty="0"/>
              <a:t> о всех славных делах Его. </a:t>
            </a:r>
          </a:p>
        </p:txBody>
      </p:sp>
    </p:spTree>
    <p:extLst>
      <p:ext uri="{BB962C8B-B14F-4D97-AF65-F5344CB8AC3E}">
        <p14:creationId xmlns:p14="http://schemas.microsoft.com/office/powerpoint/2010/main" val="2297666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92074"/>
            <a:ext cx="8229600" cy="744638"/>
          </a:xfrm>
        </p:spPr>
        <p:txBody>
          <a:bodyPr/>
          <a:lstStyle/>
          <a:p>
            <a:r>
              <a:rPr lang="ru-RU" dirty="0" smtClean="0"/>
              <a:t>Радость о спасении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92" y="1268760"/>
            <a:ext cx="8784976" cy="558924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15:5	А найдя, возьмет ее на плечи свои с </a:t>
            </a:r>
            <a:r>
              <a:rPr lang="ru-RU" b="1" dirty="0" smtClean="0"/>
              <a:t>радостью</a:t>
            </a:r>
            <a:r>
              <a:rPr lang="ru-RU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15:6	и, придя домой, созовет друзей и соседей и скажет им: </a:t>
            </a:r>
            <a:r>
              <a:rPr lang="ru-RU" b="1" dirty="0"/>
              <a:t>порадуйтесь</a:t>
            </a:r>
            <a:r>
              <a:rPr lang="ru-RU" dirty="0"/>
              <a:t> со мною: я нашел мою пропавшую овцу</a:t>
            </a:r>
            <a:r>
              <a:rPr lang="ru-RU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15:7	Сказываю вам, что так на небесах более </a:t>
            </a:r>
            <a:r>
              <a:rPr lang="ru-RU" b="1" dirty="0"/>
              <a:t>радости</a:t>
            </a:r>
            <a:r>
              <a:rPr lang="ru-RU" dirty="0"/>
              <a:t> будет об одном грешнике кающемся, </a:t>
            </a:r>
            <a:r>
              <a:rPr lang="ru-RU" dirty="0" smtClean="0"/>
              <a:t>нежели…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15:9	а найдя, созовет подруг и соседок и скажет: </a:t>
            </a:r>
            <a:r>
              <a:rPr lang="ru-RU" b="1" dirty="0"/>
              <a:t>порадуйтесь</a:t>
            </a:r>
            <a:r>
              <a:rPr lang="ru-RU" dirty="0"/>
              <a:t> со мною: я нашла потерянную </a:t>
            </a:r>
            <a:r>
              <a:rPr lang="ru-RU" dirty="0" smtClean="0"/>
              <a:t>драхму.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15:10	Так, говорю вам, бывает </a:t>
            </a:r>
            <a:r>
              <a:rPr lang="ru-RU" b="1" dirty="0"/>
              <a:t>радость</a:t>
            </a:r>
            <a:r>
              <a:rPr lang="ru-RU" dirty="0"/>
              <a:t> у Ангелов Божиих и об одном грешнике кающемся. </a:t>
            </a:r>
            <a:endParaRPr lang="ru-R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15:23-24	и </a:t>
            </a:r>
            <a:r>
              <a:rPr lang="ru-RU" dirty="0"/>
              <a:t>приведите откормленного теленка, и заколите; станем есть и </a:t>
            </a:r>
            <a:r>
              <a:rPr lang="ru-RU" b="1" dirty="0"/>
              <a:t>веселиться</a:t>
            </a:r>
            <a:r>
              <a:rPr lang="ru-RU" dirty="0"/>
              <a:t>! </a:t>
            </a:r>
            <a:r>
              <a:rPr lang="ru-RU" dirty="0" smtClean="0"/>
              <a:t>ибо </a:t>
            </a:r>
            <a:r>
              <a:rPr lang="ru-RU" dirty="0"/>
              <a:t>этот сын мой был мертв и ожил, пропадал и нашелся. И начали </a:t>
            </a:r>
            <a:r>
              <a:rPr lang="ru-RU" b="1" dirty="0"/>
              <a:t>веселиться</a:t>
            </a:r>
            <a:r>
              <a:rPr lang="ru-RU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15:32	а о том надобно было </a:t>
            </a:r>
            <a:r>
              <a:rPr lang="ru-RU" b="1" dirty="0"/>
              <a:t>радоваться</a:t>
            </a:r>
            <a:r>
              <a:rPr lang="ru-RU" dirty="0"/>
              <a:t> и </a:t>
            </a:r>
            <a:r>
              <a:rPr lang="ru-RU" b="1" dirty="0"/>
              <a:t>веселиться</a:t>
            </a:r>
            <a:r>
              <a:rPr lang="ru-RU" dirty="0"/>
              <a:t>, что брат твой сей был мертв и ожил, пропадал и </a:t>
            </a:r>
            <a:r>
              <a:rPr lang="ru-RU" dirty="0" smtClean="0"/>
              <a:t>нашелся.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580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384" y="1052736"/>
            <a:ext cx="8856984" cy="580526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19:6	И он (</a:t>
            </a:r>
            <a:r>
              <a:rPr lang="ru-RU" dirty="0" err="1"/>
              <a:t>Закхей</a:t>
            </a:r>
            <a:r>
              <a:rPr lang="ru-RU" dirty="0"/>
              <a:t>)</a:t>
            </a:r>
            <a:r>
              <a:rPr lang="ru-RU" dirty="0" smtClean="0"/>
              <a:t>поспешно </a:t>
            </a:r>
            <a:r>
              <a:rPr lang="ru-RU" dirty="0"/>
              <a:t>сошел и принял Его с </a:t>
            </a:r>
            <a:r>
              <a:rPr lang="ru-RU" b="1" dirty="0"/>
              <a:t>радостью</a:t>
            </a:r>
            <a:r>
              <a:rPr lang="ru-RU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19:37	А когда Он приблизился к спуску с горы Елеонской, все множество учеников начало в </a:t>
            </a:r>
            <a:r>
              <a:rPr lang="ru-RU" b="1" dirty="0"/>
              <a:t>радости </a:t>
            </a:r>
            <a:r>
              <a:rPr lang="ru-RU" b="1" dirty="0" err="1"/>
              <a:t>велегласно</a:t>
            </a:r>
            <a:r>
              <a:rPr lang="ru-RU" b="1" dirty="0"/>
              <a:t> </a:t>
            </a:r>
            <a:r>
              <a:rPr lang="ru-RU" dirty="0"/>
              <a:t>славить Бога за все чудеса, какие видели </a:t>
            </a:r>
            <a:r>
              <a:rPr lang="ru-RU" dirty="0" smtClean="0"/>
              <a:t>они.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24:41	Когда же они от </a:t>
            </a:r>
            <a:r>
              <a:rPr lang="ru-RU" b="1" dirty="0"/>
              <a:t>радости</a:t>
            </a:r>
            <a:r>
              <a:rPr lang="ru-RU" dirty="0"/>
              <a:t> еще не верили и дивились, Он сказал им: есть ли у вас здесь какая пища</a:t>
            </a:r>
            <a:r>
              <a:rPr lang="ru-RU" dirty="0" smtClean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24:52	Они поклонились Ему и возвратились в Иерусалим с великою </a:t>
            </a:r>
            <a:r>
              <a:rPr lang="ru-RU" b="1" dirty="0"/>
              <a:t>радостью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44813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92074"/>
            <a:ext cx="7355160" cy="600622"/>
          </a:xfrm>
        </p:spPr>
        <p:txBody>
          <a:bodyPr/>
          <a:lstStyle/>
          <a:p>
            <a:r>
              <a:rPr lang="ru-RU" dirty="0" smtClean="0"/>
              <a:t>Радость в кн. Деяния апостолов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92" y="980728"/>
            <a:ext cx="8784976" cy="587727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5:41	Они же пошли из синедриона, </a:t>
            </a:r>
            <a:r>
              <a:rPr lang="ru-RU" b="1" dirty="0"/>
              <a:t>радуясь</a:t>
            </a:r>
            <a:r>
              <a:rPr lang="ru-RU" dirty="0"/>
              <a:t>, что за имя Господа Иисуса удостоились принять бесчестие</a:t>
            </a:r>
            <a:r>
              <a:rPr lang="ru-RU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8:8	И была </a:t>
            </a:r>
            <a:r>
              <a:rPr lang="ru-RU" b="1" dirty="0"/>
              <a:t>радость</a:t>
            </a:r>
            <a:r>
              <a:rPr lang="ru-RU" dirty="0"/>
              <a:t> великая в том </a:t>
            </a:r>
            <a:r>
              <a:rPr lang="ru-RU" dirty="0" smtClean="0"/>
              <a:t>городе (город </a:t>
            </a:r>
            <a:r>
              <a:rPr lang="ru-RU" dirty="0" err="1" smtClean="0"/>
              <a:t>самарийский</a:t>
            </a:r>
            <a:r>
              <a:rPr lang="ru-RU" dirty="0" smtClean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8:39	 Когда же они вышли из воды, Дух </a:t>
            </a:r>
            <a:r>
              <a:rPr lang="ru-RU" dirty="0" err="1"/>
              <a:t>Святый</a:t>
            </a:r>
            <a:r>
              <a:rPr lang="ru-RU" dirty="0"/>
              <a:t> сошел на евнуха, а Филиппа восхитил Ангел Господень, и евнух уже не видел его, и продолжал путь, </a:t>
            </a:r>
            <a:r>
              <a:rPr lang="ru-RU" b="1" dirty="0"/>
              <a:t>радуясь</a:t>
            </a:r>
            <a:r>
              <a:rPr lang="ru-RU" dirty="0"/>
              <a:t>. </a:t>
            </a:r>
            <a:endParaRPr lang="ru-R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11:23-24	Дошел слух о сем до церкви Иерусалимской, и поручили </a:t>
            </a:r>
            <a:r>
              <a:rPr lang="ru-RU" dirty="0" err="1"/>
              <a:t>Варнаве</a:t>
            </a:r>
            <a:r>
              <a:rPr lang="ru-RU" dirty="0"/>
              <a:t> идти в </a:t>
            </a:r>
            <a:r>
              <a:rPr lang="ru-RU" dirty="0" err="1"/>
              <a:t>Антиохию</a:t>
            </a:r>
            <a:r>
              <a:rPr lang="ru-RU" dirty="0"/>
              <a:t>. </a:t>
            </a:r>
            <a:r>
              <a:rPr lang="ru-RU" dirty="0" smtClean="0"/>
              <a:t>Он</a:t>
            </a:r>
            <a:r>
              <a:rPr lang="ru-RU" dirty="0"/>
              <a:t>, прибыв и увидев благодать Божию, </a:t>
            </a:r>
            <a:r>
              <a:rPr lang="ru-RU" b="1" dirty="0" smtClean="0"/>
              <a:t>возрадовался</a:t>
            </a:r>
            <a:r>
              <a:rPr lang="ru-RU" dirty="0" smtClean="0"/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13:48	Язычники, слыша это, </a:t>
            </a:r>
            <a:r>
              <a:rPr lang="ru-RU" b="1" dirty="0"/>
              <a:t>радовались</a:t>
            </a:r>
            <a:r>
              <a:rPr lang="ru-RU" dirty="0"/>
              <a:t> и прославляли слово </a:t>
            </a:r>
            <a:r>
              <a:rPr lang="ru-RU" dirty="0" smtClean="0"/>
              <a:t>Господне.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15:52	А ученики исполнялись </a:t>
            </a:r>
            <a:r>
              <a:rPr lang="ru-RU" b="1" dirty="0"/>
              <a:t>радости</a:t>
            </a:r>
            <a:r>
              <a:rPr lang="ru-RU" dirty="0"/>
              <a:t> и Духа </a:t>
            </a:r>
            <a:r>
              <a:rPr lang="ru-RU" dirty="0" smtClean="0"/>
              <a:t>Святого.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0870916"/>
      </p:ext>
    </p:extLst>
  </p:cSld>
  <p:clrMapOvr>
    <a:masterClrMapping/>
  </p:clrMapOvr>
</p:sld>
</file>

<file path=ppt/theme/theme1.xml><?xml version="1.0" encoding="utf-8"?>
<a:theme xmlns:a="http://schemas.openxmlformats.org/drawingml/2006/main" name="ms_pptbusplan_tp01017510">
  <a:themeElements>
    <a:clrScheme name="ms_pptbusplan_tp01017510 11">
      <a:dk1>
        <a:srgbClr val="005A58"/>
      </a:dk1>
      <a:lt1>
        <a:srgbClr val="FFFFFF"/>
      </a:lt1>
      <a:dk2>
        <a:srgbClr val="4BB7B7"/>
      </a:dk2>
      <a:lt2>
        <a:srgbClr val="99CCFF"/>
      </a:lt2>
      <a:accent1>
        <a:srgbClr val="586F9E"/>
      </a:accent1>
      <a:accent2>
        <a:srgbClr val="4A24A8"/>
      </a:accent2>
      <a:accent3>
        <a:srgbClr val="B1D8D8"/>
      </a:accent3>
      <a:accent4>
        <a:srgbClr val="DADADA"/>
      </a:accent4>
      <a:accent5>
        <a:srgbClr val="B4BBCC"/>
      </a:accent5>
      <a:accent6>
        <a:srgbClr val="422098"/>
      </a:accent6>
      <a:hlink>
        <a:srgbClr val="CCECFF"/>
      </a:hlink>
      <a:folHlink>
        <a:srgbClr val="B2B2B2"/>
      </a:folHlink>
    </a:clrScheme>
    <a:fontScheme name="ms_pptbusplan_tp01017510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s_pptbusplan_tp01017510 1">
        <a:dk1>
          <a:srgbClr val="5C1F00"/>
        </a:dk1>
        <a:lt1>
          <a:srgbClr val="FFFFFF"/>
        </a:lt1>
        <a:dk2>
          <a:srgbClr val="E55555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F0B4B4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2">
        <a:dk1>
          <a:srgbClr val="2D2015"/>
        </a:dk1>
        <a:lt1>
          <a:srgbClr val="FFFFFF"/>
        </a:lt1>
        <a:dk2>
          <a:srgbClr val="9C8D6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CBC5B8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ADBA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3">
        <a:dk1>
          <a:srgbClr val="C0C0C0"/>
        </a:dk1>
        <a:lt1>
          <a:srgbClr val="FFFFFF"/>
        </a:lt1>
        <a:dk2>
          <a:srgbClr val="000000"/>
        </a:dk2>
        <a:lt2>
          <a:srgbClr val="333333"/>
        </a:lt2>
        <a:accent1>
          <a:srgbClr val="5F5F5F"/>
        </a:accent1>
        <a:accent2>
          <a:srgbClr val="DDDDDD"/>
        </a:accent2>
        <a:accent3>
          <a:srgbClr val="FFFFFF"/>
        </a:accent3>
        <a:accent4>
          <a:srgbClr val="A4A4A4"/>
        </a:accent4>
        <a:accent5>
          <a:srgbClr val="B6B6B6"/>
        </a:accent5>
        <a:accent6>
          <a:srgbClr val="C8C8C8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busplan_tp01017510 4">
        <a:dk1>
          <a:srgbClr val="003366"/>
        </a:dk1>
        <a:lt1>
          <a:srgbClr val="FFFFFF"/>
        </a:lt1>
        <a:dk2>
          <a:srgbClr val="42A5F0"/>
        </a:dk2>
        <a:lt2>
          <a:srgbClr val="3399FF"/>
        </a:lt2>
        <a:accent1>
          <a:srgbClr val="4880B8"/>
        </a:accent1>
        <a:accent2>
          <a:srgbClr val="00B000"/>
        </a:accent2>
        <a:accent3>
          <a:srgbClr val="B0CFF6"/>
        </a:accent3>
        <a:accent4>
          <a:srgbClr val="DADADA"/>
        </a:accent4>
        <a:accent5>
          <a:srgbClr val="B1C0D8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5">
        <a:dk1>
          <a:srgbClr val="336699"/>
        </a:dk1>
        <a:lt1>
          <a:srgbClr val="FFFFFF"/>
        </a:lt1>
        <a:dk2>
          <a:srgbClr val="DDDDDD"/>
        </a:dk2>
        <a:lt2>
          <a:srgbClr val="B2C8D8"/>
        </a:lt2>
        <a:accent1>
          <a:srgbClr val="1F62C5"/>
        </a:accent1>
        <a:accent2>
          <a:srgbClr val="468A4B"/>
        </a:accent2>
        <a:accent3>
          <a:srgbClr val="EBEBEB"/>
        </a:accent3>
        <a:accent4>
          <a:srgbClr val="DADADA"/>
        </a:accent4>
        <a:accent5>
          <a:srgbClr val="ABB7DF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6">
        <a:dk1>
          <a:srgbClr val="777777"/>
        </a:dk1>
        <a:lt1>
          <a:srgbClr val="FFFFFF"/>
        </a:lt1>
        <a:dk2>
          <a:srgbClr val="ABADA1"/>
        </a:dk2>
        <a:lt2>
          <a:srgbClr val="C2C2BA"/>
        </a:lt2>
        <a:accent1>
          <a:srgbClr val="909082"/>
        </a:accent1>
        <a:accent2>
          <a:srgbClr val="809EA8"/>
        </a:accent2>
        <a:accent3>
          <a:srgbClr val="D2D3CD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7">
        <a:dk1>
          <a:srgbClr val="3E3E5C"/>
        </a:dk1>
        <a:lt1>
          <a:srgbClr val="FFFFFF"/>
        </a:lt1>
        <a:dk2>
          <a:srgbClr val="BABBD2"/>
        </a:dk2>
        <a:lt2>
          <a:srgbClr val="B2B2B2"/>
        </a:lt2>
        <a:accent1>
          <a:srgbClr val="787682"/>
        </a:accent1>
        <a:accent2>
          <a:srgbClr val="6699FF"/>
        </a:accent2>
        <a:accent3>
          <a:srgbClr val="D9DAE5"/>
        </a:accent3>
        <a:accent4>
          <a:srgbClr val="DADADA"/>
        </a:accent4>
        <a:accent5>
          <a:srgbClr val="BEBDC1"/>
        </a:accent5>
        <a:accent6>
          <a:srgbClr val="5C8A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8">
        <a:dk1>
          <a:srgbClr val="777777"/>
        </a:dk1>
        <a:lt1>
          <a:srgbClr val="FFFFDF"/>
        </a:lt1>
        <a:dk2>
          <a:srgbClr val="FFFFD9"/>
        </a:dk2>
        <a:lt2>
          <a:srgbClr val="AA8322"/>
        </a:lt2>
        <a:accent1>
          <a:srgbClr val="D6B778"/>
        </a:accent1>
        <a:accent2>
          <a:srgbClr val="33CCCC"/>
        </a:accent2>
        <a:accent3>
          <a:srgbClr val="FFFFE9"/>
        </a:accent3>
        <a:accent4>
          <a:srgbClr val="DADABE"/>
        </a:accent4>
        <a:accent5>
          <a:srgbClr val="E8D8BE"/>
        </a:accent5>
        <a:accent6>
          <a:srgbClr val="2DB9B9"/>
        </a:accent6>
        <a:hlink>
          <a:srgbClr val="FF505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9">
        <a:dk1>
          <a:srgbClr val="EACD64"/>
        </a:dk1>
        <a:lt1>
          <a:srgbClr val="FEDA9A"/>
        </a:lt1>
        <a:dk2>
          <a:srgbClr val="AD7625"/>
        </a:dk2>
        <a:lt2>
          <a:srgbClr val="969696"/>
        </a:lt2>
        <a:accent1>
          <a:srgbClr val="8F6F59"/>
        </a:accent1>
        <a:accent2>
          <a:srgbClr val="FFC891"/>
        </a:accent2>
        <a:accent3>
          <a:srgbClr val="FEEACA"/>
        </a:accent3>
        <a:accent4>
          <a:srgbClr val="C8AF54"/>
        </a:accent4>
        <a:accent5>
          <a:srgbClr val="C6BBB5"/>
        </a:accent5>
        <a:accent6>
          <a:srgbClr val="E7B583"/>
        </a:accent6>
        <a:hlink>
          <a:srgbClr val="FF8A3B"/>
        </a:hlink>
        <a:folHlink>
          <a:srgbClr val="EEC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busplan_tp01017510 10">
        <a:dk1>
          <a:srgbClr val="808080"/>
        </a:dk1>
        <a:lt1>
          <a:srgbClr val="FFFFFF"/>
        </a:lt1>
        <a:dk2>
          <a:srgbClr val="F8F8F8"/>
        </a:dk2>
        <a:lt2>
          <a:srgbClr val="0099CC"/>
        </a:lt2>
        <a:accent1>
          <a:srgbClr val="66A0CC"/>
        </a:accent1>
        <a:accent2>
          <a:srgbClr val="CCCCFF"/>
        </a:accent2>
        <a:accent3>
          <a:srgbClr val="FBFBFB"/>
        </a:accent3>
        <a:accent4>
          <a:srgbClr val="DADADA"/>
        </a:accent4>
        <a:accent5>
          <a:srgbClr val="B8CDE2"/>
        </a:accent5>
        <a:accent6>
          <a:srgbClr val="B9B9E7"/>
        </a:accent6>
        <a:hlink>
          <a:srgbClr val="3333CC"/>
        </a:hlink>
        <a:folHlink>
          <a:srgbClr val="4D4D4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11">
        <a:dk1>
          <a:srgbClr val="005A58"/>
        </a:dk1>
        <a:lt1>
          <a:srgbClr val="FFFFFF"/>
        </a:lt1>
        <a:dk2>
          <a:srgbClr val="4BB7B7"/>
        </a:dk2>
        <a:lt2>
          <a:srgbClr val="99CCFF"/>
        </a:lt2>
        <a:accent1>
          <a:srgbClr val="586F9E"/>
        </a:accent1>
        <a:accent2>
          <a:srgbClr val="4A24A8"/>
        </a:accent2>
        <a:accent3>
          <a:srgbClr val="B1D8D8"/>
        </a:accent3>
        <a:accent4>
          <a:srgbClr val="DADADA"/>
        </a:accent4>
        <a:accent5>
          <a:srgbClr val="B4BBCC"/>
        </a:accent5>
        <a:accent6>
          <a:srgbClr val="422098"/>
        </a:accent6>
        <a:hlink>
          <a:srgbClr val="CCE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3.xml><?xml version="1.0" encoding="utf-8"?>
<a:theme xmlns:a="http://schemas.openxmlformats.org/drawingml/2006/main" name="Брендбук 1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 1" id="{567FFC49-2D28-4F27-8FE1-72873580CCDC}" vid="{EF6D793D-1F97-40B7-B36B-EA07A58E6AB7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EEC0CE6-B991-4E7C-9408-67337D8E5E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бизнес-плана</Template>
  <TotalTime>3224</TotalTime>
  <Words>270</Words>
  <Application>Microsoft Office PowerPoint</Application>
  <PresentationFormat>Широкоэкранный</PresentationFormat>
  <Paragraphs>64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Helvetica</vt:lpstr>
      <vt:lpstr>Tahoma</vt:lpstr>
      <vt:lpstr>Times New Roman</vt:lpstr>
      <vt:lpstr>ms_pptbusplan_tp01017510</vt:lpstr>
      <vt:lpstr>Брендбук</vt:lpstr>
      <vt:lpstr>Брендбук 1</vt:lpstr>
      <vt:lpstr>Презентация PowerPoint</vt:lpstr>
      <vt:lpstr>Презентация PowerPoint</vt:lpstr>
      <vt:lpstr>Правило #5</vt:lpstr>
      <vt:lpstr>Презентация PowerPoint</vt:lpstr>
      <vt:lpstr>Радость о рождении Мессии в Ев. Луки</vt:lpstr>
      <vt:lpstr>Радость в служении</vt:lpstr>
      <vt:lpstr>Радость о спасении</vt:lpstr>
      <vt:lpstr>Презентация PowerPoint</vt:lpstr>
      <vt:lpstr>Радость в кн. Деяния апостолов</vt:lpstr>
      <vt:lpstr>Презентация PowerPoint</vt:lpstr>
      <vt:lpstr>Презентация PowerPoint</vt:lpstr>
      <vt:lpstr>Презентация PowerPoint</vt:lpstr>
      <vt:lpstr>ПРАКТИЧЕСКИЕ РЕКОМЕНДАЦИИ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проведения Миссионерских вестей:</dc:title>
  <dc:subject/>
  <dc:creator>Jan</dc:creator>
  <cp:keywords/>
  <dc:description/>
  <cp:lastModifiedBy>Жан</cp:lastModifiedBy>
  <cp:revision>50</cp:revision>
  <dcterms:created xsi:type="dcterms:W3CDTF">2017-05-02T01:57:43Z</dcterms:created>
  <dcterms:modified xsi:type="dcterms:W3CDTF">2023-02-24T08:32:00Z</dcterms:modified>
  <cp:category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TC010175101049</vt:lpwstr>
  </property>
</Properties>
</file>