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34" r:id="rId3"/>
    <p:sldMasterId id="2147483794" r:id="rId4"/>
  </p:sldMasterIdLst>
  <p:notesMasterIdLst>
    <p:notesMasterId r:id="rId13"/>
  </p:notesMasterIdLst>
  <p:handoutMasterIdLst>
    <p:handoutMasterId r:id="rId14"/>
  </p:handoutMasterIdLst>
  <p:sldIdLst>
    <p:sldId id="305" r:id="rId5"/>
    <p:sldId id="292" r:id="rId6"/>
    <p:sldId id="310" r:id="rId7"/>
    <p:sldId id="311" r:id="rId8"/>
    <p:sldId id="259" r:id="rId9"/>
    <p:sldId id="306" r:id="rId10"/>
    <p:sldId id="312" r:id="rId11"/>
    <p:sldId id="291" r:id="rId12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A8F5E-48FC-4563-9578-AFFAF4A1C3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C0A7A8-C3BC-4A7A-9EEF-1923C0D275FD}">
      <dgm:prSet/>
      <dgm:spPr/>
      <dgm:t>
        <a:bodyPr/>
        <a:lstStyle/>
        <a:p>
          <a:pPr rtl="0"/>
          <a:r>
            <a:rPr lang="ru-RU" dirty="0" smtClean="0"/>
            <a:t>«Субботняя школа, при правильной организации ее работы, является одним из тех важных средств, которыми Бог пользуется для приведения душ к постижению истины» </a:t>
          </a:r>
          <a:endParaRPr lang="ru-RU" dirty="0"/>
        </a:p>
      </dgm:t>
    </dgm:pt>
    <dgm:pt modelId="{5FA018F5-67C7-47E3-8D53-43F0700A4FD8}" type="parTrans" cxnId="{DE412755-3A4A-4078-A309-B3EA0F20D848}">
      <dgm:prSet/>
      <dgm:spPr/>
      <dgm:t>
        <a:bodyPr/>
        <a:lstStyle/>
        <a:p>
          <a:endParaRPr lang="ru-RU"/>
        </a:p>
      </dgm:t>
    </dgm:pt>
    <dgm:pt modelId="{F85C8579-B42D-4624-B3DB-E142E8331E03}" type="sibTrans" cxnId="{DE412755-3A4A-4078-A309-B3EA0F20D848}">
      <dgm:prSet/>
      <dgm:spPr/>
      <dgm:t>
        <a:bodyPr/>
        <a:lstStyle/>
        <a:p>
          <a:endParaRPr lang="ru-RU"/>
        </a:p>
      </dgm:t>
    </dgm:pt>
    <dgm:pt modelId="{9E65919D-7325-4969-8233-BA507A45413E}">
      <dgm:prSet/>
      <dgm:spPr/>
      <dgm:t>
        <a:bodyPr/>
        <a:lstStyle/>
        <a:p>
          <a:pPr rtl="0"/>
          <a:r>
            <a:rPr lang="ru-RU" dirty="0" smtClean="0"/>
            <a:t>(Э. Уайт, Советы по работе Субботней школы, С. 18). </a:t>
          </a:r>
          <a:endParaRPr lang="ru-RU" dirty="0"/>
        </a:p>
      </dgm:t>
    </dgm:pt>
    <dgm:pt modelId="{64E5A421-3368-4F59-ACB3-377958970C56}" type="parTrans" cxnId="{E3F42113-89A8-42DD-80B4-A13C8FDE7953}">
      <dgm:prSet/>
      <dgm:spPr/>
      <dgm:t>
        <a:bodyPr/>
        <a:lstStyle/>
        <a:p>
          <a:endParaRPr lang="ru-RU"/>
        </a:p>
      </dgm:t>
    </dgm:pt>
    <dgm:pt modelId="{211C92E9-C2B3-48A5-AEF2-93844B38E64E}" type="sibTrans" cxnId="{E3F42113-89A8-42DD-80B4-A13C8FDE7953}">
      <dgm:prSet/>
      <dgm:spPr/>
      <dgm:t>
        <a:bodyPr/>
        <a:lstStyle/>
        <a:p>
          <a:endParaRPr lang="ru-RU"/>
        </a:p>
      </dgm:t>
    </dgm:pt>
    <dgm:pt modelId="{14AD9EE1-4E22-4D81-AD53-08C60F1280D3}" type="pres">
      <dgm:prSet presAssocID="{1D8A8F5E-48FC-4563-9578-AFFAF4A1C351}" presName="linear" presStyleCnt="0">
        <dgm:presLayoutVars>
          <dgm:animLvl val="lvl"/>
          <dgm:resizeHandles val="exact"/>
        </dgm:presLayoutVars>
      </dgm:prSet>
      <dgm:spPr/>
    </dgm:pt>
    <dgm:pt modelId="{88367BDE-903F-4D87-B0F1-30DF3F42B5AB}" type="pres">
      <dgm:prSet presAssocID="{A4C0A7A8-C3BC-4A7A-9EEF-1923C0D275FD}" presName="parentText" presStyleLbl="node1" presStyleIdx="0" presStyleCnt="2" custLinFactY="-43974" custLinFactNeighborX="1288" custLinFactNeighborY="-100000">
        <dgm:presLayoutVars>
          <dgm:chMax val="0"/>
          <dgm:bulletEnabled val="1"/>
        </dgm:presLayoutVars>
      </dgm:prSet>
      <dgm:spPr/>
    </dgm:pt>
    <dgm:pt modelId="{C6B6BE72-55A4-4B43-AA1F-6C21F8E0F6B8}" type="pres">
      <dgm:prSet presAssocID="{F85C8579-B42D-4624-B3DB-E142E8331E03}" presName="spacer" presStyleCnt="0"/>
      <dgm:spPr/>
    </dgm:pt>
    <dgm:pt modelId="{0E4CDBBD-58C6-4E2A-B19F-8026B34F7833}" type="pres">
      <dgm:prSet presAssocID="{9E65919D-7325-4969-8233-BA507A45413E}" presName="parentText" presStyleLbl="node1" presStyleIdx="1" presStyleCnt="2" custScaleX="64827" custScaleY="50263" custLinFactY="21686" custLinFactNeighborX="172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1BF01-929D-4CDF-94CF-FAC8058DDE74}" type="presOf" srcId="{9E65919D-7325-4969-8233-BA507A45413E}" destId="{0E4CDBBD-58C6-4E2A-B19F-8026B34F7833}" srcOrd="0" destOrd="0" presId="urn:microsoft.com/office/officeart/2005/8/layout/vList2"/>
    <dgm:cxn modelId="{DE412755-3A4A-4078-A309-B3EA0F20D848}" srcId="{1D8A8F5E-48FC-4563-9578-AFFAF4A1C351}" destId="{A4C0A7A8-C3BC-4A7A-9EEF-1923C0D275FD}" srcOrd="0" destOrd="0" parTransId="{5FA018F5-67C7-47E3-8D53-43F0700A4FD8}" sibTransId="{F85C8579-B42D-4624-B3DB-E142E8331E03}"/>
    <dgm:cxn modelId="{B7D133CA-61A8-4A41-8FF5-42588D126DA1}" type="presOf" srcId="{A4C0A7A8-C3BC-4A7A-9EEF-1923C0D275FD}" destId="{88367BDE-903F-4D87-B0F1-30DF3F42B5AB}" srcOrd="0" destOrd="0" presId="urn:microsoft.com/office/officeart/2005/8/layout/vList2"/>
    <dgm:cxn modelId="{E3F42113-89A8-42DD-80B4-A13C8FDE7953}" srcId="{1D8A8F5E-48FC-4563-9578-AFFAF4A1C351}" destId="{9E65919D-7325-4969-8233-BA507A45413E}" srcOrd="1" destOrd="0" parTransId="{64E5A421-3368-4F59-ACB3-377958970C56}" sibTransId="{211C92E9-C2B3-48A5-AEF2-93844B38E64E}"/>
    <dgm:cxn modelId="{BFD47F60-841F-49F9-985B-3ED81F658DCB}" type="presOf" srcId="{1D8A8F5E-48FC-4563-9578-AFFAF4A1C351}" destId="{14AD9EE1-4E22-4D81-AD53-08C60F1280D3}" srcOrd="0" destOrd="0" presId="urn:microsoft.com/office/officeart/2005/8/layout/vList2"/>
    <dgm:cxn modelId="{E4B7F5EA-8D60-47F9-9191-65AA49DD6FFD}" type="presParOf" srcId="{14AD9EE1-4E22-4D81-AD53-08C60F1280D3}" destId="{88367BDE-903F-4D87-B0F1-30DF3F42B5AB}" srcOrd="0" destOrd="0" presId="urn:microsoft.com/office/officeart/2005/8/layout/vList2"/>
    <dgm:cxn modelId="{879F799E-643A-46FB-A260-F0987282CB07}" type="presParOf" srcId="{14AD9EE1-4E22-4D81-AD53-08C60F1280D3}" destId="{C6B6BE72-55A4-4B43-AA1F-6C21F8E0F6B8}" srcOrd="1" destOrd="0" presId="urn:microsoft.com/office/officeart/2005/8/layout/vList2"/>
    <dgm:cxn modelId="{F1CE247E-A001-4AC8-B55E-6791DE7F2C78}" type="presParOf" srcId="{14AD9EE1-4E22-4D81-AD53-08C60F1280D3}" destId="{0E4CDBBD-58C6-4E2A-B19F-8026B34F783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67BDE-903F-4D87-B0F1-30DF3F42B5AB}">
      <dsp:nvSpPr>
        <dsp:cNvPr id="0" name=""/>
        <dsp:cNvSpPr/>
      </dsp:nvSpPr>
      <dsp:spPr>
        <a:xfrm>
          <a:off x="0" y="0"/>
          <a:ext cx="5591944" cy="1498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«Субботняя школа, при правильной организации ее работы, является одним из тех важных средств, которыми Бог пользуется для приведения душ к постижению истины» </a:t>
          </a:r>
          <a:endParaRPr lang="ru-RU" sz="1900" kern="1200" dirty="0"/>
        </a:p>
      </dsp:txBody>
      <dsp:txXfrm>
        <a:off x="73164" y="73164"/>
        <a:ext cx="5445616" cy="1352442"/>
      </dsp:txXfrm>
    </dsp:sp>
    <dsp:sp modelId="{0E4CDBBD-58C6-4E2A-B19F-8026B34F7833}">
      <dsp:nvSpPr>
        <dsp:cNvPr id="0" name=""/>
        <dsp:cNvSpPr/>
      </dsp:nvSpPr>
      <dsp:spPr>
        <a:xfrm>
          <a:off x="1080111" y="1846221"/>
          <a:ext cx="3625089" cy="753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(Э. Уайт, Советы по работе Субботней школы, С. 18). </a:t>
          </a:r>
          <a:endParaRPr lang="ru-RU" sz="1900" kern="1200" dirty="0"/>
        </a:p>
      </dsp:txBody>
      <dsp:txXfrm>
        <a:off x="1116885" y="1882995"/>
        <a:ext cx="3551541" cy="679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 dirty="0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84819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1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7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4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9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2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1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18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7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51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49455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11367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8566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3486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9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98498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7489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1878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4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4" y="2142084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4"/>
            <a:ext cx="1449282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7281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036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3540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37635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20552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94921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92527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7587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0906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44385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288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7266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92204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15246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29692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47533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2932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41801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706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90876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07047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06672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36943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56609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35438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9757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98503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2127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402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86335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9154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81193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47612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3838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184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34426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58603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1886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59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9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60648"/>
            <a:ext cx="4529276" cy="6408712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5967748"/>
              </p:ext>
            </p:extLst>
          </p:nvPr>
        </p:nvGraphicFramePr>
        <p:xfrm>
          <a:off x="6312024" y="1988841"/>
          <a:ext cx="5591944" cy="2599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96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193032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59796" y="265810"/>
            <a:ext cx="69127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15880" y="2636913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/>
              <a:t>КУРС:</a:t>
            </a:r>
          </a:p>
          <a:p>
            <a:r>
              <a:rPr lang="ru-RU" sz="4100" b="1" dirty="0"/>
              <a:t>«Правила </a:t>
            </a:r>
            <a:r>
              <a:rPr lang="ru-RU" sz="4100" b="1" dirty="0" smtClean="0"/>
              <a:t>миссионерских </a:t>
            </a:r>
            <a:r>
              <a:rPr lang="ru-RU" sz="4100" b="1" dirty="0"/>
              <a:t>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4084244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608" y="1196752"/>
            <a:ext cx="4634506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1904" y="3573016"/>
            <a:ext cx="2880320" cy="720080"/>
          </a:xfrm>
        </p:spPr>
        <p:txBody>
          <a:bodyPr/>
          <a:lstStyle/>
          <a:p>
            <a:r>
              <a:rPr lang="ru-RU" i="1" dirty="0" smtClean="0"/>
              <a:t>Краткость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07543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2074"/>
            <a:ext cx="9302824" cy="1508126"/>
          </a:xfrm>
        </p:spPr>
        <p:txBody>
          <a:bodyPr/>
          <a:lstStyle/>
          <a:p>
            <a:r>
              <a:rPr lang="ru-RU" dirty="0" smtClean="0"/>
              <a:t>Почему история должна быть краткой?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844824"/>
            <a:ext cx="9937104" cy="501317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Длинные истории часто утомляют слушателей.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Длинные истории можно рассказывать в очень узком кругу, но не на большую аудиторию.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Длинные истории лучше воспринимаются, когда их читают, но гораздо сложнее, когда их слушают.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Большинство евангельских рассказов достаточно кратко повествуют о библейских событиях.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тенденции: минимализм, «клиповое» восприятие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31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188640"/>
            <a:ext cx="6934200" cy="1368152"/>
          </a:xfrm>
        </p:spPr>
        <p:txBody>
          <a:bodyPr/>
          <a:lstStyle/>
          <a:p>
            <a:r>
              <a:rPr lang="ru-RU" sz="3200" i="1" dirty="0"/>
              <a:t>Правило 3: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endParaRPr lang="ru-RU" sz="2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2276872"/>
            <a:ext cx="8712968" cy="3456384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/>
              <a:t>Выберите один яркий эпизод из всего описания и расскажите его;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/>
              <a:t>Опустите (!!!) </a:t>
            </a:r>
            <a:r>
              <a:rPr lang="ru-RU" dirty="0"/>
              <a:t>некоторые </a:t>
            </a:r>
            <a:r>
              <a:rPr lang="ru-RU" dirty="0" smtClean="0"/>
              <a:t>подробности о герое-человеке;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/>
              <a:t>Добавляйте подробности о Боге (Его Воля, Его отношение к человеку, Его действия…).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84232" y="132867"/>
            <a:ext cx="3727326" cy="3995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119336" y="0"/>
            <a:ext cx="6624736" cy="6858001"/>
          </a:xfrm>
        </p:spPr>
        <p:txBody>
          <a:bodyPr>
            <a:no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… Иван в это время не искал Бога, он вел разгульный образ жизни. По вечерам они встречались с друзьями, пили спиртное, гуляли и слушали современную музыку. Иван в это время получал образование в колледже. Его друг Мики даже говорил, что у Ивана есть музыкальный талант.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 Однажды рано утром Иван готовился, чтобы отправиться на занятие. Скоро должна была наступить экзаменационная сессия и нельзя было пропускать занятия. Но тут раздался звонок. Это был неизвестный номер. Поначалу Ивану не хотелось отвечать. Но после он подумал и решил ответить. Человек на другом конце оказался его старым приятелем. Раньше они часто общались и даже мечтали вместе поступить в один и тот же институт. Но потом долгое время они не встречались. Ивану было интересно откуда у его товарища нашелся его номер телефона. Тот сказал, что попросил дядю Ивана, который жил неподалеку и дядя дал ему номер телефона.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Приятель предложил Ивану отправиться вместе на лагерную встречу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адвентистской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молодежи. Иван ответил что подумает.  В это время родители Ивана хотели провести ремонт в доме. Иван не любил ремонты с детства. К тому же он знал, что ему все лето придется строить, красить, ремонтировать и выполнять разные неинтересные для него ремонтные дела. Эта перспектива его откровенно раздражала. Поэтому мысль, что поездка на лагерь убережет его от ремонта, понравилась Ивану. 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На лагере Ивану не было очень интересно. Но После посещения молодежной лагерной встречи Иван вернулся к прежнему образу жизни. Через некоторое время, возвращаясь вечером с занятий, он решил навестить своего дядю. Придя в дом дяди, Иван заметил, что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7536160" y="908720"/>
            <a:ext cx="4088557" cy="583264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Иван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это время не искал Бога, он вел разгульный образ жизни… но Бог искал Ивана. Бог всегда ищет человека. Бог ищет каждого человека. И в конце концов Господь нашел Ивана… Однажды его жизнь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изменилась.</a:t>
            </a:r>
          </a:p>
          <a:p>
            <a:pPr algn="just">
              <a:lnSpc>
                <a:spcPct val="11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Важную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роль в этом с сыграл дядя Ивана, через которого Бог обратился к сердцу юноши.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176120" y="332656"/>
            <a:ext cx="72008" cy="65253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552830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487488" y="1690688"/>
            <a:ext cx="6120309" cy="318799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/>
              <a:t>Миссионерская весть обретает большую силу и влияние на слушателей, когда несущественные детали жизни человека исключаются из рассказа. </a:t>
            </a:r>
            <a:endParaRPr lang="ru-RU" dirty="0" smtClean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то же время следует обогатить рассказ емкими фразами о Боге и его влиянии на жизнь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2600126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0214" y="3573016"/>
            <a:ext cx="6902451" cy="1066800"/>
          </a:xfrm>
        </p:spPr>
        <p:txBody>
          <a:bodyPr/>
          <a:lstStyle/>
          <a:p>
            <a:r>
              <a:rPr lang="ru-RU" i="1" dirty="0" smtClean="0"/>
              <a:t>Продолжение следует…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520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рендбук 1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 1" id="{567FFC49-2D28-4F27-8FE1-72873580CCDC}" vid="{EF6D793D-1F97-40B7-B36B-EA07A58E6AB7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2907</TotalTime>
  <Words>488</Words>
  <Application>Microsoft Office PowerPoint</Application>
  <PresentationFormat>Широкоэкранный</PresentationFormat>
  <Paragraphs>30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</vt:lpstr>
      <vt:lpstr>Tahoma</vt:lpstr>
      <vt:lpstr>Wingdings</vt:lpstr>
      <vt:lpstr>ms_pptbusplan_tp01017510</vt:lpstr>
      <vt:lpstr>Тема Office</vt:lpstr>
      <vt:lpstr>Брендбук 1</vt:lpstr>
      <vt:lpstr>Презентация PowerPoint</vt:lpstr>
      <vt:lpstr>Презентация PowerPoint</vt:lpstr>
      <vt:lpstr>Правило #4</vt:lpstr>
      <vt:lpstr>Почему история должна быть краткой?</vt:lpstr>
      <vt:lpstr>Правило 3:   </vt:lpstr>
      <vt:lpstr>ПРИМЕР:</vt:lpstr>
      <vt:lpstr>ВЫВОД: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56</cp:revision>
  <dcterms:created xsi:type="dcterms:W3CDTF">2017-05-02T01:57:43Z</dcterms:created>
  <dcterms:modified xsi:type="dcterms:W3CDTF">2023-02-24T06:26:13Z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