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12"/>
  </p:notesMasterIdLst>
  <p:sldIdLst>
    <p:sldId id="259" r:id="rId3"/>
    <p:sldId id="458" r:id="rId4"/>
    <p:sldId id="459" r:id="rId5"/>
    <p:sldId id="439" r:id="rId6"/>
    <p:sldId id="460" r:id="rId7"/>
    <p:sldId id="461" r:id="rId8"/>
    <p:sldId id="462" r:id="rId9"/>
    <p:sldId id="463" r:id="rId10"/>
    <p:sldId id="29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10" autoAdjust="0"/>
    <p:restoredTop sz="87563"/>
  </p:normalViewPr>
  <p:slideViewPr>
    <p:cSldViewPr snapToGrid="0">
      <p:cViewPr varScale="1">
        <p:scale>
          <a:sx n="73" d="100"/>
          <a:sy n="73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693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7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2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8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2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46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02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3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7489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183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53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88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98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0025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671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688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7747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072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002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120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90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65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227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842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007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6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6811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2435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0480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9512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1967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237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45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0401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94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95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32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690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783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464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62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671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727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54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F63-95F6-40D6-908D-3E08C6B626A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0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03181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55349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9104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14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53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8396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06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8434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50978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0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4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4191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394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097847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916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874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33262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0019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5403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4688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2096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3512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1445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771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805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77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8" r="19553" b="7280"/>
          <a:stretch/>
        </p:blipFill>
        <p:spPr>
          <a:xfrm>
            <a:off x="231230" y="0"/>
            <a:ext cx="6493098" cy="68668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9271" y="2047943"/>
            <a:ext cx="4868656" cy="2335193"/>
          </a:xfrm>
        </p:spPr>
        <p:txBody>
          <a:bodyPr rtlCol="0"/>
          <a:lstStyle/>
          <a:p>
            <a:pPr algn="ctr"/>
            <a:r>
              <a:rPr lang="ru-RU" sz="5400" b="1" dirty="0"/>
              <a:t>Библия говорит сегодня</a:t>
            </a: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223932" y="0"/>
            <a:ext cx="5872068" cy="6866840"/>
            <a:chOff x="270277" y="0"/>
            <a:chExt cx="6208649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6534" y="107578"/>
            <a:ext cx="1625055" cy="16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37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2223" y="1480003"/>
            <a:ext cx="8911024" cy="44469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1.</a:t>
            </a:r>
            <a:r>
              <a:rPr lang="en-US" sz="2400" dirty="0">
                <a:latin typeface="Corbel" panose="020B0503020204020204" pitchFamily="34" charset="0"/>
                <a:ea typeface="Palatino" pitchFamily="2" charset="0"/>
              </a:rPr>
              <a:t> </a:t>
            </a: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Бог говорит к нам через Библию</a:t>
            </a:r>
          </a:p>
          <a:p>
            <a:pPr>
              <a:lnSpc>
                <a:spcPct val="100000"/>
              </a:lnSpc>
            </a:pP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2.</a:t>
            </a:r>
            <a:r>
              <a:rPr lang="en-US" sz="2400" dirty="0">
                <a:latin typeface="Corbel" panose="020B0503020204020204" pitchFamily="34" charset="0"/>
                <a:ea typeface="Palatino" pitchFamily="2" charset="0"/>
              </a:rPr>
              <a:t> </a:t>
            </a: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Библия – это вернейшее пророческое Слово.</a:t>
            </a:r>
          </a:p>
          <a:p>
            <a:pPr>
              <a:lnSpc>
                <a:spcPct val="100000"/>
              </a:lnSpc>
            </a:pP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3.</a:t>
            </a:r>
            <a:r>
              <a:rPr lang="en-US" sz="2400" dirty="0">
                <a:latin typeface="Corbel" panose="020B0503020204020204" pitchFamily="34" charset="0"/>
                <a:ea typeface="Palatino" pitchFamily="2" charset="0"/>
              </a:rPr>
              <a:t> </a:t>
            </a: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Христос – главная весть Библии (</a:t>
            </a:r>
            <a:r>
              <a:rPr lang="ru-RU" sz="2000" dirty="0">
                <a:latin typeface="Corbel" panose="020B0503020204020204" pitchFamily="34" charset="0"/>
                <a:ea typeface="Palatino" pitchFamily="2" charset="0"/>
              </a:rPr>
              <a:t>Библейский урок по дороге в </a:t>
            </a:r>
            <a:r>
              <a:rPr lang="ru-RU" sz="2000" dirty="0" err="1">
                <a:latin typeface="Corbel" panose="020B0503020204020204" pitchFamily="34" charset="0"/>
                <a:ea typeface="Palatino" pitchFamily="2" charset="0"/>
              </a:rPr>
              <a:t>Эммаус</a:t>
            </a: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).</a:t>
            </a:r>
          </a:p>
          <a:p>
            <a:pPr>
              <a:lnSpc>
                <a:spcPct val="100000"/>
              </a:lnSpc>
            </a:pP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4.</a:t>
            </a:r>
            <a:r>
              <a:rPr lang="en-US" sz="2400" dirty="0">
                <a:latin typeface="Corbel" panose="020B0503020204020204" pitchFamily="34" charset="0"/>
                <a:ea typeface="Palatino" pitchFamily="2" charset="0"/>
              </a:rPr>
              <a:t> </a:t>
            </a: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Библия – преобразующее Слово (</a:t>
            </a:r>
            <a:r>
              <a:rPr lang="ru-RU" sz="2000" dirty="0">
                <a:latin typeface="Corbel" panose="020B0503020204020204" pitchFamily="34" charset="0"/>
                <a:ea typeface="Palatino" pitchFamily="2" charset="0"/>
              </a:rPr>
              <a:t>реформы </a:t>
            </a:r>
            <a:r>
              <a:rPr lang="ru-RU" sz="2000" dirty="0" err="1">
                <a:latin typeface="Corbel" panose="020B0503020204020204" pitchFamily="34" charset="0"/>
                <a:ea typeface="Palatino" pitchFamily="2" charset="0"/>
              </a:rPr>
              <a:t>Езекии</a:t>
            </a:r>
            <a:r>
              <a:rPr lang="ru-RU" sz="2000" dirty="0">
                <a:latin typeface="Corbel" panose="020B0503020204020204" pitchFamily="34" charset="0"/>
                <a:ea typeface="Palatino" pitchFamily="2" charset="0"/>
              </a:rPr>
              <a:t> или </a:t>
            </a:r>
            <a:r>
              <a:rPr lang="ru-RU" sz="2000" dirty="0" err="1">
                <a:latin typeface="Corbel" panose="020B0503020204020204" pitchFamily="34" charset="0"/>
                <a:ea typeface="Palatino" pitchFamily="2" charset="0"/>
              </a:rPr>
              <a:t>Иосии</a:t>
            </a: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).</a:t>
            </a:r>
          </a:p>
          <a:p>
            <a:pPr>
              <a:lnSpc>
                <a:spcPct val="100000"/>
              </a:lnSpc>
            </a:pP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5.</a:t>
            </a:r>
            <a:r>
              <a:rPr lang="en-US" sz="2400" dirty="0">
                <a:latin typeface="Corbel" panose="020B0503020204020204" pitchFamily="34" charset="0"/>
                <a:ea typeface="Palatino" pitchFamily="2" charset="0"/>
              </a:rPr>
              <a:t> </a:t>
            </a: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«Исследуйте Писание» (</a:t>
            </a:r>
            <a:r>
              <a:rPr lang="ru-RU" sz="2000" dirty="0">
                <a:latin typeface="Corbel" panose="020B0503020204020204" pitchFamily="34" charset="0"/>
                <a:ea typeface="Palatino" pitchFamily="2" charset="0"/>
              </a:rPr>
              <a:t>принципы преподавания библейских уроков; Опыт христиан </a:t>
            </a:r>
            <a:r>
              <a:rPr lang="ru-RU" sz="2000" dirty="0" err="1">
                <a:latin typeface="Corbel" panose="020B0503020204020204" pitchFamily="34" charset="0"/>
                <a:ea typeface="Palatino" pitchFamily="2" charset="0"/>
              </a:rPr>
              <a:t>Верии</a:t>
            </a: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6.</a:t>
            </a:r>
            <a:r>
              <a:rPr lang="en-US" sz="2400" dirty="0">
                <a:latin typeface="Corbel" panose="020B0503020204020204" pitchFamily="34" charset="0"/>
                <a:ea typeface="Palatino" pitchFamily="2" charset="0"/>
              </a:rPr>
              <a:t> </a:t>
            </a: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Библия – книга Божьих призывов (</a:t>
            </a:r>
            <a:r>
              <a:rPr lang="ru-RU" sz="2000" dirty="0">
                <a:latin typeface="Corbel" panose="020B0503020204020204" pitchFamily="34" charset="0"/>
                <a:ea typeface="Palatino" pitchFamily="2" charset="0"/>
              </a:rPr>
              <a:t>притча о хозяине и винограднике, Мф. 20:1-7</a:t>
            </a: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7.</a:t>
            </a:r>
            <a:r>
              <a:rPr lang="en-US" sz="2400" dirty="0">
                <a:latin typeface="Corbel" panose="020B0503020204020204" pitchFamily="34" charset="0"/>
                <a:ea typeface="Palatino" pitchFamily="2" charset="0"/>
              </a:rPr>
              <a:t> </a:t>
            </a: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Исследование Библии приводит к завету с Богом (</a:t>
            </a:r>
            <a:r>
              <a:rPr lang="ru-RU" sz="2000" dirty="0">
                <a:latin typeface="Corbel" panose="020B0503020204020204" pitchFamily="34" charset="0"/>
                <a:ea typeface="Palatino" pitchFamily="2" charset="0"/>
              </a:rPr>
              <a:t>евнух </a:t>
            </a:r>
            <a:r>
              <a:rPr lang="ru-RU" sz="2000" dirty="0" err="1">
                <a:latin typeface="Corbel" panose="020B0503020204020204" pitchFamily="34" charset="0"/>
                <a:ea typeface="Palatino" pitchFamily="2" charset="0"/>
              </a:rPr>
              <a:t>эфиоплянин</a:t>
            </a: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).</a:t>
            </a:r>
          </a:p>
          <a:p>
            <a:pPr>
              <a:lnSpc>
                <a:spcPct val="100000"/>
              </a:lnSpc>
            </a:pP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8.</a:t>
            </a:r>
            <a:r>
              <a:rPr lang="en-US" sz="2400" dirty="0">
                <a:latin typeface="Corbel" panose="020B0503020204020204" pitchFamily="34" charset="0"/>
                <a:ea typeface="Palatino" pitchFamily="2" charset="0"/>
              </a:rPr>
              <a:t> </a:t>
            </a:r>
            <a:r>
              <a:rPr lang="ru-RU" sz="2400" dirty="0">
                <a:latin typeface="Corbel" panose="020B0503020204020204" pitchFamily="34" charset="0"/>
                <a:ea typeface="Palatino" pitchFamily="2" charset="0"/>
              </a:rPr>
              <a:t>«Научите все народы».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DC91FD-92C9-5C05-E7D2-D713788E9B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8985AC9-08D3-9B05-ABC2-A67B48C341CA}"/>
              </a:ext>
            </a:extLst>
          </p:cNvPr>
          <p:cNvSpPr txBox="1">
            <a:spLocks/>
          </p:cNvSpPr>
          <p:nvPr/>
        </p:nvSpPr>
        <p:spPr>
          <a:xfrm>
            <a:off x="397565" y="159668"/>
            <a:ext cx="9722095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ТЕМЫ ПРОПОВЕДЕЙ: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26600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2028" y="1740878"/>
            <a:ext cx="9051112" cy="3181849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orbel" panose="020B0503020204020204" pitchFamily="34" charset="0"/>
              </a:rPr>
              <a:t>Неделя возрождения призвана подготовить общину для открытия Школы Библии. </a:t>
            </a:r>
            <a:endParaRPr lang="en-US" sz="4400" dirty="0">
              <a:latin typeface="Corbel" panose="020B0503020204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397565" y="159668"/>
            <a:ext cx="9722095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Основная идея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47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9710" y="1841087"/>
            <a:ext cx="8750488" cy="2455340"/>
          </a:xfrm>
        </p:spPr>
        <p:txBody>
          <a:bodyPr>
            <a:noAutofit/>
          </a:bodyPr>
          <a:lstStyle/>
          <a:p>
            <a:r>
              <a:rPr lang="ru-RU" dirty="0">
                <a:latin typeface="Corbel" panose="020B0503020204020204" pitchFamily="34" charset="0"/>
              </a:rPr>
              <a:t>1. Прославление</a:t>
            </a:r>
          </a:p>
          <a:p>
            <a:r>
              <a:rPr lang="ru-RU" dirty="0">
                <a:latin typeface="Corbel" panose="020B0503020204020204" pitchFamily="34" charset="0"/>
              </a:rPr>
              <a:t>2. Молитвенное служение.</a:t>
            </a:r>
          </a:p>
          <a:p>
            <a:r>
              <a:rPr lang="ru-RU" dirty="0">
                <a:latin typeface="Corbel" panose="020B0503020204020204" pitchFamily="34" charset="0"/>
              </a:rPr>
              <a:t>3. Обсуждение в группах актуальных вопросов евангельского служения.</a:t>
            </a:r>
          </a:p>
          <a:p>
            <a:r>
              <a:rPr lang="ru-RU" dirty="0">
                <a:latin typeface="Corbel" panose="020B0503020204020204" pitchFamily="34" charset="0"/>
              </a:rPr>
              <a:t>4. Проповедь.</a:t>
            </a:r>
          </a:p>
          <a:p>
            <a:r>
              <a:rPr lang="ru-RU" dirty="0">
                <a:latin typeface="Corbel" panose="020B0503020204020204" pitchFamily="34" charset="0"/>
              </a:rPr>
              <a:t>5. Домашнее задание (практическое задание в рамках темы проповеди)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397565" y="159668"/>
            <a:ext cx="9722095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000" kern="0" dirty="0">
                <a:latin typeface="Corbel" panose="020B0503020204020204" pitchFamily="34" charset="0"/>
              </a:rPr>
              <a:t>Каждая встреча содержит </a:t>
            </a:r>
          </a:p>
          <a:p>
            <a:pPr lvl="0" algn="ctr">
              <a:defRPr/>
            </a:pPr>
            <a:r>
              <a:rPr lang="ru-RU" sz="4000" kern="0" dirty="0">
                <a:latin typeface="Corbel" panose="020B0503020204020204" pitchFamily="34" charset="0"/>
              </a:rPr>
              <a:t>5 основных элементов: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1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0317" y="1745738"/>
            <a:ext cx="9212116" cy="45116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4000" dirty="0">
                <a:latin typeface="Corbel" panose="020B0503020204020204" pitchFamily="34" charset="0"/>
              </a:rPr>
              <a:t>Гимны, прославляющие Христа, Гимны о Библии.</a:t>
            </a:r>
            <a:endParaRPr lang="en-US" sz="4000" dirty="0">
              <a:latin typeface="Corbel" panose="020B0503020204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397565" y="159668"/>
            <a:ext cx="9722095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ПРОСЛАВЛЕНИЕ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22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2000250"/>
            <a:ext cx="9532991" cy="42571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3600" dirty="0">
                <a:latin typeface="Corbel" panose="020B0503020204020204" pitchFamily="34" charset="0"/>
              </a:rPr>
              <a:t>• На каждый вечер отдельная тема молитвы + каждый вечер, </a:t>
            </a:r>
            <a:r>
              <a:rPr lang="ru-RU" sz="3600" dirty="0" err="1">
                <a:latin typeface="Corbel" panose="020B0503020204020204" pitchFamily="34" charset="0"/>
              </a:rPr>
              <a:t>ходатайственная</a:t>
            </a:r>
            <a:r>
              <a:rPr lang="ru-RU" sz="3600" dirty="0">
                <a:latin typeface="Corbel" panose="020B0503020204020204" pitchFamily="34" charset="0"/>
              </a:rPr>
              <a:t> молитва об актуальных просьбах присутствующих.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3600" dirty="0">
                <a:latin typeface="Corbel" panose="020B0503020204020204" pitchFamily="34" charset="0"/>
              </a:rPr>
              <a:t>• 1-2 библейских обетования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3600" dirty="0">
                <a:latin typeface="Corbel" panose="020B0503020204020204" pitchFamily="34" charset="0"/>
              </a:rPr>
              <a:t>• 1 Цитата Духа Пророчества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397565" y="159668"/>
            <a:ext cx="9722095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МОЛИТВЕННОЕ СЛУЖЕНИЕ </a:t>
            </a:r>
          </a:p>
          <a:p>
            <a:pPr lvl="0" algn="ctr">
              <a:defRPr/>
            </a:pPr>
            <a:r>
              <a:rPr lang="ru-RU" sz="3600" b="0" kern="0" dirty="0">
                <a:latin typeface="Corbel" panose="020B0503020204020204" pitchFamily="34" charset="0"/>
              </a:rPr>
              <a:t>(10 – 12 мин.)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56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981200"/>
            <a:ext cx="9532991" cy="42761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3600" dirty="0">
                <a:latin typeface="Corbel" panose="020B0503020204020204" pitchFamily="34" charset="0"/>
              </a:rPr>
              <a:t>• Готовим 2 вопроса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3600" dirty="0">
                <a:latin typeface="Corbel" panose="020B0503020204020204" pitchFamily="34" charset="0"/>
              </a:rPr>
              <a:t>• Назначаем модератора в группу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3600" dirty="0">
                <a:latin typeface="Corbel" panose="020B0503020204020204" pitchFamily="34" charset="0"/>
              </a:rPr>
              <a:t>• 10 мин.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397565" y="159668"/>
            <a:ext cx="9722095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alibri"/>
              </a:rPr>
              <a:t>ОБСУЖДЕНИЕ В ГРУППАХ</a:t>
            </a: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72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4000" dirty="0">
              <a:latin typeface="+mn-lt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397565" y="159668"/>
            <a:ext cx="9722095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ПРОПОВЕДЬ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99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65" y="1866900"/>
            <a:ext cx="9722095" cy="46863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ru-RU" sz="3600" dirty="0">
                <a:latin typeface="Corbel" panose="020B0503020204020204" pitchFamily="34" charset="0"/>
              </a:rPr>
              <a:t>• Выбрать служение, которое я хотел бы выполнять в общине.</a:t>
            </a:r>
          </a:p>
          <a:p>
            <a:pPr>
              <a:lnSpc>
                <a:spcPct val="100000"/>
              </a:lnSpc>
            </a:pPr>
            <a:r>
              <a:rPr lang="ru-RU" sz="3600" dirty="0">
                <a:latin typeface="Corbel" panose="020B0503020204020204" pitchFamily="34" charset="0"/>
              </a:rPr>
              <a:t>• Записать 10 человек моего самого близкого окружения. Выделить тех, кто еще принял Бога. Вписать их в свой молитвенный список.</a:t>
            </a:r>
          </a:p>
          <a:p>
            <a:pPr>
              <a:lnSpc>
                <a:spcPct val="100000"/>
              </a:lnSpc>
            </a:pPr>
            <a:r>
              <a:rPr lang="ru-RU" sz="3600" dirty="0">
                <a:latin typeface="Corbel" panose="020B0503020204020204" pitchFamily="34" charset="0"/>
              </a:rPr>
              <a:t>• Проанализировать свой ежедневный график. Как я могу его изменить, чтобы выделить 1 час для духовного роста.</a:t>
            </a:r>
          </a:p>
          <a:p>
            <a:pPr>
              <a:lnSpc>
                <a:spcPct val="100000"/>
              </a:lnSpc>
            </a:pPr>
            <a:r>
              <a:rPr lang="ru-RU" sz="3600" dirty="0">
                <a:latin typeface="Corbel" panose="020B0503020204020204" pitchFamily="34" charset="0"/>
              </a:rPr>
              <a:t>• Позвонить брату или сестре, которые давно не посещают церковь. Воодушевить их обетованиями Библии.</a:t>
            </a:r>
          </a:p>
          <a:p>
            <a:pPr>
              <a:lnSpc>
                <a:spcPct val="100000"/>
              </a:lnSpc>
            </a:pPr>
            <a:r>
              <a:rPr lang="ru-RU" sz="3600" dirty="0">
                <a:latin typeface="Corbel" panose="020B0503020204020204" pitchFamily="34" charset="0"/>
              </a:rPr>
              <a:t>• Определить пять человек, которым я хотел бы преподать библейский урок.</a:t>
            </a:r>
          </a:p>
          <a:p>
            <a:pPr>
              <a:lnSpc>
                <a:spcPct val="100000"/>
              </a:lnSpc>
            </a:pPr>
            <a:r>
              <a:rPr lang="ru-RU" sz="3600" dirty="0">
                <a:latin typeface="Corbel" panose="020B0503020204020204" pitchFamily="34" charset="0"/>
              </a:rPr>
              <a:t>• Другое.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4E5896-16AE-2764-71DA-ECCE8124E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283697"/>
            <a:ext cx="968992" cy="968992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7856D72-2FF7-4743-E040-43B3BB06D876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040B44B-4A17-EC84-424D-1D2B74EAAE1E}"/>
              </a:ext>
            </a:extLst>
          </p:cNvPr>
          <p:cNvSpPr txBox="1">
            <a:spLocks/>
          </p:cNvSpPr>
          <p:nvPr/>
        </p:nvSpPr>
        <p:spPr>
          <a:xfrm>
            <a:off x="1100919" y="103905"/>
            <a:ext cx="8306318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fontScale="925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kern="0" dirty="0">
                <a:latin typeface="Corbel" panose="020B0503020204020204" pitchFamily="34" charset="0"/>
              </a:rPr>
              <a:t>ДОМАШНЕЕ ЗАДАНИЕ</a:t>
            </a:r>
          </a:p>
          <a:p>
            <a:pPr algn="ctr"/>
            <a:r>
              <a:rPr lang="ru-RU" sz="3500" b="0" kern="0" dirty="0">
                <a:latin typeface="Corbel" panose="020B0503020204020204" pitchFamily="34" charset="0"/>
              </a:rPr>
              <a:t>(практическое задание по мисс. служению):</a:t>
            </a:r>
          </a:p>
        </p:txBody>
      </p:sp>
    </p:spTree>
    <p:extLst>
      <p:ext uri="{BB962C8B-B14F-4D97-AF65-F5344CB8AC3E}">
        <p14:creationId xmlns:p14="http://schemas.microsoft.com/office/powerpoint/2010/main" val="1529767631"/>
      </p:ext>
    </p:extLst>
  </p:cSld>
  <p:clrMapOvr>
    <a:masterClrMapping/>
  </p:clrMapOvr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1_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5562</TotalTime>
  <Words>325</Words>
  <Application>Microsoft Office PowerPoint</Application>
  <PresentationFormat>Widescreen</PresentationFormat>
  <Paragraphs>46</Paragraphs>
  <Slides>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Брендбук</vt:lpstr>
      <vt:lpstr>1_Тема Office</vt:lpstr>
      <vt:lpstr>Библия говорит сегодня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катя</cp:lastModifiedBy>
  <cp:revision>21</cp:revision>
  <dcterms:created xsi:type="dcterms:W3CDTF">2022-04-26T13:08:03Z</dcterms:created>
  <dcterms:modified xsi:type="dcterms:W3CDTF">2022-08-30T05:05:25Z</dcterms:modified>
</cp:coreProperties>
</file>