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869" r:id="rId2"/>
  </p:sldMasterIdLst>
  <p:notesMasterIdLst>
    <p:notesMasterId r:id="rId23"/>
  </p:notesMasterIdLst>
  <p:sldIdLst>
    <p:sldId id="261" r:id="rId3"/>
    <p:sldId id="285" r:id="rId4"/>
    <p:sldId id="284" r:id="rId5"/>
    <p:sldId id="286" r:id="rId6"/>
    <p:sldId id="287" r:id="rId7"/>
    <p:sldId id="288" r:id="rId8"/>
    <p:sldId id="290" r:id="rId9"/>
    <p:sldId id="295" r:id="rId10"/>
    <p:sldId id="297" r:id="rId11"/>
    <p:sldId id="299" r:id="rId12"/>
    <p:sldId id="291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0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124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24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522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161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79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58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399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166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539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15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2" y="285789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2" y="4905542"/>
            <a:ext cx="9144001" cy="717046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648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533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136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83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403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106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41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3270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929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55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31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944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126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4453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828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7718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6430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866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 smtClean="0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6681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99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33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190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 smtClean="0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0098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6121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1262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855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3437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2" y="285789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2" y="4905542"/>
            <a:ext cx="9144001" cy="717046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0173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0686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9878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904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373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5502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7481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7032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73444" y="681584"/>
            <a:ext cx="5254604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073444" y="2142084"/>
            <a:ext cx="5254604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96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3367" y="5248634"/>
            <a:ext cx="1449282" cy="144928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456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084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4827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7461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0542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7796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7874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563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4764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229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4493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4202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35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129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2125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164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0687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5412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916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4052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6919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9588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3963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294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6539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8164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07602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6256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4985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5317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9602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4705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9262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 smtClean="0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2012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267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9146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 smtClean="0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9659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471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7019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816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259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6" r:id="rId44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  <p:sldLayoutId id="2147483902" r:id="rId32"/>
    <p:sldLayoutId id="2147483903" r:id="rId33"/>
    <p:sldLayoutId id="2147483904" r:id="rId34"/>
    <p:sldLayoutId id="2147483905" r:id="rId35"/>
    <p:sldLayoutId id="2147483906" r:id="rId36"/>
    <p:sldLayoutId id="2147483907" r:id="rId37"/>
    <p:sldLayoutId id="2147483908" r:id="rId38"/>
    <p:sldLayoutId id="2147483909" r:id="rId39"/>
    <p:sldLayoutId id="2147483910" r:id="rId40"/>
    <p:sldLayoutId id="2147483911" r:id="rId41"/>
    <p:sldLayoutId id="2147483912" r:id="rId42"/>
    <p:sldLayoutId id="2147483913" r:id="rId43"/>
    <p:sldLayoutId id="2147483914" r:id="rId44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spm.esd.adventist.org/bible-schoo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1536834"/>
            <a:ext cx="9144001" cy="2387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/>
              <a:t>Шаги подготовки общины к открытию </a:t>
            </a:r>
            <a:r>
              <a:rPr lang="ru-RU" dirty="0" smtClean="0"/>
              <a:t>Школы Библии»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318234" y="4905542"/>
            <a:ext cx="4789329" cy="71704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Семинар </a:t>
            </a:r>
            <a:r>
              <a:rPr lang="en-US" sz="2400" i="1" dirty="0" smtClean="0"/>
              <a:t>#6</a:t>
            </a:r>
            <a:endParaRPr lang="ru-RU" sz="2400" i="1" dirty="0" smtClean="0"/>
          </a:p>
          <a:p>
            <a:r>
              <a:rPr lang="ru-RU" sz="2400" i="1" dirty="0" smtClean="0"/>
              <a:t>Программа </a:t>
            </a:r>
            <a:r>
              <a:rPr lang="ru-RU" sz="2400" i="1" dirty="0"/>
              <a:t>обучения </a:t>
            </a:r>
            <a:r>
              <a:rPr lang="ru-RU" sz="2400" i="1" dirty="0" smtClean="0"/>
              <a:t>ШБ</a:t>
            </a:r>
            <a:endParaRPr lang="en-US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" y="0"/>
            <a:ext cx="1355677" cy="13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"/>
          </p:nvPr>
        </p:nvSpPr>
        <p:spPr>
          <a:xfrm>
            <a:off x="630621" y="3237186"/>
            <a:ext cx="9774620" cy="3121126"/>
          </a:xfrm>
        </p:spPr>
        <p:txBody>
          <a:bodyPr>
            <a:noAutofit/>
          </a:bodyPr>
          <a:lstStyle/>
          <a:p>
            <a:pPr marL="514350" lvl="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Кадры.</a:t>
            </a:r>
          </a:p>
          <a:p>
            <a:pPr marL="514350" lvl="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Библейские уроки.</a:t>
            </a:r>
          </a:p>
          <a:p>
            <a:pPr marL="514350" lvl="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для обучения.</a:t>
            </a:r>
          </a:p>
          <a:p>
            <a:pPr marL="514350" lvl="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Финансы.</a:t>
            </a:r>
          </a:p>
          <a:p>
            <a:pPr marL="514350" lvl="0" indent="-514350" algn="l">
              <a:lnSpc>
                <a:spcPct val="100000"/>
              </a:lnSpc>
              <a:buFont typeface="+mj-lt"/>
              <a:buAutoNum type="arabicPeriod"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5008" y="285789"/>
            <a:ext cx="9592556" cy="1595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i="1" u="sng" kern="0" dirty="0" smtClean="0"/>
              <a:t>ШАГ 3</a:t>
            </a:r>
            <a:r>
              <a:rPr lang="ru-RU" sz="2400" i="1" kern="0" dirty="0" smtClean="0"/>
              <a:t>	</a:t>
            </a:r>
            <a:r>
              <a:rPr lang="ru-RU" sz="3600" i="1" kern="0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ru-RU" sz="3600" kern="0" dirty="0" smtClean="0"/>
              <a:t>	Подготовка необходимых ресурсов</a:t>
            </a: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2287507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Ресурс 1. Кадры для ШБ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9600" y="2627587"/>
            <a:ext cx="9497963" cy="299500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вопрос рассматривается на отдельном мастер-классе</a:t>
            </a: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47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Ресурс 2. Подбор библейских уроков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9600" y="2627587"/>
            <a:ext cx="9497963" cy="2995002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Приобрести достаточно печатных библейских уроков (</a:t>
            </a:r>
            <a:r>
              <a:rPr lang="ru-RU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первых уроков больше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оналйн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платформу для ШБ.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971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Три категории библейских уроков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9600" y="2627587"/>
            <a:ext cx="9497963" cy="2995002"/>
          </a:xfrm>
        </p:spPr>
        <p:txBody>
          <a:bodyPr/>
          <a:lstStyle/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уроки (подготовительные).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Доктринальные (основные).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Уроки для углубленного изучения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Библии.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27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Ресурс 3. Материалы для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9600" y="1471448"/>
            <a:ext cx="9497963" cy="462455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Иметь первичные материалы.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Изучить все Руководство по ШБ. (!!! п.2.4)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Использовать материалы данной программы.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Доп. материалы будут публиковаться на сайте ШБ ЕАД 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sspm.esd.adventist.org/bible-school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986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84" y="26476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Ресурс 4. Финансы для ШБ (расходы)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99394" y="1439917"/>
            <a:ext cx="9708170" cy="4182672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Реклама </a:t>
            </a:r>
            <a:r>
              <a:rPr lang="ru-RU" dirty="0"/>
              <a:t>«Школы Библии».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Библейские уроки.</a:t>
            </a:r>
            <a:endParaRPr lang="ru-RU" dirty="0"/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Библии, книги, </a:t>
            </a:r>
            <a:r>
              <a:rPr lang="ru-RU" dirty="0"/>
              <a:t>подарки.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Спец. евангельские мероприятия в общине.</a:t>
            </a:r>
            <a:endParaRPr lang="ru-RU" dirty="0"/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Поддержка </a:t>
            </a:r>
            <a:r>
              <a:rPr lang="ru-RU" dirty="0" smtClean="0"/>
              <a:t>онлайн-ресурсов.</a:t>
            </a:r>
            <a:endParaRPr lang="ru-RU" dirty="0"/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Дорожные расходы (при необходимости дальних поездок к учащимся).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Организация евангельской программы жатвы.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Другие расходы (зависят от конкретного плана действий общины).</a:t>
            </a: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38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796777"/>
          </a:xfrm>
        </p:spPr>
        <p:txBody>
          <a:bodyPr/>
          <a:lstStyle/>
          <a:p>
            <a:pPr algn="l"/>
            <a:r>
              <a:rPr lang="ru-RU" sz="3600" dirty="0" smtClean="0"/>
              <a:t>Ресурс 4. Финансы для ШБ (приходы)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99394" y="1439917"/>
            <a:ext cx="9708170" cy="4182672"/>
          </a:xfrm>
        </p:spPr>
        <p:txBody>
          <a:bodyPr>
            <a:normAutofit/>
          </a:bodyPr>
          <a:lstStyle/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Бюджет </a:t>
            </a:r>
            <a:r>
              <a:rPr lang="ru-RU" dirty="0"/>
              <a:t>местной общины</a:t>
            </a:r>
            <a:r>
              <a:rPr lang="ru-RU" dirty="0" smtClean="0"/>
              <a:t>.</a:t>
            </a:r>
            <a:endParaRPr lang="ru-RU" dirty="0"/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Специальные </a:t>
            </a:r>
            <a:r>
              <a:rPr lang="ru-RU" dirty="0"/>
              <a:t>целевые сборы на деятельность «Школы Библии».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Целевые </a:t>
            </a:r>
            <a:r>
              <a:rPr lang="ru-RU" dirty="0"/>
              <a:t>пожертвования отдельных членов церкви и спонсоров.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Участие </a:t>
            </a:r>
            <a:r>
              <a:rPr lang="ru-RU" dirty="0"/>
              <a:t>конференции / униона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30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241737" y="1807779"/>
            <a:ext cx="10216055" cy="4529512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10000"/>
              </a:lnSpc>
            </a:pPr>
            <a:r>
              <a:rPr lang="ru-RU" u="sng" dirty="0" smtClean="0"/>
              <a:t>Темы вводного курса (первичное обучение):</a:t>
            </a:r>
          </a:p>
          <a:p>
            <a:pPr lvl="0" algn="l">
              <a:lnSpc>
                <a:spcPct val="110000"/>
              </a:lnSpc>
            </a:pPr>
            <a:endParaRPr lang="ru-RU" u="sng" dirty="0" smtClean="0"/>
          </a:p>
          <a:p>
            <a:pPr marL="514350" lvl="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Актуальность «Школы Библии».</a:t>
            </a:r>
          </a:p>
          <a:p>
            <a:pPr marL="514350" lvl="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Богословское </a:t>
            </a:r>
            <a:r>
              <a:rPr lang="ru-RU" dirty="0"/>
              <a:t>обоснование преподавания библейских уроков.</a:t>
            </a:r>
          </a:p>
          <a:p>
            <a:pPr marL="514350" lvl="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Общие правила проведения библейского урока.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ru-RU" dirty="0"/>
              <a:t>Преподавание библейских уроков как неотъемлемая часть </a:t>
            </a:r>
            <a:r>
              <a:rPr lang="ru-RU" dirty="0" smtClean="0"/>
              <a:t>цикла </a:t>
            </a:r>
            <a:r>
              <a:rPr lang="ru-RU" dirty="0" err="1" smtClean="0"/>
              <a:t>благовестия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124" y="285789"/>
            <a:ext cx="10457793" cy="1595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i="1" u="sng" kern="0" dirty="0" smtClean="0"/>
              <a:t>ШАГ 4</a:t>
            </a:r>
            <a:r>
              <a:rPr lang="ru-RU" sz="2400" i="1" kern="0" dirty="0" smtClean="0"/>
              <a:t>	</a:t>
            </a:r>
            <a:r>
              <a:rPr lang="ru-RU" sz="3600" i="1" kern="0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ru-RU" sz="3600" kern="0" dirty="0" smtClean="0"/>
              <a:t>	Провести первичное обучение (см. п.2.4)</a:t>
            </a:r>
            <a:endParaRPr lang="ru-RU" sz="4000" kern="0" dirty="0"/>
          </a:p>
        </p:txBody>
      </p:sp>
    </p:spTree>
    <p:extLst>
      <p:ext uri="{BB962C8B-B14F-4D97-AF65-F5344CB8AC3E}">
        <p14:creationId xmlns:p14="http://schemas.microsoft.com/office/powerpoint/2010/main" val="19288865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53" y="1725706"/>
            <a:ext cx="9844804" cy="3371811"/>
          </a:xfrm>
        </p:spPr>
        <p:txBody>
          <a:bodyPr>
            <a:normAutofit/>
          </a:bodyPr>
          <a:lstStyle/>
          <a:p>
            <a:r>
              <a:rPr lang="ru-RU" dirty="0" smtClean="0"/>
              <a:t>!!!</a:t>
            </a:r>
            <a:br>
              <a:rPr lang="ru-RU" dirty="0" smtClean="0"/>
            </a:br>
            <a:r>
              <a:rPr lang="ru-RU" sz="3600" b="0" dirty="0" smtClean="0"/>
              <a:t>Шаги подготовки могут выполняться не последовательно, но одновременно.</a:t>
            </a:r>
            <a:endParaRPr lang="ru-RU" sz="72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1008994" cy="10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26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612" y="117624"/>
            <a:ext cx="10457793" cy="110157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i="1" u="sng" kern="0" dirty="0" smtClean="0"/>
              <a:t>ШАГ 5</a:t>
            </a:r>
            <a:r>
              <a:rPr lang="ru-RU" sz="2400" i="1" kern="0" dirty="0" smtClean="0"/>
              <a:t>	</a:t>
            </a:r>
            <a:r>
              <a:rPr lang="ru-RU" sz="3600" i="1" kern="0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ru-RU" sz="3600" kern="0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ru-RU" sz="3600" kern="0" dirty="0" smtClean="0"/>
              <a:t>Провести торжественное богослужение посвящения ШБ</a:t>
            </a:r>
            <a:endParaRPr lang="ru-RU" sz="4000" kern="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10206" y="1219201"/>
            <a:ext cx="10268607" cy="56387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Подготовьте молитвенные карточки, информационный буклет о «Школе Библии» и раздайте их участникам богослужения.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Подберите общ. гимны о Библии («Библия много света нам открыла», «Люблю читать я книгу» и др.).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Подготовьте несколько вдохновляющих опытов о том, как люди приняли Иисуса Христа благодаря изучению библейских уроков. Поделитесь миссионерскими опытами во время богослужения.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Подготовьте проповедь о важности изучения и преподавания Библии.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Пригласите людей вписать в молитвенные карточки имена тех, кому они хотели бы преподавать библейские уроки.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Совершите </a:t>
            </a:r>
            <a:r>
              <a:rPr lang="ru-RU" sz="1600" kern="0" dirty="0" err="1" smtClean="0"/>
              <a:t>ходатайственную</a:t>
            </a:r>
            <a:r>
              <a:rPr lang="ru-RU" sz="1600" kern="0" dirty="0" smtClean="0"/>
              <a:t> молитву о тех, кого члены церкви вписали в молитвенные карточки.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Сделайте призыв посвятить себя служению </a:t>
            </a:r>
            <a:r>
              <a:rPr lang="ru-RU" sz="1600" kern="0" dirty="0" err="1" smtClean="0"/>
              <a:t>благовестия</a:t>
            </a:r>
            <a:r>
              <a:rPr lang="ru-RU" sz="1600" kern="0" dirty="0" smtClean="0"/>
              <a:t> посредством библейских уроков.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Пригласите на сцену тех, кто уже проводит или проводил библейские уроки. Призовите братьев и сестер присоединиться к ним.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Сделайте особый призыв для молодежи посвятить себя преподаванию библейских уроков.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kern="0" dirty="0" smtClean="0"/>
              <a:t>Совершите молитву посвящения общины на служение «Школы Библии».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1695719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90"/>
            <a:ext cx="9144001" cy="162709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играет важную роль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63562" y="2743200"/>
            <a:ext cx="9144001" cy="2879388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/>
              <a:t>Хорошая подготовка поможет: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	создать группу «единомышленников»;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dirty="0" smtClean="0"/>
              <a:t>подготовить нужные ресурсы;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dirty="0" smtClean="0"/>
              <a:t>сформировать план действий;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dirty="0" smtClean="0"/>
              <a:t>передать первичные 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76567" y="0"/>
            <a:ext cx="3825922" cy="4593021"/>
          </a:xfrm>
        </p:spPr>
        <p:txBody>
          <a:bodyPr/>
          <a:lstStyle/>
          <a:p>
            <a:r>
              <a:rPr lang="ru-RU" sz="2600" dirty="0"/>
              <a:t>«</a:t>
            </a:r>
            <a:r>
              <a:rPr lang="ru-RU" sz="2600" i="1" dirty="0"/>
              <a:t>Каждая община должна быть школой </a:t>
            </a:r>
            <a:r>
              <a:rPr lang="ru-RU" sz="2600" i="1" dirty="0" smtClean="0"/>
              <a:t>подготовки </a:t>
            </a:r>
            <a:r>
              <a:rPr lang="ru-RU" sz="2600" i="1" dirty="0"/>
              <a:t>христианских </a:t>
            </a:r>
            <a:r>
              <a:rPr lang="ru-RU" sz="2600" i="1" dirty="0" smtClean="0"/>
              <a:t>работников</a:t>
            </a:r>
            <a:r>
              <a:rPr lang="ru-RU" sz="2600" i="1" dirty="0"/>
              <a:t>.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Каждого члена церкви следует обучать </a:t>
            </a:r>
            <a:r>
              <a:rPr lang="ru-RU" sz="2600" i="1" dirty="0" smtClean="0"/>
              <a:t>проведению </a:t>
            </a:r>
            <a:r>
              <a:rPr lang="ru-RU" sz="2600" i="1" dirty="0"/>
              <a:t>библейских уроков</a:t>
            </a:r>
            <a:r>
              <a:rPr lang="ru-RU" sz="2600" dirty="0"/>
              <a:t>» </a:t>
            </a:r>
            <a:br>
              <a:rPr lang="ru-RU" sz="2600" dirty="0"/>
            </a:br>
            <a:r>
              <a:rPr lang="ru-RU" sz="2600" dirty="0"/>
              <a:t>(Э. Уайт, Служение исцеления, с. 149</a:t>
            </a:r>
            <a:r>
              <a:rPr lang="ru-RU" sz="2600" dirty="0" smtClean="0"/>
              <a:t>).</a:t>
            </a:r>
            <a:endParaRPr lang="en-US" sz="2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37" y="1549691"/>
            <a:ext cx="3314076" cy="33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118565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играет важную роль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58762" y="1618593"/>
            <a:ext cx="9144001" cy="266918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Не следует торопиться (в первую же субботу объявлять об открытии Школы Библии);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Но не следует затягивать процесс подготовки;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Период подготовки: </a:t>
            </a:r>
            <a:r>
              <a:rPr lang="ru-RU" u="sng" dirty="0" smtClean="0"/>
              <a:t>1-3 месяца.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2530006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1355676"/>
            <a:ext cx="9144001" cy="13177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Четыре основные задачи на этапе подготовки: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63562" y="3415862"/>
            <a:ext cx="9144001" cy="278524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c</a:t>
            </a:r>
            <a:r>
              <a:rPr lang="ru-RU" dirty="0"/>
              <a:t>оставить стратегический план;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воодушевить членов церкви;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провести первичное обучение;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подготовить необходимые ресурсы.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40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159556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i="1" u="sng" dirty="0" smtClean="0"/>
              <a:t>ШАГ 1</a:t>
            </a:r>
            <a:r>
              <a:rPr lang="ru-RU" sz="4000" i="1" dirty="0" smtClean="0"/>
              <a:t>					</a:t>
            </a:r>
            <a:r>
              <a:rPr lang="ru-RU" sz="4000" dirty="0" smtClean="0"/>
              <a:t>Стратегическое планирование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9553" y="2225404"/>
            <a:ext cx="9144001" cy="7170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«Ибо кто из вас, желая построить башню, не сядет прежде и не вычислит издержек, имеет ли он, что нужно для совершения ее»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14:28).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30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89"/>
            <a:ext cx="9144001" cy="9229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Процесс стратегического планирования: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63562" y="1208691"/>
            <a:ext cx="9144001" cy="4413898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u="sng" dirty="0" smtClean="0"/>
              <a:t>Формат: фокус группа (лидеры общины). </a:t>
            </a:r>
          </a:p>
          <a:p>
            <a:pPr marL="457200" lvl="2" indent="4572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Дискуссия: Что мы можем сделать для развития евангельского служения?</a:t>
            </a:r>
          </a:p>
          <a:p>
            <a:pPr marL="457200" lvl="2" indent="4572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Дать высказаться всем.</a:t>
            </a:r>
          </a:p>
          <a:p>
            <a:pPr marL="457200" lvl="2" indent="4572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Пастор делает предложение: рассмотреть инициативу – Школа Библии.</a:t>
            </a:r>
          </a:p>
          <a:p>
            <a:pPr marL="457200" lvl="2" indent="4572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800" dirty="0" smtClean="0"/>
              <a:t>Потребуется несколько встреч (!!!): разъяснять, вдохновлять, преодолевать скептицизм, формировать общее видение.</a:t>
            </a:r>
          </a:p>
          <a:p>
            <a:pPr marL="457200" lvl="2" indent="457200" algn="l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2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285790"/>
            <a:ext cx="9144001" cy="96494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Результаты Шага 1: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63562" y="1250731"/>
            <a:ext cx="9144001" cy="529721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Принято решение Совета общины;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Сформирована группа единомышленников;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Единомышленники обладают первичными знаниями о концепции ШБ;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Единомышленники вдохновлены;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Сформированы идеи стратегического евангельского плана общины.</a:t>
            </a:r>
          </a:p>
          <a:p>
            <a:pPr algn="l"/>
            <a:r>
              <a:rPr lang="ru-RU" sz="2400" i="1" dirty="0" smtClean="0"/>
              <a:t>Примечание: (ШБ – это лишь часть ев. плана общины)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15310" y="2659118"/>
            <a:ext cx="10163503" cy="34889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u="sng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в общине дух посвящения и желания трудиться.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желание у членов церкви поддерживать ев. служение.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Преодолеть разногласия. Дух единства.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Выявить новые дары.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01" y="0"/>
            <a:ext cx="683173" cy="68317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5008" y="285789"/>
            <a:ext cx="9592556" cy="1595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i="1" u="sng" kern="0" dirty="0" smtClean="0"/>
              <a:t>ШАГ 2</a:t>
            </a:r>
            <a:r>
              <a:rPr lang="ru-RU" sz="2400" i="1" kern="0" dirty="0" smtClean="0"/>
              <a:t>	</a:t>
            </a:r>
            <a:r>
              <a:rPr lang="ru-RU" sz="3600" i="1" kern="0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ru-RU" sz="3600" kern="0" dirty="0" smtClean="0"/>
              <a:t>	Духовная подготовка общины</a:t>
            </a: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1186172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" y="146864"/>
            <a:ext cx="9949534" cy="1603387"/>
          </a:xfrm>
          <a:prstGeom prst="rect">
            <a:avLst/>
          </a:prstGeo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304800" y="2165131"/>
            <a:ext cx="10163503" cy="34889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Воодушевляющие проповеди о Христе и Библии.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Посещения членов церкви.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Ежемесячные миссионерские собрания (первая суббота).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Неделя возрождения.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Молитвенные служения.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Дни поста и молитвы. Ночи бдения.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Богослужения личных свидетельств и миссионерских опытов.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пример пастора и лидеров церкви.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Членские собрания, посвященные миссионерскому служению.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200" kern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Первичное обучение (семинары, мотивирующие на служение).</a:t>
            </a:r>
            <a:endParaRPr lang="ru-RU" sz="22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30" y="0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1_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Брендбук</Template>
  <TotalTime>3260</TotalTime>
  <Words>705</Words>
  <Application>Microsoft Office PowerPoint</Application>
  <PresentationFormat>Широкоэкранный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Tahoma</vt:lpstr>
      <vt:lpstr>Wingdings</vt:lpstr>
      <vt:lpstr>Брендбук</vt:lpstr>
      <vt:lpstr>1_Брендбук</vt:lpstr>
      <vt:lpstr>«Шаги подготовки общины к открытию Школы Библии»</vt:lpstr>
      <vt:lpstr>Подготовка играет важную роль.</vt:lpstr>
      <vt:lpstr>Подготовка играет важную роль.</vt:lpstr>
      <vt:lpstr>Четыре основные задачи на этапе подготовки:</vt:lpstr>
      <vt:lpstr>ШАГ 1     Стратегическое планирование</vt:lpstr>
      <vt:lpstr>Процесс стратегического планирования:</vt:lpstr>
      <vt:lpstr>Результаты Шага 1:</vt:lpstr>
      <vt:lpstr>Презентация PowerPoint</vt:lpstr>
      <vt:lpstr>Презентация PowerPoint</vt:lpstr>
      <vt:lpstr>Презентация PowerPoint</vt:lpstr>
      <vt:lpstr>Ресурс 1. Кадры для ШБ</vt:lpstr>
      <vt:lpstr>Ресурс 2. Подбор библейских уроков</vt:lpstr>
      <vt:lpstr>Три категории библейских уроков</vt:lpstr>
      <vt:lpstr>Ресурс 3. Материалы для обучения</vt:lpstr>
      <vt:lpstr>Ресурс 4. Финансы для ШБ (расходы)</vt:lpstr>
      <vt:lpstr>Ресурс 4. Финансы для ШБ (приходы)</vt:lpstr>
      <vt:lpstr>Презентация PowerPoint</vt:lpstr>
      <vt:lpstr>!!! Шаги подготовки могут выполняться не последовательно, но одновременно.</vt:lpstr>
      <vt:lpstr>Презентация PowerPoint</vt:lpstr>
      <vt:lpstr>«Каждая община должна быть школой подготовки христианских работников.  Каждого члена церкви следует обучать проведению библейских уроков»  (Э. Уайт, Служение исцеления, с. 149).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62</cp:revision>
  <dcterms:created xsi:type="dcterms:W3CDTF">2022-04-26T13:08:03Z</dcterms:created>
  <dcterms:modified xsi:type="dcterms:W3CDTF">2022-09-03T07:43:08Z</dcterms:modified>
</cp:coreProperties>
</file>