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28" r:id="rId3"/>
  </p:sldMasterIdLst>
  <p:notesMasterIdLst>
    <p:notesMasterId r:id="rId23"/>
  </p:notesMasterIdLst>
  <p:sldIdLst>
    <p:sldId id="279" r:id="rId4"/>
    <p:sldId id="460" r:id="rId5"/>
    <p:sldId id="458" r:id="rId6"/>
    <p:sldId id="459" r:id="rId7"/>
    <p:sldId id="484" r:id="rId8"/>
    <p:sldId id="285" r:id="rId9"/>
    <p:sldId id="476" r:id="rId10"/>
    <p:sldId id="477" r:id="rId11"/>
    <p:sldId id="478" r:id="rId12"/>
    <p:sldId id="299" r:id="rId13"/>
    <p:sldId id="481" r:id="rId14"/>
    <p:sldId id="482" r:id="rId15"/>
    <p:sldId id="483" r:id="rId16"/>
    <p:sldId id="469" r:id="rId17"/>
    <p:sldId id="470" r:id="rId18"/>
    <p:sldId id="472" r:id="rId19"/>
    <p:sldId id="467" r:id="rId20"/>
    <p:sldId id="471" r:id="rId21"/>
    <p:sldId id="4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76849"/>
  </p:normalViewPr>
  <p:slideViewPr>
    <p:cSldViewPr snapToGrid="0">
      <p:cViewPr varScale="1">
        <p:scale>
          <a:sx n="88" d="100"/>
          <a:sy n="88" d="100"/>
        </p:scale>
        <p:origin x="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9/4/22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Необходимость, насущность…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880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41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3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1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4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3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6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Люди начинают изучать библейские уроки круглогодично, например, с 1 сентября или со 2 января. В практической жизни процесс поиска и приглашения учеников в библейскую школу происходит постоянно. Таким образом, выпускники Школы Библии могут принимать крещение каждый месяц или каждый квартал, и евангельский праздник жатвы в общине не будет прекращаться.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Возможности сети интернет позволяют дистанционно преподавать библейские уроки через эл. почту и образовательные онлайн-платформы. В любом месте и в любое удобное время люди могут изучать Священное Писание, используя смартфоны, компьютеры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другие средства коммуникации.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0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17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библейские уроки произвели эффект, который всегда дает систематическое изучение Библии, — люди исповедали свои грехи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Неем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9:1, 2), возобновилось богослужение, и в народе произошло духовное возрождение.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25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Христос создал школу служения, в которой Сам учил Своих последователей. Иисус показывал им личный пример служения, призывал к праведной жизни и обучал Писанию. Школа Иисуса с самого начала была .Школой Библии. </a:t>
            </a:r>
            <a:r>
              <a:rPr lang="ru-RU" sz="1200" dirty="0">
                <a:latin typeface="+mn-lt"/>
                <a:ea typeface="Palatino" pitchFamily="2" charset="0"/>
              </a:rPr>
              <a:t>Школа по изучению Писания;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12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3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89988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250504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70665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21583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395585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50984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97836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32159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76242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43167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37920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2674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97956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36180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79088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6649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1753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30309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06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726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08754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118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60359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95430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681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39330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0631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12895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62526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79760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882703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90927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63293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78451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82225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83619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86121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029151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002866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6839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22205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55391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57992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60452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7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  <p:sldLayoutId id="2147483769" r:id="rId41"/>
    <p:sldLayoutId id="2147483770" r:id="rId42"/>
    <p:sldLayoutId id="2147483771" r:id="rId43"/>
    <p:sldLayoutId id="2147483772" r:id="rId44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8E9E24-B125-358E-36BD-E6046F2D79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0" t="2149" r="2149"/>
          <a:stretch/>
        </p:blipFill>
        <p:spPr>
          <a:xfrm>
            <a:off x="0" y="343550"/>
            <a:ext cx="6664270" cy="60274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4270" y="1450269"/>
            <a:ext cx="5527730" cy="3102681"/>
          </a:xfrm>
        </p:spPr>
        <p:txBody>
          <a:bodyPr rtlCol="0"/>
          <a:lstStyle/>
          <a:p>
            <a:pPr algn="ctr">
              <a:lnSpc>
                <a:spcPct val="100000"/>
              </a:lnSpc>
            </a:pPr>
            <a:r>
              <a:rPr lang="ru-RU" sz="4800" dirty="0"/>
              <a:t>Актуальность служения </a:t>
            </a:r>
            <a:br>
              <a:rPr lang="ru-RU" sz="4800" dirty="0"/>
            </a:br>
            <a:r>
              <a:rPr lang="ru-RU" sz="4800" dirty="0"/>
              <a:t>Школы Библии </a:t>
            </a:r>
            <a:br>
              <a:rPr lang="ru-RU" sz="4800" dirty="0"/>
            </a:br>
            <a:r>
              <a:rPr lang="ru-RU" sz="4800" dirty="0"/>
              <a:t>в каждой общине</a:t>
            </a:r>
            <a:endParaRPr lang="ru-RU" sz="4800" kern="0" dirty="0"/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7710" y="1"/>
            <a:ext cx="5943611" cy="6831920"/>
            <a:chOff x="-249809" y="-27927"/>
            <a:chExt cx="6530840" cy="6885928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249809" y="0"/>
              <a:ext cx="6530840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2060373" y="-27927"/>
              <a:ext cx="3222172" cy="6885928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813" y="188844"/>
            <a:ext cx="1128076" cy="1128076"/>
          </a:xfrm>
          <a:prstGeom prst="rect">
            <a:avLst/>
          </a:prstGeom>
        </p:spPr>
      </p:pic>
      <p:sp>
        <p:nvSpPr>
          <p:cNvPr id="5" name="Подзаголовок 17">
            <a:extLst>
              <a:ext uri="{FF2B5EF4-FFF2-40B4-BE49-F238E27FC236}">
                <a16:creationId xmlns:a16="http://schemas.microsoft.com/office/drawing/2014/main" id="{8754F60C-997F-AA01-89D5-50C9C5135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79" y="5392401"/>
            <a:ext cx="4178808" cy="1048156"/>
          </a:xfrm>
        </p:spPr>
        <p:txBody>
          <a:bodyPr/>
          <a:lstStyle/>
          <a:p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Семинар 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#1</a:t>
            </a:r>
            <a:endParaRPr lang="ru-RU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Программа обучения ШБ</a:t>
            </a:r>
          </a:p>
        </p:txBody>
      </p:sp>
    </p:spTree>
    <p:extLst>
      <p:ext uri="{BB962C8B-B14F-4D97-AF65-F5344CB8AC3E}">
        <p14:creationId xmlns:p14="http://schemas.microsoft.com/office/powerpoint/2010/main" val="421615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28F576-3FB7-6CC8-8B8D-BDE35E0CE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6753CD-DCF2-FB15-E98F-D67782B6B4FA}"/>
              </a:ext>
            </a:extLst>
          </p:cNvPr>
          <p:cNvSpPr txBox="1">
            <a:spLocks/>
          </p:cNvSpPr>
          <p:nvPr/>
        </p:nvSpPr>
        <p:spPr>
          <a:xfrm>
            <a:off x="1331844" y="4427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Библейское обоснование служения Школы Библии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E6B83964-F748-24FA-A41E-B508BB5CBD9F}"/>
              </a:ext>
            </a:extLst>
          </p:cNvPr>
          <p:cNvSpPr txBox="1">
            <a:spLocks/>
          </p:cNvSpPr>
          <p:nvPr/>
        </p:nvSpPr>
        <p:spPr>
          <a:xfrm>
            <a:off x="543069" y="1330914"/>
            <a:ext cx="9508592" cy="5354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kern="0" dirty="0">
                <a:latin typeface="+mn-lt"/>
                <a:ea typeface="Palatino" pitchFamily="2" charset="0"/>
              </a:rPr>
              <a:t>Ветхий Завет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3600" kern="0" dirty="0">
                <a:latin typeface="+mn-lt"/>
                <a:ea typeface="Palatino" pitchFamily="2" charset="0"/>
              </a:rPr>
              <a:t>Обучение народа закону Божьему. Втор. 31:11-12;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3600" kern="0" dirty="0">
                <a:latin typeface="+mn-lt"/>
                <a:ea typeface="Palatino" pitchFamily="2" charset="0"/>
              </a:rPr>
              <a:t>Духовное возрождение всегда было результатом исследования Писания; (</a:t>
            </a:r>
            <a:r>
              <a:rPr lang="ru-RU" sz="3600" kern="0" dirty="0" err="1">
                <a:latin typeface="+mn-lt"/>
                <a:ea typeface="Palatino" pitchFamily="2" charset="0"/>
              </a:rPr>
              <a:t>Иосия</a:t>
            </a:r>
            <a:r>
              <a:rPr lang="ru-RU" sz="3600" kern="0" dirty="0">
                <a:latin typeface="+mn-lt"/>
                <a:ea typeface="Palatino" pitchFamily="2" charset="0"/>
              </a:rPr>
              <a:t>, Ездра и </a:t>
            </a:r>
            <a:r>
              <a:rPr lang="ru-RU" sz="3600" kern="0" dirty="0" err="1">
                <a:latin typeface="+mn-lt"/>
                <a:ea typeface="Palatino" pitchFamily="2" charset="0"/>
              </a:rPr>
              <a:t>Неемия</a:t>
            </a:r>
            <a:r>
              <a:rPr lang="ru-RU" sz="3600" kern="0" dirty="0">
                <a:latin typeface="+mn-lt"/>
                <a:ea typeface="Palatino" pitchFamily="2" charset="0"/>
              </a:rPr>
              <a:t>).</a:t>
            </a:r>
          </a:p>
          <a:p>
            <a:pPr algn="ctr">
              <a:lnSpc>
                <a:spcPct val="100000"/>
              </a:lnSpc>
            </a:pPr>
            <a:r>
              <a:rPr lang="ru-RU" sz="3600" i="1" kern="0" dirty="0">
                <a:latin typeface="+mn-lt"/>
                <a:ea typeface="Palatino" pitchFamily="2" charset="0"/>
              </a:rPr>
              <a:t>«И читали из книги, из закона Божия, внятно, и присоединяли толкование, и народ понимал прочитанное». </a:t>
            </a:r>
            <a:r>
              <a:rPr lang="ru-RU" sz="3600" kern="0" dirty="0">
                <a:latin typeface="+mn-lt"/>
                <a:ea typeface="Palatino" pitchFamily="2" charset="0"/>
              </a:rPr>
              <a:t>(</a:t>
            </a:r>
            <a:r>
              <a:rPr lang="ru-RU" sz="3600" kern="0" dirty="0" err="1">
                <a:latin typeface="+mn-lt"/>
                <a:ea typeface="Palatino" pitchFamily="2" charset="0"/>
              </a:rPr>
              <a:t>Неем</a:t>
            </a:r>
            <a:r>
              <a:rPr lang="ru-RU" sz="3600" kern="0" dirty="0">
                <a:latin typeface="+mn-lt"/>
                <a:ea typeface="Palatino" pitchFamily="2" charset="0"/>
              </a:rPr>
              <a:t>. 8:8)</a:t>
            </a:r>
          </a:p>
        </p:txBody>
      </p:sp>
    </p:spTree>
    <p:extLst>
      <p:ext uri="{BB962C8B-B14F-4D97-AF65-F5344CB8AC3E}">
        <p14:creationId xmlns:p14="http://schemas.microsoft.com/office/powerpoint/2010/main" val="2287507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28F576-3FB7-6CC8-8B8D-BDE35E0CE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B7FB2E-1950-C7C9-D110-166E98EC4905}"/>
              </a:ext>
            </a:extLst>
          </p:cNvPr>
          <p:cNvSpPr txBox="1">
            <a:spLocks/>
          </p:cNvSpPr>
          <p:nvPr/>
        </p:nvSpPr>
        <p:spPr>
          <a:xfrm>
            <a:off x="1331844" y="4427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Библейское обоснование служения Школы Библии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497AA31-DD3E-190B-4815-21A1E4E45071}"/>
              </a:ext>
            </a:extLst>
          </p:cNvPr>
          <p:cNvSpPr txBox="1">
            <a:spLocks/>
          </p:cNvSpPr>
          <p:nvPr/>
        </p:nvSpPr>
        <p:spPr>
          <a:xfrm>
            <a:off x="428563" y="1562120"/>
            <a:ext cx="9722095" cy="514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kern="0">
                <a:latin typeface="+mn-lt"/>
                <a:ea typeface="Palatino" pitchFamily="2" charset="0"/>
              </a:rPr>
              <a:t>Новый Завет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3600" kern="0">
                <a:latin typeface="+mn-lt"/>
                <a:ea typeface="Palatino" pitchFamily="2" charset="0"/>
              </a:rPr>
              <a:t>Служение Иисуса – обучение людей принципам Священного Писания; 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r>
              <a:rPr lang="ru-RU" sz="3600" kern="0">
                <a:latin typeface="+mn-lt"/>
                <a:ea typeface="Palatino" pitchFamily="2" charset="0"/>
              </a:rPr>
              <a:t>После воскресения Иисус продолжал обучать учеников. </a:t>
            </a:r>
          </a:p>
          <a:p>
            <a:pPr>
              <a:lnSpc>
                <a:spcPct val="100000"/>
              </a:lnSpc>
            </a:pPr>
            <a:r>
              <a:rPr lang="ru-RU" sz="3600" i="1" kern="0">
                <a:latin typeface="+mn-lt"/>
                <a:ea typeface="Palatino" pitchFamily="2" charset="0"/>
              </a:rPr>
              <a:t>«И, начав от Моисея, из всех пророков изъяснял им сказанное о Нем во всем Писании».</a:t>
            </a:r>
          </a:p>
          <a:p>
            <a:pPr algn="r">
              <a:lnSpc>
                <a:spcPct val="100000"/>
              </a:lnSpc>
            </a:pPr>
            <a:r>
              <a:rPr lang="ru-RU" i="1" kern="0">
                <a:latin typeface="+mn-lt"/>
                <a:ea typeface="Palatino" pitchFamily="2" charset="0"/>
              </a:rPr>
              <a:t>(Лук 24:27)</a:t>
            </a:r>
            <a:endParaRPr lang="ru-RU" i="1" kern="0" dirty="0">
              <a:latin typeface="+mn-lt"/>
              <a:ea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016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28F576-3FB7-6CC8-8B8D-BDE35E0CE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B7FB2E-1950-C7C9-D110-166E98EC4905}"/>
              </a:ext>
            </a:extLst>
          </p:cNvPr>
          <p:cNvSpPr txBox="1">
            <a:spLocks/>
          </p:cNvSpPr>
          <p:nvPr/>
        </p:nvSpPr>
        <p:spPr>
          <a:xfrm>
            <a:off x="1331844" y="4427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Библейское обоснование служения Школы Библии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20DAFB0B-55C1-5711-A5D0-728B1C18A56B}"/>
              </a:ext>
            </a:extLst>
          </p:cNvPr>
          <p:cNvSpPr txBox="1">
            <a:spLocks/>
          </p:cNvSpPr>
          <p:nvPr/>
        </p:nvSpPr>
        <p:spPr>
          <a:xfrm>
            <a:off x="349365" y="1562120"/>
            <a:ext cx="9722095" cy="43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kern="0">
                <a:latin typeface="+mn-lt"/>
                <a:ea typeface="Palatino" pitchFamily="2" charset="0"/>
              </a:rPr>
              <a:t>Новый Завет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 startAt="3"/>
            </a:pPr>
            <a:r>
              <a:rPr lang="ru-RU" sz="3600" kern="0">
                <a:latin typeface="+mn-lt"/>
                <a:ea typeface="Palatino" pitchFamily="2" charset="0"/>
              </a:rPr>
              <a:t>Изучение и преподавание Библии было основным занятием апостолов; (Деян. 6:3-4; Филипп – Деян. 8:26-39).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 startAt="3"/>
            </a:pPr>
            <a:r>
              <a:rPr lang="ru-RU" sz="3600" kern="0">
                <a:latin typeface="+mn-lt"/>
                <a:ea typeface="Palatino" pitchFamily="2" charset="0"/>
              </a:rPr>
              <a:t>Великое повеление Иисуса сфокусировано на обучении; </a:t>
            </a:r>
            <a:r>
              <a:rPr lang="ru-RU" kern="0">
                <a:latin typeface="+mn-lt"/>
                <a:ea typeface="Palatino" pitchFamily="2" charset="0"/>
              </a:rPr>
              <a:t>(Мф. 28:18-20) 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 startAt="3"/>
            </a:pPr>
            <a:endParaRPr lang="ru-RU" sz="3600" kern="0" dirty="0">
              <a:latin typeface="+mn-lt"/>
              <a:ea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82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28F576-3FB7-6CC8-8B8D-BDE35E0CE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B7FB2E-1950-C7C9-D110-166E98EC4905}"/>
              </a:ext>
            </a:extLst>
          </p:cNvPr>
          <p:cNvSpPr txBox="1">
            <a:spLocks/>
          </p:cNvSpPr>
          <p:nvPr/>
        </p:nvSpPr>
        <p:spPr>
          <a:xfrm>
            <a:off x="1331844" y="44271"/>
            <a:ext cx="852939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Библейское обоснование служения Школы Библии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AA3A663-6710-D2E1-EF2B-76B5804958C0}"/>
              </a:ext>
            </a:extLst>
          </p:cNvPr>
          <p:cNvSpPr txBox="1">
            <a:spLocks/>
          </p:cNvSpPr>
          <p:nvPr/>
        </p:nvSpPr>
        <p:spPr>
          <a:xfrm>
            <a:off x="349365" y="2059077"/>
            <a:ext cx="9722095" cy="29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400" kern="0">
                <a:latin typeface="+mn-lt"/>
                <a:ea typeface="Palatino" pitchFamily="2" charset="0"/>
              </a:rPr>
              <a:t>Библия ясно говорит о том, что обучение людей Священному Писанию должно быть содержанием и формой жизни церкви</a:t>
            </a:r>
          </a:p>
          <a:p>
            <a:pPr marL="742950" indent="-742950">
              <a:lnSpc>
                <a:spcPct val="100000"/>
              </a:lnSpc>
              <a:buFont typeface="+mj-lt"/>
              <a:buAutoNum type="arabicPeriod" startAt="3"/>
            </a:pPr>
            <a:endParaRPr lang="ru-RU" sz="4400" kern="0">
              <a:latin typeface="+mn-lt"/>
              <a:ea typeface="Palatino" pitchFamily="2" charset="0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 startAt="3"/>
            </a:pPr>
            <a:endParaRPr lang="ru-RU" sz="4400" kern="0" dirty="0">
              <a:latin typeface="+mn-lt"/>
              <a:ea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301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67" y="1442702"/>
            <a:ext cx="9885480" cy="507417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«Надо брать на вооружение методы Господа. Переходя из дома в дом, проводя библейские чтения в семьях, работник может получить доступ ко многим людям, ищущим истину. Открывая смысл Писаний, молясь с людьми и проявляя веру, ему необходимо учить людей пути Господнему».</a:t>
            </a:r>
          </a:p>
          <a:p>
            <a:pPr algn="r">
              <a:lnSpc>
                <a:spcPct val="100000"/>
              </a:lnSpc>
            </a:pPr>
            <a:r>
              <a:rPr lang="ru-RU" sz="3600" i="1" dirty="0">
                <a:latin typeface="+mn-lt"/>
                <a:ea typeface="Palatino" pitchFamily="2" charset="0"/>
              </a:rPr>
              <a:t>Свидетельства для Церкви, т. 7, с. 38</a:t>
            </a:r>
            <a:endParaRPr lang="ru-RU" sz="4000" i="1" dirty="0">
              <a:latin typeface="+mn-lt"/>
              <a:ea typeface="Palatino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389B297-7102-E855-7DFB-A5D808481410}"/>
              </a:ext>
            </a:extLst>
          </p:cNvPr>
          <p:cNvSpPr txBox="1">
            <a:spLocks/>
          </p:cNvSpPr>
          <p:nvPr/>
        </p:nvSpPr>
        <p:spPr>
          <a:xfrm>
            <a:off x="1224903" y="44271"/>
            <a:ext cx="807407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Богословское обоснование служения Школы Библии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73EE0A7-843A-7BED-40FA-1383A560A084}"/>
              </a:ext>
            </a:extLst>
          </p:cNvPr>
          <p:cNvCxnSpPr>
            <a:cxnSpLocks/>
          </p:cNvCxnSpPr>
          <p:nvPr/>
        </p:nvCxnSpPr>
        <p:spPr>
          <a:xfrm>
            <a:off x="397565" y="133786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F6CF1-5597-12DA-11D8-1738366A08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0361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270" y="1851313"/>
            <a:ext cx="9722095" cy="41178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«Члены наших церквей должны больше трудиться, идя из дома в дом, уча людей библейским истинам и распространяя христианскую литературу». </a:t>
            </a:r>
          </a:p>
          <a:p>
            <a:pPr algn="r">
              <a:lnSpc>
                <a:spcPct val="100000"/>
              </a:lnSpc>
            </a:pPr>
            <a:r>
              <a:rPr lang="ru-RU" sz="3600" dirty="0">
                <a:latin typeface="+mn-lt"/>
                <a:ea typeface="Palatino" pitchFamily="2" charset="0"/>
              </a:rPr>
              <a:t>Свидетельства для Церкви, т. 9 с. 127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E222C53-BAD0-8A50-7B73-0E507CCDD311}"/>
              </a:ext>
            </a:extLst>
          </p:cNvPr>
          <p:cNvSpPr txBox="1">
            <a:spLocks/>
          </p:cNvSpPr>
          <p:nvPr/>
        </p:nvSpPr>
        <p:spPr>
          <a:xfrm>
            <a:off x="1224903" y="44271"/>
            <a:ext cx="807407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Богословское обоснование служения Школы Библии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C82715E-B8CA-7906-F18C-90A97B079AB1}"/>
              </a:ext>
            </a:extLst>
          </p:cNvPr>
          <p:cNvCxnSpPr>
            <a:cxnSpLocks/>
          </p:cNvCxnSpPr>
          <p:nvPr/>
        </p:nvCxnSpPr>
        <p:spPr>
          <a:xfrm>
            <a:off x="397565" y="133786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6902DB-5E09-603F-8BB3-0A7F444E46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82105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440" y="1629714"/>
            <a:ext cx="9141664" cy="399041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«Многим членам церкви нужно исполнить в этом деле свою роль,         идя из дома в дом и объясняя в семьях библейские истины».</a:t>
            </a:r>
          </a:p>
          <a:p>
            <a:pPr algn="r">
              <a:lnSpc>
                <a:spcPct val="100000"/>
              </a:lnSpc>
            </a:pPr>
            <a:r>
              <a:rPr lang="ru-RU" sz="3600" dirty="0">
                <a:latin typeface="+mn-lt"/>
                <a:ea typeface="Palatino" pitchFamily="2" charset="0"/>
              </a:rPr>
              <a:t>Свидетельства для Церкви, т. 9 с.141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25D0B3C-5BC7-C8A7-ADF0-632CB23DDC05}"/>
              </a:ext>
            </a:extLst>
          </p:cNvPr>
          <p:cNvSpPr txBox="1">
            <a:spLocks/>
          </p:cNvSpPr>
          <p:nvPr/>
        </p:nvSpPr>
        <p:spPr>
          <a:xfrm>
            <a:off x="1224903" y="44271"/>
            <a:ext cx="807407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Богословское обоснование служения Школы Библии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341996D-598C-D15F-C470-D47846FD6668}"/>
              </a:ext>
            </a:extLst>
          </p:cNvPr>
          <p:cNvCxnSpPr>
            <a:cxnSpLocks/>
          </p:cNvCxnSpPr>
          <p:nvPr/>
        </p:nvCxnSpPr>
        <p:spPr>
          <a:xfrm>
            <a:off x="397565" y="133786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CB3F2B-81BE-70BE-894E-139B7C967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6181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8629" y="1462729"/>
            <a:ext cx="9432831" cy="525161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«Проведение библейских чтений — идея, рожденная на небесах. </a:t>
            </a:r>
          </a:p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В эту миссионерскую работу можно вовлечь множество людей —  как мужчин, так и женщин. Таким образом можно воспитать работников, которые составят могущественную армию Божьих тружеников. 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42C1B38-DCCD-F5FB-398D-8B1DA95D730E}"/>
              </a:ext>
            </a:extLst>
          </p:cNvPr>
          <p:cNvSpPr txBox="1">
            <a:spLocks/>
          </p:cNvSpPr>
          <p:nvPr/>
        </p:nvSpPr>
        <p:spPr>
          <a:xfrm>
            <a:off x="1224903" y="44271"/>
            <a:ext cx="807407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Богословское обоснование служения Школы Библии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AA573BA7-C9BA-1287-9D60-A09305B7BED9}"/>
              </a:ext>
            </a:extLst>
          </p:cNvPr>
          <p:cNvCxnSpPr>
            <a:cxnSpLocks/>
          </p:cNvCxnSpPr>
          <p:nvPr/>
        </p:nvCxnSpPr>
        <p:spPr>
          <a:xfrm>
            <a:off x="397565" y="133786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06C564-7905-C3FA-B5FE-CE9AAF546A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37490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365" y="1601876"/>
            <a:ext cx="9722096" cy="471940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Это позволит донести Слово Божье до тысяч людей, а работники смогут соприкоснуться с представителями всех народов и языков. Библия приходит в семьи, и ее святые истины доносятся до сознания. Люди учатся самостоятельно читать, исследовать и анализировать…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5E5E4-0BB2-09EA-93B2-862F1BB03392}"/>
              </a:ext>
            </a:extLst>
          </p:cNvPr>
          <p:cNvSpPr txBox="1">
            <a:spLocks/>
          </p:cNvSpPr>
          <p:nvPr/>
        </p:nvSpPr>
        <p:spPr>
          <a:xfrm>
            <a:off x="1224903" y="44271"/>
            <a:ext cx="807407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Богословское обоснование служения Школы Библии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54652E-9A7B-D9E1-B8AD-F96D6429A226}"/>
              </a:ext>
            </a:extLst>
          </p:cNvPr>
          <p:cNvCxnSpPr>
            <a:cxnSpLocks/>
          </p:cNvCxnSpPr>
          <p:nvPr/>
        </p:nvCxnSpPr>
        <p:spPr>
          <a:xfrm>
            <a:off x="397565" y="133786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F47301-B287-33B3-001B-B5EE8D9CFF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38215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399" y="1678232"/>
            <a:ext cx="8737601" cy="393879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Бог вознаградит Своих служителей за столь драгоценный труд. Он увенчает успехом каждое смиренное усилие, совершаемое во имя Него». </a:t>
            </a:r>
          </a:p>
          <a:p>
            <a:pPr algn="r">
              <a:lnSpc>
                <a:spcPct val="100000"/>
              </a:lnSpc>
            </a:pPr>
            <a:endParaRPr lang="ru-RU" sz="1800" i="1" dirty="0">
              <a:latin typeface="+mn-lt"/>
              <a:ea typeface="Palatino" pitchFamily="2" charset="0"/>
            </a:endParaRPr>
          </a:p>
          <a:p>
            <a:pPr algn="r">
              <a:lnSpc>
                <a:spcPct val="100000"/>
              </a:lnSpc>
            </a:pPr>
            <a:r>
              <a:rPr lang="ru-RU" sz="3600" i="1" dirty="0">
                <a:latin typeface="+mn-lt"/>
                <a:ea typeface="Palatino" pitchFamily="2" charset="0"/>
              </a:rPr>
              <a:t>Э. Уайт. Служители Евангелия, с. 192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44502FA-8D05-79CA-F90F-83CBA92C9A5D}"/>
              </a:ext>
            </a:extLst>
          </p:cNvPr>
          <p:cNvSpPr txBox="1">
            <a:spLocks/>
          </p:cNvSpPr>
          <p:nvPr/>
        </p:nvSpPr>
        <p:spPr>
          <a:xfrm>
            <a:off x="1224903" y="44271"/>
            <a:ext cx="8074078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000" b="0" kern="0" dirty="0">
                <a:latin typeface="+mn-lt"/>
              </a:rPr>
              <a:t>Богословское обоснование служения Школы Библии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4F9DC48-0068-97AE-0501-03A5E4249ABA}"/>
              </a:ext>
            </a:extLst>
          </p:cNvPr>
          <p:cNvCxnSpPr>
            <a:cxnSpLocks/>
          </p:cNvCxnSpPr>
          <p:nvPr/>
        </p:nvCxnSpPr>
        <p:spPr>
          <a:xfrm>
            <a:off x="397565" y="133786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D05C82-5DC2-B415-3E09-14D38E9B8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972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698" y="1344454"/>
            <a:ext cx="9323585" cy="491120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+mn-lt"/>
                <a:ea typeface="Palatino" pitchFamily="2" charset="0"/>
              </a:rPr>
              <a:t>«Готовить учеников Иисуса Христа</a:t>
            </a:r>
            <a:r>
              <a:rPr lang="ru-RU" sz="4000" dirty="0">
                <a:latin typeface="+mn-lt"/>
                <a:ea typeface="Palatino" pitchFamily="2" charset="0"/>
              </a:rPr>
              <a:t>, которые своей жизнью свидетельствуют о Его любви и проповедуют всем народам вечное Евангелие </a:t>
            </a:r>
            <a:r>
              <a:rPr lang="ru-RU" sz="4000" dirty="0" err="1">
                <a:latin typeface="+mn-lt"/>
                <a:ea typeface="Palatino" pitchFamily="2" charset="0"/>
              </a:rPr>
              <a:t>Трехангельской</a:t>
            </a:r>
            <a:r>
              <a:rPr lang="ru-RU" sz="4000" dirty="0">
                <a:latin typeface="+mn-lt"/>
                <a:ea typeface="Palatino" pitchFamily="2" charset="0"/>
              </a:rPr>
              <a:t> вести для приготовления к Его скорому возвращению». </a:t>
            </a:r>
          </a:p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  <a:ea typeface="Palatino" pitchFamily="2" charset="0"/>
              </a:rPr>
              <a:t>(Мф. 28:18-20; Деян. 1:8; </a:t>
            </a:r>
            <a:r>
              <a:rPr lang="ru-RU" sz="3600" dirty="0" err="1">
                <a:latin typeface="+mn-lt"/>
                <a:ea typeface="Palatino" pitchFamily="2" charset="0"/>
              </a:rPr>
              <a:t>Откр</a:t>
            </a:r>
            <a:r>
              <a:rPr lang="ru-RU" sz="3600" dirty="0">
                <a:latin typeface="+mn-lt"/>
                <a:ea typeface="Palatino" pitchFamily="2" charset="0"/>
              </a:rPr>
              <a:t>. 14:6-12)  </a:t>
            </a:r>
          </a:p>
          <a:p>
            <a:pPr marL="742950" indent="-742950" algn="ctr">
              <a:lnSpc>
                <a:spcPct val="100000"/>
              </a:lnSpc>
              <a:buFont typeface="+mj-lt"/>
              <a:buAutoNum type="arabicPeriod"/>
            </a:pPr>
            <a:endParaRPr lang="en-US" sz="4000" dirty="0">
              <a:latin typeface="+mn-lt"/>
              <a:ea typeface="Palatino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4C67D2-DDE3-E3F7-82D8-FB239897C3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1" y="40443"/>
            <a:ext cx="968992" cy="96899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42C1B38-DCCD-F5FB-398D-8B1DA95D730E}"/>
              </a:ext>
            </a:extLst>
          </p:cNvPr>
          <p:cNvSpPr txBox="1">
            <a:spLocks/>
          </p:cNvSpPr>
          <p:nvPr/>
        </p:nvSpPr>
        <p:spPr>
          <a:xfrm>
            <a:off x="1100919" y="103906"/>
            <a:ext cx="8306318" cy="952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Миссия Церкви АСД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54016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8C69BE-D084-7C2A-8835-62BD75983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66" y="0"/>
            <a:ext cx="4785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71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7048" y="1741696"/>
            <a:ext cx="8911024" cy="444697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>
                <a:latin typeface="+mn-lt"/>
                <a:ea typeface="Palatino" pitchFamily="2" charset="0"/>
              </a:rPr>
              <a:t>Школа Библии — это евангельское служение в общине, цель которого — искать новых людей (учеников), знакомить их с библейской истиной и приводить ко Христу посредством изучения библейских уроков.</a:t>
            </a:r>
          </a:p>
          <a:p>
            <a:pPr marL="514350" indent="-514350" algn="ctr">
              <a:lnSpc>
                <a:spcPct val="100000"/>
              </a:lnSpc>
              <a:buFont typeface="+mj-lt"/>
              <a:buAutoNum type="arabicPeriod"/>
            </a:pPr>
            <a:endParaRPr lang="ru-RU" sz="4000" dirty="0">
              <a:latin typeface="+mn-lt"/>
              <a:ea typeface="Palatino" pitchFamily="2" charset="0"/>
            </a:endParaRPr>
          </a:p>
          <a:p>
            <a:pPr algn="ctr">
              <a:lnSpc>
                <a:spcPct val="100000"/>
              </a:lnSpc>
            </a:pPr>
            <a:endParaRPr lang="ru-RU" sz="4000" dirty="0">
              <a:latin typeface="+mn-lt"/>
              <a:ea typeface="Palatino" pitchFamily="2" charset="0"/>
            </a:endParaRPr>
          </a:p>
          <a:p>
            <a:pPr marL="742950" indent="-742950" algn="ctr">
              <a:lnSpc>
                <a:spcPct val="100000"/>
              </a:lnSpc>
              <a:buFont typeface="+mj-lt"/>
              <a:buAutoNum type="arabicPeriod"/>
            </a:pPr>
            <a:endParaRPr lang="ru-RU" sz="4000" dirty="0">
              <a:latin typeface="+mn-lt"/>
              <a:ea typeface="Palatino" pitchFamily="2" charset="0"/>
            </a:endParaRPr>
          </a:p>
          <a:p>
            <a:pPr marL="742950" indent="-742950" algn="ctr">
              <a:lnSpc>
                <a:spcPct val="100000"/>
              </a:lnSpc>
              <a:buFont typeface="+mj-lt"/>
              <a:buAutoNum type="arabicPeriod"/>
            </a:pPr>
            <a:endParaRPr lang="en-US" sz="4000" dirty="0">
              <a:latin typeface="+mn-lt"/>
              <a:ea typeface="Palatino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08EA3B-5E15-0E20-DEAC-78789024B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5820A5C-C440-46FF-E22F-45932622CAB7}"/>
              </a:ext>
            </a:extLst>
          </p:cNvPr>
          <p:cNvSpPr txBox="1">
            <a:spLocks/>
          </p:cNvSpPr>
          <p:nvPr/>
        </p:nvSpPr>
        <p:spPr>
          <a:xfrm>
            <a:off x="1422401" y="103905"/>
            <a:ext cx="8639202" cy="96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850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Определение служения Школы Библии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E006084-CB6F-1CC1-06F9-0F7FE21C25F0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848103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926" y="1660975"/>
            <a:ext cx="9192734" cy="44469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+mn-lt"/>
                <a:ea typeface="Palatino" pitchFamily="2" charset="0"/>
              </a:rPr>
              <a:t>Школа Библии — это евангельское служение в общине, цель которого —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Искать новых людей </a:t>
            </a:r>
            <a:r>
              <a:rPr lang="ru-RU" sz="3600" dirty="0">
                <a:latin typeface="+mn-lt"/>
                <a:ea typeface="Palatino" pitchFamily="2" charset="0"/>
              </a:rPr>
              <a:t>(учеников),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Знакомить их с библейской истиной,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Приводить их ко Христу </a:t>
            </a:r>
            <a:r>
              <a:rPr lang="ru-RU" sz="3600" dirty="0">
                <a:latin typeface="+mn-lt"/>
                <a:ea typeface="Palatino" pitchFamily="2" charset="0"/>
              </a:rPr>
              <a:t>посредством изучения библейских уроков.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ru-RU" sz="3600" dirty="0">
              <a:latin typeface="+mn-lt"/>
              <a:ea typeface="Palatino" pitchFamily="2" charset="0"/>
            </a:endParaRPr>
          </a:p>
          <a:p>
            <a:pPr>
              <a:lnSpc>
                <a:spcPct val="100000"/>
              </a:lnSpc>
            </a:pPr>
            <a:endParaRPr lang="ru-RU" sz="3600" dirty="0">
              <a:latin typeface="+mn-lt"/>
              <a:ea typeface="Palatino" pitchFamily="2" charset="0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ru-RU" sz="3600" dirty="0">
              <a:latin typeface="+mn-lt"/>
              <a:ea typeface="Palatino" pitchFamily="2" charset="0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en-US" sz="3600" dirty="0">
              <a:latin typeface="+mn-lt"/>
              <a:ea typeface="Palatino" pitchFamily="2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936E330-40DC-94F7-AB6C-80DBDB8DF9C7}"/>
              </a:ext>
            </a:extLst>
          </p:cNvPr>
          <p:cNvSpPr txBox="1">
            <a:spLocks/>
          </p:cNvSpPr>
          <p:nvPr/>
        </p:nvSpPr>
        <p:spPr>
          <a:xfrm>
            <a:off x="1520539" y="104248"/>
            <a:ext cx="7858991" cy="941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Цели служения Школы Библии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2660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>
            <a:extLst>
              <a:ext uri="{FF2B5EF4-FFF2-40B4-BE49-F238E27FC236}">
                <a16:creationId xmlns:a16="http://schemas.microsoft.com/office/drawing/2014/main" id="{8C964C8D-37FD-44EC-7339-B01CE13D10C1}"/>
              </a:ext>
            </a:extLst>
          </p:cNvPr>
          <p:cNvSpPr txBox="1">
            <a:spLocks/>
          </p:cNvSpPr>
          <p:nvPr/>
        </p:nvSpPr>
        <p:spPr>
          <a:xfrm>
            <a:off x="592869" y="1984389"/>
            <a:ext cx="9326506" cy="2552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800" b="1" kern="0" dirty="0">
                <a:solidFill>
                  <a:schemeClr val="tx1"/>
                </a:solidFill>
                <a:latin typeface="+mn-lt"/>
                <a:ea typeface="Palatino" pitchFamily="2" charset="0"/>
              </a:rPr>
              <a:t>8 причин актуальности </a:t>
            </a:r>
          </a:p>
          <a:p>
            <a:pPr>
              <a:lnSpc>
                <a:spcPct val="100000"/>
              </a:lnSpc>
            </a:pPr>
            <a:r>
              <a:rPr lang="ru-RU" sz="4800" b="1" kern="0" dirty="0">
                <a:solidFill>
                  <a:schemeClr val="tx1"/>
                </a:solidFill>
                <a:latin typeface="+mn-lt"/>
                <a:ea typeface="Palatino" pitchFamily="2" charset="0"/>
              </a:rPr>
              <a:t>Школы Библии </a:t>
            </a:r>
          </a:p>
          <a:p>
            <a:pPr>
              <a:lnSpc>
                <a:spcPct val="100000"/>
              </a:lnSpc>
            </a:pPr>
            <a:r>
              <a:rPr lang="ru-RU" sz="4800" b="1" kern="0" dirty="0">
                <a:solidFill>
                  <a:schemeClr val="tx1"/>
                </a:solidFill>
                <a:latin typeface="+mn-lt"/>
                <a:ea typeface="Palatino" pitchFamily="2" charset="0"/>
              </a:rPr>
              <a:t>для общины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175E71C-8348-7179-1C7B-EFEB5F314795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96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sym typeface="Helvetica"/>
              </a:rPr>
              <a:t>Актуальность Школы Библии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47516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3EF933A-B302-1D67-398D-50C20B58E96A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Объект 2">
            <a:extLst>
              <a:ext uri="{FF2B5EF4-FFF2-40B4-BE49-F238E27FC236}">
                <a16:creationId xmlns:a16="http://schemas.microsoft.com/office/drawing/2014/main" id="{9B4E8D0D-17B8-96AC-48C3-35E397C98098}"/>
              </a:ext>
            </a:extLst>
          </p:cNvPr>
          <p:cNvSpPr txBox="1">
            <a:spLocks/>
          </p:cNvSpPr>
          <p:nvPr/>
        </p:nvSpPr>
        <p:spPr>
          <a:xfrm>
            <a:off x="650926" y="1559968"/>
            <a:ext cx="9326506" cy="4666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742950" indent="-742950" algn="l">
              <a:lnSpc>
                <a:spcPct val="100000"/>
              </a:lnSpc>
              <a:buFont typeface="+mj-lt"/>
              <a:buAutoNum type="arabicPeriod"/>
            </a:pPr>
            <a:r>
              <a:rPr lang="ru-RU" sz="3600" kern="0" dirty="0">
                <a:solidFill>
                  <a:schemeClr val="tx1"/>
                </a:solidFill>
                <a:latin typeface="+mn-lt"/>
                <a:ea typeface="Palatino" pitchFamily="2" charset="0"/>
              </a:rPr>
              <a:t>Преподавание библейских уроков является непосредственной проповедью Слова Божьего; (Мф.24:14, 28:19)</a:t>
            </a:r>
          </a:p>
          <a:p>
            <a:pPr marL="742950" indent="-742950" algn="l">
              <a:lnSpc>
                <a:spcPct val="100000"/>
              </a:lnSpc>
              <a:buFont typeface="+mj-lt"/>
              <a:buAutoNum type="arabicPeriod"/>
            </a:pPr>
            <a:r>
              <a:rPr lang="ru-RU" sz="3600" kern="0" dirty="0">
                <a:solidFill>
                  <a:schemeClr val="tx1"/>
                </a:solidFill>
                <a:latin typeface="+mn-lt"/>
                <a:ea typeface="Palatino" pitchFamily="2" charset="0"/>
              </a:rPr>
              <a:t>Оно вовлекает в евангельское служение большое количество членов церкви;</a:t>
            </a:r>
          </a:p>
          <a:p>
            <a:pPr marL="742950" indent="-742950" algn="l">
              <a:lnSpc>
                <a:spcPct val="100000"/>
              </a:lnSpc>
              <a:buFont typeface="+mj-lt"/>
              <a:buAutoNum type="arabicPeriod"/>
            </a:pPr>
            <a:r>
              <a:rPr lang="ru-RU" sz="3600" kern="0" dirty="0">
                <a:solidFill>
                  <a:schemeClr val="tx1"/>
                </a:solidFill>
                <a:latin typeface="+mn-lt"/>
                <a:ea typeface="Palatino" pitchFamily="2" charset="0"/>
              </a:rPr>
              <a:t>Служение Школы Библии в общине ведет к духовному и численному росту церкви;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8024AA-976F-4308-423F-047304B61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075F08EB-BD18-53C0-838E-4E30968C9C4D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96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Актуальность Школы Библии</a:t>
            </a:r>
          </a:p>
        </p:txBody>
      </p:sp>
    </p:spTree>
    <p:extLst>
      <p:ext uri="{BB962C8B-B14F-4D97-AF65-F5344CB8AC3E}">
        <p14:creationId xmlns:p14="http://schemas.microsoft.com/office/powerpoint/2010/main" val="40869662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3EF933A-B302-1D67-398D-50C20B58E96A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5A5BD0-AF15-7E46-654C-48E93517C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1E637E1-2887-34E4-40E8-942250F22651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96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Актуальность Школы Библии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C6962D7-B4BE-AD08-1E7C-ED5E68EF9C06}"/>
              </a:ext>
            </a:extLst>
          </p:cNvPr>
          <p:cNvSpPr txBox="1">
            <a:spLocks/>
          </p:cNvSpPr>
          <p:nvPr/>
        </p:nvSpPr>
        <p:spPr>
          <a:xfrm>
            <a:off x="926926" y="1469806"/>
            <a:ext cx="8911024" cy="491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742950" indent="-742950" algn="l">
              <a:lnSpc>
                <a:spcPct val="100000"/>
              </a:lnSpc>
              <a:buFont typeface="+mj-lt"/>
              <a:buAutoNum type="arabicPeriod" startAt="4"/>
            </a:pPr>
            <a:r>
              <a:rPr lang="ru-RU" sz="3600" kern="0">
                <a:latin typeface="+mn-lt"/>
                <a:ea typeface="Palatino" pitchFamily="2" charset="0"/>
              </a:rPr>
              <a:t>Служение Школы Библии обеспечивает непрерывный процесс евангелизации в общине. Это евангельское служение общины на постоянной основе;</a:t>
            </a:r>
          </a:p>
          <a:p>
            <a:pPr marL="742950" indent="-742950" algn="l">
              <a:lnSpc>
                <a:spcPct val="100000"/>
              </a:lnSpc>
              <a:buFont typeface="+mj-lt"/>
              <a:buAutoNum type="arabicPeriod" startAt="4"/>
            </a:pPr>
            <a:r>
              <a:rPr lang="ru-RU" sz="3600" kern="0">
                <a:latin typeface="+mn-lt"/>
                <a:ea typeface="Palatino" pitchFamily="2" charset="0"/>
              </a:rPr>
              <a:t>Развития цифровых технологий и современных средств коммуникации увеличивает возможности преподавания библейских уроков;</a:t>
            </a:r>
            <a:endParaRPr lang="ru-RU" sz="3600" kern="0" dirty="0">
              <a:latin typeface="+mn-lt"/>
              <a:ea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32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E3EF933A-B302-1D67-398D-50C20B58E96A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D5CD10-0459-674E-15E8-2A6A31AA2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EC10284-772A-659C-12AE-B6C144BDF767}"/>
              </a:ext>
            </a:extLst>
          </p:cNvPr>
          <p:cNvSpPr txBox="1">
            <a:spLocks/>
          </p:cNvSpPr>
          <p:nvPr/>
        </p:nvSpPr>
        <p:spPr>
          <a:xfrm>
            <a:off x="1100919" y="103905"/>
            <a:ext cx="8306318" cy="968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b="0" kern="0" dirty="0">
                <a:latin typeface="+mn-lt"/>
              </a:rPr>
              <a:t>Актуальность Школы Библии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CA4EED4-9DFE-88CB-FB9D-BECEA1561999}"/>
              </a:ext>
            </a:extLst>
          </p:cNvPr>
          <p:cNvSpPr txBox="1">
            <a:spLocks/>
          </p:cNvSpPr>
          <p:nvPr/>
        </p:nvSpPr>
        <p:spPr>
          <a:xfrm>
            <a:off x="926926" y="1523038"/>
            <a:ext cx="8911024" cy="449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742950" indent="-742950" algn="l">
              <a:lnSpc>
                <a:spcPct val="100000"/>
              </a:lnSpc>
              <a:buFont typeface="+mj-lt"/>
              <a:buAutoNum type="arabicPeriod" startAt="6"/>
            </a:pPr>
            <a:r>
              <a:rPr lang="ru-RU" sz="3600" kern="0">
                <a:latin typeface="+mn-lt"/>
                <a:ea typeface="Palatino" pitchFamily="2" charset="0"/>
              </a:rPr>
              <a:t>Члены церкви, проводящие библейские уроки, сами укрепляются в вере; </a:t>
            </a:r>
          </a:p>
          <a:p>
            <a:pPr marL="742950" indent="-742950" algn="l">
              <a:lnSpc>
                <a:spcPct val="100000"/>
              </a:lnSpc>
              <a:buFont typeface="+mj-lt"/>
              <a:buAutoNum type="arabicPeriod" startAt="6"/>
            </a:pPr>
            <a:r>
              <a:rPr lang="ru-RU" sz="3600" kern="0">
                <a:latin typeface="+mn-lt"/>
                <a:ea typeface="Palatino" pitchFamily="2" charset="0"/>
              </a:rPr>
              <a:t>Ученики Школы Библии приобретают навык миссионерского служения;</a:t>
            </a:r>
          </a:p>
          <a:p>
            <a:pPr marL="742950" indent="-742950" algn="l">
              <a:lnSpc>
                <a:spcPct val="100000"/>
              </a:lnSpc>
              <a:buFont typeface="+mj-lt"/>
              <a:buAutoNum type="arabicPeriod" startAt="6"/>
            </a:pPr>
            <a:r>
              <a:rPr lang="ru-RU" sz="3600" kern="0">
                <a:latin typeface="+mn-lt"/>
                <a:ea typeface="Palatino" pitchFamily="2" charset="0"/>
              </a:rPr>
              <a:t>Школа Библии. — это эффективное «противоядие» от разрушительных ересей.</a:t>
            </a:r>
            <a:endParaRPr lang="ru-RU" sz="3600" kern="0" dirty="0">
              <a:latin typeface="+mn-lt"/>
              <a:ea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43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1_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880</Words>
  <Application>Microsoft Macintosh PowerPoint</Application>
  <PresentationFormat>Широкоэкранный</PresentationFormat>
  <Paragraphs>89</Paragraphs>
  <Slides>19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1_Брендбук</vt:lpstr>
      <vt:lpstr>Актуальность служения  Школы Библии  в каждой общине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Microsoft Office User</cp:lastModifiedBy>
  <cp:revision>23</cp:revision>
  <dcterms:created xsi:type="dcterms:W3CDTF">2022-04-26T13:08:03Z</dcterms:created>
  <dcterms:modified xsi:type="dcterms:W3CDTF">2022-09-04T16:36:42Z</dcterms:modified>
</cp:coreProperties>
</file>