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15"/>
  </p:notesMasterIdLst>
  <p:sldIdLst>
    <p:sldId id="259" r:id="rId3"/>
    <p:sldId id="261" r:id="rId4"/>
    <p:sldId id="260" r:id="rId5"/>
    <p:sldId id="269" r:id="rId6"/>
    <p:sldId id="268" r:id="rId7"/>
    <p:sldId id="267" r:id="rId8"/>
    <p:sldId id="258" r:id="rId9"/>
    <p:sldId id="270" r:id="rId10"/>
    <p:sldId id="272" r:id="rId11"/>
    <p:sldId id="273" r:id="rId12"/>
    <p:sldId id="304" r:id="rId13"/>
    <p:sldId id="3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76514"/>
  </p:normalViewPr>
  <p:slideViewPr>
    <p:cSldViewPr snapToGrid="0">
      <p:cViewPr varScale="1">
        <p:scale>
          <a:sx n="70" d="100"/>
          <a:sy n="70" d="100"/>
        </p:scale>
        <p:origin x="9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0B7F0-21DB-4860-A83E-1769643F406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4F6FB-F35B-46A7-8F41-D2A66BB71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693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11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618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722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532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805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7489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183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4532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22882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2598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0025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6712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6881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7747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562" y="285789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562" y="4905542"/>
            <a:ext cx="9144001" cy="717046"/>
          </a:xfrm>
          <a:prstGeom prst="rect">
            <a:avLst/>
          </a:prstGeom>
        </p:spPr>
        <p:txBody>
          <a:bodyPr anchor="ctr"/>
          <a:lstStyle>
            <a:lvl1pPr algn="ctr"/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677068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0724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1120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9336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6903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659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2278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8428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4007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846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6811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30020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62435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89512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1967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2237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045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0401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948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2956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0326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7690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90480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40783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5624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6713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6727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542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EBF63-95F6-40D6-908D-3E08C6B626AC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00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650A-B98A-44B4-83D0-AEB25ED72A91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2A89-6230-4436-BAFD-B22A55E4D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02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1031818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553492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91047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34644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71439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объект_2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8" name="Номер слайда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83964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объект_3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0" name="Объект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9066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объект_2 (вертикальный 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12" name="Объект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384340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объект_1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509783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10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418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_изображения (текст 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41913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13946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ru-RU" noProof="0" dirty="0"/>
              <a:t>ЗАГОЛОВОК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Эл. почта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Веб-сайт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4097847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58536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291676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1332622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00190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254035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Объект 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46882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920962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83512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0874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1445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5771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3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777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Трое мужчин за столом для пикника">
            <a:extLst>
              <a:ext uri="{FF2B5EF4-FFF2-40B4-BE49-F238E27FC236}">
                <a16:creationId xmlns:a16="http://schemas.microsoft.com/office/drawing/2014/main" id="{0B90EB26-97FD-4B8B-86E0-B00589E094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676568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379" y="2966372"/>
            <a:ext cx="4672406" cy="1551840"/>
          </a:xfrm>
        </p:spPr>
        <p:txBody>
          <a:bodyPr rtlCol="0"/>
          <a:lstStyle/>
          <a:p>
            <a:pPr algn="ctr" rtl="0"/>
            <a:r>
              <a:rPr lang="ru-RU" dirty="0"/>
              <a:t>Школа БИБЛИИ</a:t>
            </a:r>
            <a:br>
              <a:rPr lang="ru-RU" dirty="0"/>
            </a:br>
            <a:r>
              <a:rPr lang="ru-RU" dirty="0"/>
              <a:t>Молодежи </a:t>
            </a:r>
          </a:p>
        </p:txBody>
      </p:sp>
      <p:sp>
        <p:nvSpPr>
          <p:cNvPr id="12" name="Подзаголовок 11">
            <a:extLst>
              <a:ext uri="{FF2B5EF4-FFF2-40B4-BE49-F238E27FC236}">
                <a16:creationId xmlns:a16="http://schemas.microsoft.com/office/drawing/2014/main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6069" y="6070133"/>
            <a:ext cx="4178808" cy="521208"/>
          </a:xfrm>
        </p:spPr>
        <p:txBody>
          <a:bodyPr rtlCol="0"/>
          <a:lstStyle/>
          <a:p>
            <a:pPr rtl="0"/>
            <a:r>
              <a:rPr lang="ru-RU" dirty="0"/>
              <a:t>Евангельский проект ЕАД </a:t>
            </a:r>
          </a:p>
        </p:txBody>
      </p:sp>
      <p:grpSp>
        <p:nvGrpSpPr>
          <p:cNvPr id="4" name="Группа 3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1882" y="107578"/>
            <a:ext cx="1699708" cy="169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37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Трое мужчин за столом для пикника">
            <a:extLst>
              <a:ext uri="{FF2B5EF4-FFF2-40B4-BE49-F238E27FC236}">
                <a16:creationId xmlns:a16="http://schemas.microsoft.com/office/drawing/2014/main" id="{0B90EB26-97FD-4B8B-86E0-B00589E094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676568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379" y="2966372"/>
            <a:ext cx="4672406" cy="1551840"/>
          </a:xfrm>
        </p:spPr>
        <p:txBody>
          <a:bodyPr rtlCol="0"/>
          <a:lstStyle/>
          <a:p>
            <a:pPr algn="ctr" rtl="0"/>
            <a:r>
              <a:rPr lang="ru-RU" dirty="0"/>
              <a:t>Материалы</a:t>
            </a:r>
          </a:p>
        </p:txBody>
      </p:sp>
      <p:sp>
        <p:nvSpPr>
          <p:cNvPr id="12" name="Подзаголовок 11">
            <a:extLst>
              <a:ext uri="{FF2B5EF4-FFF2-40B4-BE49-F238E27FC236}">
                <a16:creationId xmlns:a16="http://schemas.microsoft.com/office/drawing/2014/main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0178" y="5416694"/>
            <a:ext cx="4178808" cy="521208"/>
          </a:xfrm>
        </p:spPr>
        <p:txBody>
          <a:bodyPr rtlCol="0"/>
          <a:lstStyle/>
          <a:p>
            <a:pPr rtl="0"/>
            <a:r>
              <a:rPr lang="ru-RU" dirty="0"/>
              <a:t>ОМС ЕАД и ИИЖ</a:t>
            </a:r>
          </a:p>
        </p:txBody>
      </p:sp>
      <p:grpSp>
        <p:nvGrpSpPr>
          <p:cNvPr id="4" name="Группа 3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1882" y="107578"/>
            <a:ext cx="1699708" cy="169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53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12E1D1-9BDE-1B36-BBDD-A37FEC5CC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516" y="0"/>
            <a:ext cx="2139705" cy="30986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90E113-1468-0AE5-0E65-F18539E80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33516" cy="30986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8F5108-0FAB-B189-F2BF-EA894EBB4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140" y="1835948"/>
            <a:ext cx="1858597" cy="27951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47C7B8-2597-C844-30F3-CE322EC6E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737" y="1835948"/>
            <a:ext cx="1838930" cy="27951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FAA77F-5AB8-0A7D-EFC0-034BC18CC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7197" y="3911852"/>
            <a:ext cx="1930778" cy="29577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A9C26C-54A1-E92B-92ED-3F02E94B43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975" y="3923493"/>
            <a:ext cx="1994026" cy="2934507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347919D-2D89-7439-A4B0-413A86724DFE}"/>
              </a:ext>
            </a:extLst>
          </p:cNvPr>
          <p:cNvSpPr txBox="1">
            <a:spLocks/>
          </p:cNvSpPr>
          <p:nvPr/>
        </p:nvSpPr>
        <p:spPr>
          <a:xfrm>
            <a:off x="4885897" y="148768"/>
            <a:ext cx="6985309" cy="9294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Уроки по изучению Библии </a:t>
            </a:r>
          </a:p>
          <a:p>
            <a:pPr algn="ctr"/>
            <a:r>
              <a:rPr lang="ru-RU" dirty="0"/>
              <a:t>для молодежи </a:t>
            </a:r>
            <a:br>
              <a:rPr lang="ru-RU" dirty="0"/>
            </a:b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0632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Группа учащихся за столом в библиотеке">
            <a:extLst>
              <a:ext uri="{FF2B5EF4-FFF2-40B4-BE49-F238E27FC236}">
                <a16:creationId xmlns:a16="http://schemas.microsoft.com/office/drawing/2014/main" id="{1A5F02FB-FDF1-427A-AB2F-50F09EBEE5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id="{B96D2D9B-E0B9-499F-9404-108DB59E4502}"/>
              </a:ext>
            </a:extLst>
          </p:cNvPr>
          <p:cNvGrpSpPr/>
          <p:nvPr/>
        </p:nvGrpSpPr>
        <p:grpSpPr>
          <a:xfrm>
            <a:off x="0" y="0"/>
            <a:ext cx="6957056" cy="6858000"/>
            <a:chOff x="0" y="0"/>
            <a:chExt cx="6957056" cy="6858000"/>
          </a:xfrm>
        </p:grpSpPr>
        <p:sp>
          <p:nvSpPr>
            <p:cNvPr id="33" name="Параллелограмм 32">
              <a:extLst>
                <a:ext uri="{FF2B5EF4-FFF2-40B4-BE49-F238E27FC236}">
                  <a16:creationId xmlns:a16="http://schemas.microsoft.com/office/drawing/2014/main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0" name="Полилиния: фигура 9">
              <a:extLst>
                <a:ext uri="{FF2B5EF4-FFF2-40B4-BE49-F238E27FC236}">
                  <a16:creationId xmlns:a16="http://schemas.microsoft.com/office/drawing/2014/main" id="{B73F00D5-E18D-4210-AD3E-3ED73CEE4865}"/>
                </a:ext>
              </a:extLst>
            </p:cNvPr>
            <p:cNvSpPr/>
            <p:nvPr/>
          </p:nvSpPr>
          <p:spPr>
            <a:xfrm flipH="1" flipV="1">
              <a:off x="0" y="482600"/>
              <a:ext cx="6957056" cy="5892799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accent2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id="{C6577883-A694-450C-A2C7-C9C8A85D9915}"/>
                </a:ext>
              </a:extLst>
            </p:cNvPr>
            <p:cNvSpPr/>
            <p:nvPr/>
          </p:nvSpPr>
          <p:spPr>
            <a:xfrm flipH="1" flipV="1">
              <a:off x="0" y="4457696"/>
              <a:ext cx="6267450" cy="883839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31" name="Заголовок 30">
            <a:extLst>
              <a:ext uri="{FF2B5EF4-FFF2-40B4-BE49-F238E27FC236}">
                <a16:creationId xmlns:a16="http://schemas.microsoft.com/office/drawing/2014/main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911" y="613186"/>
            <a:ext cx="6416643" cy="3537552"/>
          </a:xfrm>
        </p:spPr>
        <p:txBody>
          <a:bodyPr rtlCol="0"/>
          <a:lstStyle/>
          <a:p>
            <a:pPr algn="ctr"/>
            <a:r>
              <a:rPr lang="ru-RU" sz="3200" dirty="0"/>
              <a:t>Служители церкви, которые активно вовлекают молодёжь в служение школы Библии, в начале в качестве учеников, а затем в качестве учителей, приобретают сильную армию помощников в деле спасения людей. 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36248" y="4633338"/>
            <a:ext cx="5049510" cy="521208"/>
          </a:xfrm>
        </p:spPr>
        <p:txBody>
          <a:bodyPr/>
          <a:lstStyle/>
          <a:p>
            <a:pPr algn="ctr"/>
            <a:r>
              <a:rPr lang="ru-RU" dirty="0" smtClean="0"/>
              <a:t>Руководство по ШБ ЕАД, </a:t>
            </a:r>
            <a:r>
              <a:rPr lang="ru-RU" dirty="0"/>
              <a:t>стр. 21</a:t>
            </a:r>
          </a:p>
        </p:txBody>
      </p:sp>
    </p:spTree>
    <p:extLst>
      <p:ext uri="{BB962C8B-B14F-4D97-AF65-F5344CB8AC3E}">
        <p14:creationId xmlns:p14="http://schemas.microsoft.com/office/powerpoint/2010/main" val="3181671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562" y="1536834"/>
            <a:ext cx="9144001" cy="2387601"/>
          </a:xfrm>
        </p:spPr>
        <p:txBody>
          <a:bodyPr>
            <a:normAutofit fontScale="90000"/>
          </a:bodyPr>
          <a:lstStyle/>
          <a:p>
            <a:r>
              <a:rPr lang="ru-RU" dirty="0"/>
              <a:t>«Школа Библии молодежи в  каждой общине»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3698103" y="4491885"/>
            <a:ext cx="3674918" cy="717046"/>
          </a:xfrm>
        </p:spPr>
        <p:txBody>
          <a:bodyPr>
            <a:noAutofit/>
          </a:bodyPr>
          <a:lstStyle/>
          <a:p>
            <a:r>
              <a:rPr lang="ru-RU" sz="2400" dirty="0"/>
              <a:t>Вовлечение </a:t>
            </a:r>
            <a:r>
              <a:rPr lang="ru-RU" sz="2400" dirty="0" smtClean="0"/>
              <a:t>молодежи в ШБ</a:t>
            </a:r>
            <a:endParaRPr lang="en-US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6" y="0"/>
            <a:ext cx="1355677" cy="135567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867701" y="555727"/>
            <a:ext cx="6883022" cy="639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275887783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Группа учащихся за столом в библиотеке">
            <a:extLst>
              <a:ext uri="{FF2B5EF4-FFF2-40B4-BE49-F238E27FC236}">
                <a16:creationId xmlns:a16="http://schemas.microsoft.com/office/drawing/2014/main" id="{1A5F02FB-FDF1-427A-AB2F-50F09EBEE5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id="{B96D2D9B-E0B9-499F-9404-108DB59E4502}"/>
              </a:ext>
            </a:extLst>
          </p:cNvPr>
          <p:cNvGrpSpPr/>
          <p:nvPr/>
        </p:nvGrpSpPr>
        <p:grpSpPr>
          <a:xfrm>
            <a:off x="0" y="0"/>
            <a:ext cx="6957056" cy="6858000"/>
            <a:chOff x="0" y="0"/>
            <a:chExt cx="6957056" cy="6858000"/>
          </a:xfrm>
        </p:grpSpPr>
        <p:sp>
          <p:nvSpPr>
            <p:cNvPr id="33" name="Параллелограмм 32">
              <a:extLst>
                <a:ext uri="{FF2B5EF4-FFF2-40B4-BE49-F238E27FC236}">
                  <a16:creationId xmlns:a16="http://schemas.microsoft.com/office/drawing/2014/main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0" name="Полилиния: фигура 9">
              <a:extLst>
                <a:ext uri="{FF2B5EF4-FFF2-40B4-BE49-F238E27FC236}">
                  <a16:creationId xmlns:a16="http://schemas.microsoft.com/office/drawing/2014/main" id="{B73F00D5-E18D-4210-AD3E-3ED73CEE4865}"/>
                </a:ext>
              </a:extLst>
            </p:cNvPr>
            <p:cNvSpPr/>
            <p:nvPr/>
          </p:nvSpPr>
          <p:spPr>
            <a:xfrm flipH="1" flipV="1">
              <a:off x="0" y="482600"/>
              <a:ext cx="6957056" cy="5892799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accent2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id="{C6577883-A694-450C-A2C7-C9C8A85D9915}"/>
                </a:ext>
              </a:extLst>
            </p:cNvPr>
            <p:cNvSpPr/>
            <p:nvPr/>
          </p:nvSpPr>
          <p:spPr>
            <a:xfrm flipH="1" flipV="1">
              <a:off x="0" y="4457696"/>
              <a:ext cx="6267450" cy="883839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31" name="Заголовок 30">
            <a:extLst>
              <a:ext uri="{FF2B5EF4-FFF2-40B4-BE49-F238E27FC236}">
                <a16:creationId xmlns:a16="http://schemas.microsoft.com/office/drawing/2014/main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911" y="613186"/>
            <a:ext cx="6416643" cy="3537552"/>
          </a:xfrm>
        </p:spPr>
        <p:txBody>
          <a:bodyPr rtlCol="0"/>
          <a:lstStyle/>
          <a:p>
            <a:pPr algn="ctr"/>
            <a:r>
              <a:rPr lang="ru-RU" dirty="0"/>
              <a:t>Участие молодежи в Школе Библии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…</a:t>
            </a:r>
            <a:r>
              <a:rPr lang="ru-RU" sz="2800" dirty="0"/>
              <a:t>никогда, ни при каких обстоятельствах не переставай</a:t>
            </a:r>
            <a:r>
              <a:rPr lang="ru-RU" sz="2800" baseline="30000" dirty="0"/>
              <a:t> </a:t>
            </a:r>
            <a:r>
              <a:rPr lang="ru-RU" sz="2800" dirty="0"/>
              <a:t>проповедовать слово </a:t>
            </a:r>
            <a:r>
              <a:rPr lang="ru-RU" sz="2800" i="1" dirty="0"/>
              <a:t>Божие.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2-е Тим. 4:2  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36248" y="4633338"/>
            <a:ext cx="5049510" cy="521208"/>
          </a:xfrm>
        </p:spPr>
        <p:txBody>
          <a:bodyPr/>
          <a:lstStyle/>
          <a:p>
            <a:pPr algn="ctr"/>
            <a:r>
              <a:rPr lang="ru-RU" dirty="0"/>
              <a:t>Молодежь должна  быть подготовлена и обучена.</a:t>
            </a:r>
          </a:p>
        </p:txBody>
      </p:sp>
    </p:spTree>
    <p:extLst>
      <p:ext uri="{BB962C8B-B14F-4D97-AF65-F5344CB8AC3E}">
        <p14:creationId xmlns:p14="http://schemas.microsoft.com/office/powerpoint/2010/main" val="1670922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5403" y="92074"/>
            <a:ext cx="8402472" cy="1508126"/>
          </a:xfrm>
        </p:spPr>
        <p:txBody>
          <a:bodyPr>
            <a:normAutofit/>
          </a:bodyPr>
          <a:lstStyle/>
          <a:p>
            <a:r>
              <a:rPr lang="ru-RU" sz="4000" dirty="0" err="1"/>
              <a:t>Э.Уайт</a:t>
            </a:r>
            <a:r>
              <a:rPr lang="ru-RU" sz="4000" dirty="0"/>
              <a:t> «Воспитание», стр. 271</a:t>
            </a:r>
            <a:endParaRPr lang="en-US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399" y="1955964"/>
            <a:ext cx="9826388" cy="2496457"/>
          </a:xfrm>
        </p:spPr>
        <p:txBody>
          <a:bodyPr/>
          <a:lstStyle/>
          <a:p>
            <a:r>
              <a:rPr lang="ru-RU" dirty="0"/>
              <a:t>«Имея такую хорошо обученную армию работников, как наша молодежь, можно представить, как весть о распятом, воскресшем и скоро грядущем Спасителе может быть донесена всему миру».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8" y="1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05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5403" y="92074"/>
            <a:ext cx="8402472" cy="1508126"/>
          </a:xfrm>
        </p:spPr>
        <p:txBody>
          <a:bodyPr>
            <a:normAutofit/>
          </a:bodyPr>
          <a:lstStyle/>
          <a:p>
            <a:r>
              <a:rPr lang="ru-RU" sz="3200" dirty="0" err="1"/>
              <a:t>Э.Уайт</a:t>
            </a:r>
            <a:r>
              <a:rPr lang="ru-RU" sz="3200" dirty="0"/>
              <a:t>, Вести для молодежи, стр. 204 </a:t>
            </a:r>
            <a:endParaRPr lang="en-US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0"/>
            <a:ext cx="9826388" cy="5257800"/>
          </a:xfrm>
        </p:spPr>
        <p:txBody>
          <a:bodyPr>
            <a:normAutofit/>
          </a:bodyPr>
          <a:lstStyle/>
          <a:p>
            <a:r>
              <a:rPr lang="ru-RU" sz="4000" dirty="0"/>
              <a:t>«Правильно воспитанная и хорошо обученная молодежь может играть огромное влияние на своих сверстников. Проповедники и рядовые члены в среднем и пожилом возрасте не могут иметь и половину того влияния на молодежь, как парни и девушки, посвященные Господу». </a:t>
            </a:r>
            <a:endParaRPr lang="en-US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8" y="1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17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5403" y="92074"/>
            <a:ext cx="8402472" cy="1508126"/>
          </a:xfrm>
        </p:spPr>
        <p:txBody>
          <a:bodyPr>
            <a:normAutofit/>
          </a:bodyPr>
          <a:lstStyle/>
          <a:p>
            <a:r>
              <a:rPr lang="ru-RU" sz="3200" dirty="0" err="1"/>
              <a:t>Э.Уайт</a:t>
            </a:r>
            <a:r>
              <a:rPr lang="ru-RU" sz="3200" dirty="0"/>
              <a:t>, Служители Евангелия, стр. 67</a:t>
            </a:r>
            <a:endParaRPr lang="en-US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0"/>
            <a:ext cx="9826388" cy="5257800"/>
          </a:xfrm>
        </p:spPr>
        <p:txBody>
          <a:bodyPr>
            <a:normAutofit/>
          </a:bodyPr>
          <a:lstStyle/>
          <a:p>
            <a:r>
              <a:rPr lang="ru-RU" sz="3600" dirty="0"/>
              <a:t>Для того чтобы работа могла продвигаться вперед во всех направлениях, Богу нужна энергия, рвение и мужество молодых людей. Он избрал молодежь содействовать в продвижении Его дела.  Чтобы с ясным умом строить планы и осуществлять их отважной рукой, необходимы свежие, нерастраченные силы.</a:t>
            </a:r>
            <a:endParaRPr lang="en-US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8" y="1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35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701963" y="1117165"/>
            <a:ext cx="5340823" cy="5227093"/>
          </a:xfrm>
        </p:spPr>
        <p:txBody>
          <a:bodyPr/>
          <a:lstStyle/>
          <a:p>
            <a:r>
              <a:rPr lang="ru-RU" sz="3200" i="1" dirty="0"/>
              <a:t>Школа Библии</a:t>
            </a:r>
            <a:br>
              <a:rPr lang="ru-RU" sz="3200" i="1" dirty="0"/>
            </a:br>
            <a:r>
              <a:rPr lang="ru-RU" sz="3200" i="1" dirty="0"/>
              <a:t>Молодежи </a:t>
            </a:r>
            <a:br>
              <a:rPr lang="ru-RU" sz="3200" i="1" dirty="0"/>
            </a:b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200" i="1" dirty="0"/>
              <a:t>1. Библейские учителя </a:t>
            </a:r>
            <a:br>
              <a:rPr lang="ru-RU" sz="3200" i="1" dirty="0"/>
            </a:b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200" i="1" dirty="0"/>
              <a:t>Развитие навыков систематического служения молодежи. </a:t>
            </a:r>
            <a:br>
              <a:rPr lang="ru-RU" sz="3200" i="1" dirty="0"/>
            </a:br>
            <a:r>
              <a:rPr lang="ru-RU" sz="3200" i="1" dirty="0"/>
              <a:t>Подготовка библейских работников.</a:t>
            </a:r>
            <a:br>
              <a:rPr lang="ru-RU" sz="3200" i="1" dirty="0"/>
            </a:b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200" i="1" dirty="0"/>
              <a:t/>
            </a:r>
            <a:br>
              <a:rPr lang="ru-RU" sz="3200" i="1" dirty="0"/>
            </a:br>
            <a:endParaRPr lang="en-US" sz="36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37" y="1549691"/>
            <a:ext cx="4136876" cy="413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80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>
          <a:xfrm>
            <a:off x="0" y="368001"/>
            <a:ext cx="6676568" cy="6858000"/>
          </a:xfrm>
        </p:spPr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1177" y="1287708"/>
            <a:ext cx="5340823" cy="5227093"/>
          </a:xfrm>
        </p:spPr>
        <p:txBody>
          <a:bodyPr/>
          <a:lstStyle/>
          <a:p>
            <a:pPr algn="ctr"/>
            <a:r>
              <a:rPr lang="ru-RU" sz="3200" i="1" dirty="0"/>
              <a:t>Школа Библии</a:t>
            </a:r>
            <a:br>
              <a:rPr lang="ru-RU" sz="3200" i="1" dirty="0"/>
            </a:br>
            <a:r>
              <a:rPr lang="ru-RU" sz="3200" i="1" dirty="0"/>
              <a:t>Молодежи </a:t>
            </a:r>
            <a:br>
              <a:rPr lang="ru-RU" sz="3200" i="1" dirty="0"/>
            </a:b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200" i="1" dirty="0"/>
              <a:t>2. Студенты </a:t>
            </a:r>
            <a:br>
              <a:rPr lang="ru-RU" sz="3200" i="1" dirty="0"/>
            </a:b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200" i="1" dirty="0"/>
              <a:t> Укрепление веры и </a:t>
            </a:r>
            <a:br>
              <a:rPr lang="ru-RU" sz="3200" i="1" dirty="0"/>
            </a:br>
            <a:r>
              <a:rPr lang="ru-RU" sz="3200" i="1" dirty="0"/>
              <a:t>крещение подростков и молодежи. </a:t>
            </a: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> </a:t>
            </a: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200" i="1" dirty="0"/>
              <a:t/>
            </a:r>
            <a:br>
              <a:rPr lang="ru-RU" sz="3200" i="1" dirty="0"/>
            </a:br>
            <a:endParaRPr lang="en-US" sz="36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37" y="1549691"/>
            <a:ext cx="4136876" cy="413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24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712848" y="815453"/>
            <a:ext cx="5340823" cy="5227093"/>
          </a:xfrm>
        </p:spPr>
        <p:txBody>
          <a:bodyPr/>
          <a:lstStyle/>
          <a:p>
            <a:r>
              <a:rPr lang="ru-RU" sz="3200" i="1" dirty="0"/>
              <a:t>Школа Библии</a:t>
            </a:r>
            <a:br>
              <a:rPr lang="ru-RU" sz="3200" i="1" dirty="0"/>
            </a:br>
            <a:r>
              <a:rPr lang="ru-RU" sz="3200" i="1" dirty="0"/>
              <a:t>Молодежи </a:t>
            </a:r>
            <a:br>
              <a:rPr lang="ru-RU" sz="3200" i="1" dirty="0"/>
            </a:b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200" i="1" dirty="0"/>
              <a:t>3. Промоутеры </a:t>
            </a:r>
            <a:br>
              <a:rPr lang="ru-RU" sz="3200" i="1" dirty="0"/>
            </a:b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200" i="1" dirty="0"/>
              <a:t>Продвижение ШБ в Интернете. </a:t>
            </a:r>
            <a:br>
              <a:rPr lang="ru-RU" sz="3200" i="1" dirty="0"/>
            </a:br>
            <a:r>
              <a:rPr lang="ru-RU" sz="3200" i="1" dirty="0"/>
              <a:t>Интеграция в церковное служение. </a:t>
            </a:r>
            <a:br>
              <a:rPr lang="ru-RU" sz="3200" i="1" dirty="0"/>
            </a:b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200" i="1" dirty="0"/>
              <a:t/>
            </a:r>
            <a:br>
              <a:rPr lang="ru-RU" sz="3200" i="1" dirty="0"/>
            </a:br>
            <a:endParaRPr lang="en-US" sz="36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37" y="1549691"/>
            <a:ext cx="4136876" cy="413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54626"/>
      </p:ext>
    </p:extLst>
  </p:cSld>
  <p:clrMapOvr>
    <a:masterClrMapping/>
  </p:clrMapOvr>
</p:sld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2.xml><?xml version="1.0" encoding="utf-8"?>
<a:theme xmlns:a="http://schemas.openxmlformats.org/drawingml/2006/main" name="1_Тема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226_TF00475556" id="{B4555943-04F2-4CB3-8390-D6F0D45A095E}" vid="{1A981C8E-D58C-4027-BEFE-8329C07BCACB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236</Words>
  <Application>Microsoft Office PowerPoint</Application>
  <PresentationFormat>Широкоэкранный</PresentationFormat>
  <Paragraphs>25</Paragraphs>
  <Slides>12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Corbel</vt:lpstr>
      <vt:lpstr>Helvetica</vt:lpstr>
      <vt:lpstr>Брендбук</vt:lpstr>
      <vt:lpstr>1_Тема Office</vt:lpstr>
      <vt:lpstr>Школа БИБЛИИ Молодежи </vt:lpstr>
      <vt:lpstr>«Школа Библии молодежи в  каждой общине»</vt:lpstr>
      <vt:lpstr>Участие молодежи в Школе Библии  …никогда, ни при каких обстоятельствах не переставай проповедовать слово Божие. 2-е Тим. 4:2  </vt:lpstr>
      <vt:lpstr>Э.Уайт «Воспитание», стр. 271</vt:lpstr>
      <vt:lpstr>Э.Уайт, Вести для молодежи, стр. 204 </vt:lpstr>
      <vt:lpstr>Э.Уайт, Служители Евангелия, стр. 67</vt:lpstr>
      <vt:lpstr>Школа Библии Молодежи   1. Библейские учителя   Развитие навыков систематического служения молодежи.  Подготовка библейских работников.   </vt:lpstr>
      <vt:lpstr>Школа Библии Молодежи   2. Студенты    Укрепление веры и  крещение подростков и молодежи.      </vt:lpstr>
      <vt:lpstr>Школа Библии Молодежи   3. Промоутеры   Продвижение ШБ в Интернете.  Интеграция в церковное служение.    </vt:lpstr>
      <vt:lpstr>Материалы</vt:lpstr>
      <vt:lpstr>Презентация PowerPoint</vt:lpstr>
      <vt:lpstr>Служители церкви, которые активно вовлекают молодёжь в служение школы Библии, в начале в качестве учеников, а затем в качестве учителей, приобретают сильную армию помощников в деле спасения людей.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 таранюк</dc:creator>
  <cp:lastModifiedBy>Жан</cp:lastModifiedBy>
  <cp:revision>17</cp:revision>
  <dcterms:created xsi:type="dcterms:W3CDTF">2022-04-26T13:08:03Z</dcterms:created>
  <dcterms:modified xsi:type="dcterms:W3CDTF">2022-05-11T16:18:25Z</dcterms:modified>
</cp:coreProperties>
</file>