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24"/>
  </p:notesMasterIdLst>
  <p:sldIdLst>
    <p:sldId id="259" r:id="rId3"/>
    <p:sldId id="278" r:id="rId4"/>
    <p:sldId id="293" r:id="rId5"/>
    <p:sldId id="269" r:id="rId6"/>
    <p:sldId id="290" r:id="rId7"/>
    <p:sldId id="292" r:id="rId8"/>
    <p:sldId id="289" r:id="rId9"/>
    <p:sldId id="274" r:id="rId10"/>
    <p:sldId id="277" r:id="rId11"/>
    <p:sldId id="276" r:id="rId12"/>
    <p:sldId id="286" r:id="rId13"/>
    <p:sldId id="291" r:id="rId14"/>
    <p:sldId id="279" r:id="rId15"/>
    <p:sldId id="280" r:id="rId16"/>
    <p:sldId id="285" r:id="rId17"/>
    <p:sldId id="282" r:id="rId18"/>
    <p:sldId id="281" r:id="rId19"/>
    <p:sldId id="283" r:id="rId20"/>
    <p:sldId id="288" r:id="rId21"/>
    <p:sldId id="284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9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">
            <a:extLst>
              <a:ext uri="{FF2B5EF4-FFF2-40B4-BE49-F238E27FC236}">
                <a16:creationId xmlns:a16="http://schemas.microsoft.com/office/drawing/2014/main" id="{333C7863-53EB-EC04-50B3-05C0507E6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-1389" r="53987" b="12838"/>
          <a:stretch/>
        </p:blipFill>
        <p:spPr>
          <a:xfrm>
            <a:off x="-929873" y="-107578"/>
            <a:ext cx="7307620" cy="69655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1676659"/>
            <a:ext cx="4868656" cy="2876681"/>
          </a:xfrm>
        </p:spPr>
        <p:txBody>
          <a:bodyPr rtlCol="0"/>
          <a:lstStyle/>
          <a:p>
            <a:pPr algn="ctr" rtl="0"/>
            <a:r>
              <a:rPr lang="ru-RU" sz="4800" dirty="0"/>
              <a:t>Вовлечение всех пасторов </a:t>
            </a:r>
            <a:br>
              <a:rPr lang="ru-RU" sz="4800" dirty="0"/>
            </a:br>
            <a:r>
              <a:rPr lang="ru-RU" sz="4800" dirty="0"/>
              <a:t>в служение </a:t>
            </a:r>
            <a:br>
              <a:rPr lang="ru-RU" sz="4800" dirty="0"/>
            </a:br>
            <a:r>
              <a:rPr lang="ru-RU" sz="4800" dirty="0"/>
              <a:t>Школы Библии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-1"/>
            <a:ext cx="5650391" cy="6804211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  <p:sp>
        <p:nvSpPr>
          <p:cNvPr id="18" name="Подзаголовок 17">
            <a:extLst>
              <a:ext uri="{FF2B5EF4-FFF2-40B4-BE49-F238E27FC236}">
                <a16:creationId xmlns:a16="http://schemas.microsoft.com/office/drawing/2014/main" id="{D487B211-1AE8-8249-BC9F-A8D29B6396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3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8"/>
            <a:ext cx="9722095" cy="401047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пастора: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Приобретение пастором личного опыта миссионерского служения;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Рост церкви через приобретение новых людей для Господа.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6B5120A-BBFF-6505-5AEA-226DA32F6D79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2DEFCD-B6D3-D600-B70A-A1D90516C2C7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80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53" y="1856506"/>
            <a:ext cx="9579332" cy="2923309"/>
          </a:xfrm>
        </p:spPr>
        <p:txBody>
          <a:bodyPr>
            <a:normAutofit/>
          </a:bodyPr>
          <a:lstStyle/>
          <a:p>
            <a:endParaRPr lang="ru-RU" sz="4000" dirty="0">
              <a:latin typeface="+mn-lt"/>
            </a:endParaRPr>
          </a:p>
          <a:p>
            <a:pPr algn="ctr"/>
            <a:r>
              <a:rPr lang="ru-RU" sz="4000" b="1" dirty="0">
                <a:latin typeface="+mn-lt"/>
              </a:rPr>
              <a:t>Школа Библии </a:t>
            </a:r>
            <a:r>
              <a:rPr lang="ru-RU" sz="4000" dirty="0">
                <a:latin typeface="+mn-lt"/>
              </a:rPr>
              <a:t>– предусмотренный Господом инструмент для пастора,  ведущий к развитию и росту церкви </a:t>
            </a:r>
          </a:p>
          <a:p>
            <a:pPr marL="742950" indent="-742950">
              <a:buFont typeface="+mj-lt"/>
              <a:buAutoNum type="arabicPeriod"/>
            </a:pPr>
            <a:endParaRPr lang="ru-RU" sz="4000" dirty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ru-RU" sz="4000" dirty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4000" dirty="0"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55219-1F1C-DC5E-F582-33C10A13A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01A3523-2933-22B9-588F-E63F9A38C458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F9EA8B2-1DC1-8B9E-1DA2-D96D87A2CF0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976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53" y="1856506"/>
            <a:ext cx="9579332" cy="2923309"/>
          </a:xfrm>
        </p:spPr>
        <p:txBody>
          <a:bodyPr>
            <a:normAutofit/>
          </a:bodyPr>
          <a:lstStyle/>
          <a:p>
            <a:endParaRPr lang="ru-RU" sz="4000" dirty="0">
              <a:latin typeface="+mn-lt"/>
            </a:endParaRPr>
          </a:p>
          <a:p>
            <a:pPr algn="ctr"/>
            <a:r>
              <a:rPr lang="ru-RU" sz="4000" dirty="0">
                <a:latin typeface="+mn-lt"/>
              </a:rPr>
              <a:t>Каждый пастор должен сделать все возможное, чтобы в его церкви (церквах) была организована Школа Библии</a:t>
            </a:r>
          </a:p>
          <a:p>
            <a:pPr marL="742950" indent="-742950">
              <a:buFont typeface="+mj-lt"/>
              <a:buAutoNum type="arabicPeriod"/>
            </a:pPr>
            <a:endParaRPr lang="ru-RU" sz="4000" dirty="0">
              <a:latin typeface="+mn-lt"/>
            </a:endParaRPr>
          </a:p>
          <a:p>
            <a:endParaRPr lang="ru-RU" sz="4000" dirty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4000" dirty="0"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55219-1F1C-DC5E-F582-33C10A13A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01A3523-2933-22B9-588F-E63F9A38C458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F9EA8B2-1DC1-8B9E-1DA2-D96D87A2CF0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0026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FA4F1-B9CE-4355-59A4-2A3D1DD6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/>
          <a:stretch/>
        </p:blipFill>
        <p:spPr>
          <a:xfrm>
            <a:off x="0" y="0"/>
            <a:ext cx="665173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1718225"/>
            <a:ext cx="4868656" cy="2451996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4800" kern="0" dirty="0"/>
              <a:t>Школа Библии </a:t>
            </a:r>
            <a:br>
              <a:rPr lang="ru-RU" sz="4800" kern="0" dirty="0"/>
            </a:br>
            <a:r>
              <a:rPr lang="ru-RU" sz="4800" kern="0" dirty="0"/>
              <a:t>и Евангельская программа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7710" y="27709"/>
            <a:ext cx="5943611" cy="6804211"/>
            <a:chOff x="-249809" y="0"/>
            <a:chExt cx="6530840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249809" y="0"/>
              <a:ext cx="6530840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2060373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  <p:sp>
        <p:nvSpPr>
          <p:cNvPr id="18" name="Подзаголовок 17">
            <a:extLst>
              <a:ext uri="{FF2B5EF4-FFF2-40B4-BE49-F238E27FC236}">
                <a16:creationId xmlns:a16="http://schemas.microsoft.com/office/drawing/2014/main" id="{D487B211-1AE8-8249-BC9F-A8D29B6396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744" y="1564776"/>
            <a:ext cx="9742574" cy="165971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latin typeface="+mn-lt"/>
              </a:rPr>
              <a:t>Евангельская программа</a:t>
            </a:r>
            <a:r>
              <a:rPr lang="ru-RU" sz="3600" dirty="0">
                <a:latin typeface="+mn-lt"/>
              </a:rPr>
              <a:t> – это только один этап в годовом евангельском цикле </a:t>
            </a:r>
            <a:r>
              <a:rPr lang="ru-RU" sz="3600" dirty="0" err="1">
                <a:latin typeface="+mn-lt"/>
              </a:rPr>
              <a:t>благовестия</a:t>
            </a:r>
            <a:r>
              <a:rPr lang="ru-RU" sz="3600" dirty="0">
                <a:latin typeface="+mn-lt"/>
              </a:rPr>
              <a:t> общины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1DA69D-2AEB-55F7-B9D5-9FED33F5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59" y="2680533"/>
            <a:ext cx="4611757" cy="417746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98321D-1DF5-11E8-C4D4-9FC04116D318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67D8132-9C22-C0A1-2A9C-A0BC5CF88472}"/>
              </a:ext>
            </a:extLst>
          </p:cNvPr>
          <p:cNvCxnSpPr>
            <a:cxnSpLocks/>
          </p:cNvCxnSpPr>
          <p:nvPr/>
        </p:nvCxnSpPr>
        <p:spPr>
          <a:xfrm>
            <a:off x="332509" y="1463760"/>
            <a:ext cx="9787151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D6B45AE4-3F15-8D4E-E724-E6BE72AF5F5E}"/>
              </a:ext>
            </a:extLst>
          </p:cNvPr>
          <p:cNvSpPr/>
          <p:nvPr/>
        </p:nvSpPr>
        <p:spPr>
          <a:xfrm>
            <a:off x="5932965" y="5458035"/>
            <a:ext cx="1263037" cy="1197946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83161-BEEC-3AFB-5284-670D8BAC63C3}"/>
              </a:ext>
            </a:extLst>
          </p:cNvPr>
          <p:cNvSpPr txBox="1"/>
          <p:nvPr/>
        </p:nvSpPr>
        <p:spPr>
          <a:xfrm>
            <a:off x="7385363" y="5695503"/>
            <a:ext cx="264726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Школа Библии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12640-F20B-E472-EBB7-0DE8E6C531C8}"/>
              </a:ext>
            </a:extLst>
          </p:cNvPr>
          <p:cNvSpPr txBox="1"/>
          <p:nvPr/>
        </p:nvSpPr>
        <p:spPr>
          <a:xfrm>
            <a:off x="162389" y="5721627"/>
            <a:ext cx="416075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Евангельская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0747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83433"/>
            <a:ext cx="9722095" cy="24807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Главная задача при подготовке и проведении Евангельской программы – </a:t>
            </a:r>
          </a:p>
          <a:p>
            <a:pPr algn="ctr">
              <a:lnSpc>
                <a:spcPct val="100000"/>
              </a:lnSpc>
            </a:pPr>
            <a:r>
              <a:rPr lang="ru-RU" sz="3600" b="1" dirty="0">
                <a:latin typeface="+mn-lt"/>
              </a:rPr>
              <a:t>СОБРАТЬ АУДИТОРИЮ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98321D-1DF5-11E8-C4D4-9FC04116D318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67D8132-9C22-C0A1-2A9C-A0BC5CF88472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931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922579"/>
            <a:ext cx="9722095" cy="223193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800" dirty="0">
                <a:latin typeface="+mn-lt"/>
              </a:rPr>
              <a:t>Наилучшая возможность собрать аудиторию для проведения Евангельской программы – </a:t>
            </a:r>
            <a:r>
              <a:rPr lang="ru-RU" sz="3800" b="1" dirty="0">
                <a:latin typeface="+mn-lt"/>
              </a:rPr>
              <a:t>пригласить учеников Школы Библии!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338F2E-F604-325F-F18E-109D33243297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AFB3E10-0607-02F8-6941-46B3443DBDF8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2937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598" y="1743677"/>
            <a:ext cx="9742574" cy="463184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подготовки и проведения Евангельской программы: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Вовлечение членов церкви в активную подготовку Евангельской программы;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Приобщение новых людей к исследованию Библии и посещению церкви;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874460A-FE1D-4BBA-9A0B-99AEF111382A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C5E647-0214-DFF8-9366-677246D0F980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630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598" y="1617065"/>
            <a:ext cx="9722095" cy="5240934"/>
          </a:xfrm>
        </p:spPr>
        <p:txBody>
          <a:bodyPr>
            <a:normAutofit/>
          </a:bodyPr>
          <a:lstStyle/>
          <a:p>
            <a:r>
              <a:rPr lang="ru-RU" sz="3300" dirty="0">
                <a:latin typeface="+mn-lt"/>
              </a:rPr>
              <a:t>Преимущества служения Школы Библии для подготовки и проведения Евангельской программы: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300" dirty="0">
                <a:latin typeface="Calibri"/>
              </a:rPr>
              <a:t>Подготовленные посетители на Евангельской программе;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ru-RU" sz="2800" i="1" dirty="0">
                <a:latin typeface="+mn-lt"/>
              </a:rPr>
              <a:t>«В этом году в Межокеанском унионе (Мексика) крещено уже больше 12 000, сегодня было еще 5206 крещений в реках, озерах и в море. Будут организованы 202 новые общины в дополнение к 89, уже основанным в этом году. Братья достигают поставленных целей. В течение последних шести месяцев упор делался на молитву и изучение Библии со своими собеседниками».  			</a:t>
            </a:r>
            <a:r>
              <a:rPr lang="ru-RU" sz="2800" dirty="0">
                <a:latin typeface="+mn-lt"/>
              </a:rPr>
              <a:t>Роберт Коста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223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598" y="1743677"/>
            <a:ext cx="9742574" cy="511432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подготовки и проведения Евангельской программы: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Результаты Евангельской программы: крещение подготовленных людей;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Новые члены церкви имеют личный опыт изучения и проведения библейских уроков.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063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241" y="2178697"/>
            <a:ext cx="6710360" cy="146620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Пастор – ключевая личность для развития и роста церкви</a:t>
            </a:r>
          </a:p>
          <a:p>
            <a:pPr marL="514350" indent="-514350">
              <a:buFont typeface="+mj-lt"/>
              <a:buAutoNum type="arabicPeriod"/>
            </a:pPr>
            <a:endParaRPr lang="ru-RU" sz="4000" dirty="0">
              <a:latin typeface="+mn-lt"/>
            </a:endParaRPr>
          </a:p>
          <a:p>
            <a:endParaRPr lang="ru-RU" sz="4000" dirty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ru-RU" sz="4000" dirty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40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C67D2-DDE3-E3F7-82D8-FB239897C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42C1B38-DCCD-F5FB-398D-8B1DA95D730E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890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78" y="1868373"/>
            <a:ext cx="9742574" cy="29287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Служение Школы Библии – важнейшее звено в подготовке и проведении Евангельских программ.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5048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78" y="1868373"/>
            <a:ext cx="9742574" cy="449022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Школа Библии должна быть в каждой общине</a:t>
            </a:r>
            <a:r>
              <a:rPr lang="ru-RU" sz="4000" dirty="0">
                <a:latin typeface="+mn-lt"/>
              </a:rPr>
              <a:t>, для активного евангельского служения и вовлечения всех общин и членов церкви в подготовку и проведение Евангельских программ.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5595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7550"/>
            <a:ext cx="9722095" cy="38277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latin typeface="+mn-lt"/>
              </a:rPr>
              <a:t>Самое главное в служении пастора: </a:t>
            </a:r>
          </a:p>
          <a:p>
            <a:pPr marL="1461407" lvl="1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000" dirty="0">
                <a:latin typeface="+mn-lt"/>
              </a:rPr>
              <a:t>Личное преподавание Библии, обучение людей библейской истине</a:t>
            </a:r>
          </a:p>
          <a:p>
            <a:pPr marL="1461407" lvl="1" indent="-742950">
              <a:lnSpc>
                <a:spcPct val="100000"/>
              </a:lnSpc>
              <a:buAutoNum type="arabicPeriod"/>
            </a:pPr>
            <a:r>
              <a:rPr lang="ru-RU" sz="4000" dirty="0">
                <a:latin typeface="+mn-lt"/>
              </a:rPr>
              <a:t>Обучение членов церкви преподаванию библейских уроков </a:t>
            </a:r>
          </a:p>
          <a:p>
            <a:pPr algn="ctr">
              <a:lnSpc>
                <a:spcPct val="100000"/>
              </a:lnSpc>
            </a:pPr>
            <a:endParaRPr lang="ru-RU" sz="4000" dirty="0"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en-US" sz="4000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584269-E397-5FB4-AB56-08AC81C8D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C25C5AD-0C8F-A0C7-145C-7E9D532BB140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5E39ECB-4AD8-E603-7D2E-5BF8B743BE0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276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712133"/>
            <a:ext cx="9605417" cy="42947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«Служитель может получать удовольствие от проповедования, но это приятная и сравнительно легкая часть работы...  </a:t>
            </a:r>
          </a:p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Самое трудное начинается после того, как он сходит с кафедры, чтобы поливать посеянное им семя. Зародившийся интерес необходимо поддерживать личным трудом: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E5896-16AE-2764-71DA-ECCE8124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E49530-C65C-6C86-CAD3-34209D9ECB94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 smtClean="0">
                <a:latin typeface="+mn-lt"/>
              </a:rPr>
              <a:t>Личное преподавание библейских уроков</a:t>
            </a:r>
            <a:endParaRPr lang="ru-RU" b="0" kern="0" dirty="0">
              <a:latin typeface="+mn-lt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7856D72-2FF7-4743-E040-43B3BB06D876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4330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669603"/>
            <a:ext cx="9722095" cy="52939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«</a:t>
            </a:r>
            <a:r>
              <a:rPr lang="ru-RU" sz="3600" b="1" dirty="0">
                <a:latin typeface="+mn-lt"/>
              </a:rPr>
              <a:t>посещать людей на дому, проводить библейские уроки, учить своих подопечных исследовать Писания,</a:t>
            </a:r>
            <a:r>
              <a:rPr lang="ru-RU" sz="3600" dirty="0">
                <a:latin typeface="+mn-lt"/>
              </a:rPr>
              <a:t> </a:t>
            </a:r>
            <a:r>
              <a:rPr lang="ru-RU" sz="3600" b="1" dirty="0">
                <a:latin typeface="+mn-lt"/>
              </a:rPr>
              <a:t>молиться с семьями и отдельными людьми,</a:t>
            </a:r>
            <a:r>
              <a:rPr lang="ru-RU" sz="3600" dirty="0">
                <a:latin typeface="+mn-lt"/>
              </a:rPr>
              <a:t> интересующимися религией, стараться углубить впечатление, произведенное проповедью на сердце и совесть».  </a:t>
            </a:r>
          </a:p>
          <a:p>
            <a:pPr algn="r">
              <a:lnSpc>
                <a:spcPct val="100000"/>
              </a:lnSpc>
            </a:pPr>
            <a:r>
              <a:rPr lang="ru-RU" sz="3600" i="1" dirty="0">
                <a:latin typeface="+mn-lt"/>
              </a:rPr>
              <a:t>Свидетельства для Церкви, т. 5, с. 255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E5896-16AE-2764-71DA-ECCE8124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E49530-C65C-6C86-CAD3-34209D9ECB94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Личное преподавание библейских уроков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7856D72-2FF7-4743-E040-43B3BB06D876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2976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669603"/>
            <a:ext cx="9722095" cy="52939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«Для созидания наших церквей нужны мудрые служители, которые могут находить и развивать способных членов церкви, готовя их для служения Господу. </a:t>
            </a:r>
            <a:r>
              <a:rPr lang="ru-RU" sz="3600" b="1" dirty="0">
                <a:latin typeface="+mn-lt"/>
              </a:rPr>
              <a:t>Служители, работающие в церквах, и приезжие должны обучать проведению библейских уроков и миссионерскому служению</a:t>
            </a:r>
            <a:r>
              <a:rPr lang="ru-RU" sz="3600" dirty="0">
                <a:latin typeface="+mn-lt"/>
              </a:rPr>
              <a:t>».  </a:t>
            </a:r>
          </a:p>
          <a:p>
            <a:pPr algn="r">
              <a:lnSpc>
                <a:spcPct val="100000"/>
              </a:lnSpc>
            </a:pPr>
            <a:r>
              <a:rPr lang="ru-RU" sz="3600" i="1" dirty="0" err="1">
                <a:latin typeface="+mn-lt"/>
              </a:rPr>
              <a:t>Ревью</a:t>
            </a:r>
            <a:r>
              <a:rPr lang="ru-RU" sz="3600" i="1" dirty="0">
                <a:latin typeface="+mn-lt"/>
              </a:rPr>
              <a:t> энд Геральд, 15 мая 1888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E5896-16AE-2764-71DA-ECCE8124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E49530-C65C-6C86-CAD3-34209D9ECB94}"/>
              </a:ext>
            </a:extLst>
          </p:cNvPr>
          <p:cNvSpPr txBox="1">
            <a:spLocks/>
          </p:cNvSpPr>
          <p:nvPr/>
        </p:nvSpPr>
        <p:spPr>
          <a:xfrm>
            <a:off x="1892299" y="103905"/>
            <a:ext cx="7514937" cy="97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fontScale="92500" lnSpcReduction="2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 smtClean="0">
                <a:latin typeface="+mn-lt"/>
              </a:rPr>
              <a:t>Обучение членов церкви как проводить библейские уроки</a:t>
            </a:r>
            <a:endParaRPr lang="ru-RU" b="0" kern="0" dirty="0">
              <a:latin typeface="+mn-lt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7856D72-2FF7-4743-E040-43B3BB06D876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95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133" y="1669603"/>
            <a:ext cx="9426373" cy="423651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Служение Школы Библии непосредственно направлено на </a:t>
            </a:r>
            <a:r>
              <a:rPr lang="ru-RU" sz="3600" b="1" dirty="0">
                <a:latin typeface="+mn-lt"/>
              </a:rPr>
              <a:t>преподавание библейской истины лично и обучение членов церкви этому служению</a:t>
            </a:r>
            <a:r>
              <a:rPr lang="ru-RU" sz="3600" dirty="0">
                <a:latin typeface="+mn-lt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Это является исполнением миссии Церкви, определенной Иисусом в Мф. 28:19-20: </a:t>
            </a:r>
          </a:p>
          <a:p>
            <a:pPr algn="ctr"/>
            <a:endParaRPr lang="ru-RU" sz="2000" dirty="0">
              <a:latin typeface="+mn-lt"/>
            </a:endParaRPr>
          </a:p>
          <a:p>
            <a:pPr algn="ctr"/>
            <a:r>
              <a:rPr lang="ru-RU" sz="4000" dirty="0">
                <a:latin typeface="+mn-lt"/>
              </a:rPr>
              <a:t>ИДИТЕ И НАУЧИТЕ ВСЕ НАРОДЫ…</a:t>
            </a:r>
          </a:p>
          <a:p>
            <a:pPr algn="ctr"/>
            <a:endParaRPr lang="ru-RU" sz="3600" dirty="0">
              <a:latin typeface="+mn-lt"/>
            </a:endParaRPr>
          </a:p>
          <a:p>
            <a:pPr algn="ctr"/>
            <a:endParaRPr lang="en-US" sz="36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E5896-16AE-2764-71DA-ECCE8124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E49530-C65C-6C86-CAD3-34209D9ECB94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7856D72-2FF7-4743-E040-43B3BB06D876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139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74" y="1803908"/>
            <a:ext cx="9742574" cy="4197085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Преимущества служения Школы Библии для пастора: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В общине создается и развивается миссионерская атмосфера;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В общине создается система регулярного служения по преподаванию библейских уроков;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52DB00-FA86-97C6-CCD6-3240E823D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DA32892-F42D-0C89-2C1B-9B894EC4C8EB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F91ABC7-A455-A646-605D-60A5CA12E17E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505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5"/>
            <a:ext cx="9722095" cy="4915545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пастора: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Возможность вовлекать и регулярно обучать членов церкви личному миссионерскому служению;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Возможность сконцентрировать все служения общины на преподавании библейской истины;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DEC77-7D81-EBC3-4357-72321F4ED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26B0AD8-65A2-A699-5945-F5690DCB1F5F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Вовлечение всех пасторов в служение Школы Библии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4CE5940-C72B-EB5D-D062-F73FA00E309C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449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616</Words>
  <Application>Microsoft Office PowerPoint</Application>
  <PresentationFormat>Широкоэкранный</PresentationFormat>
  <Paragraphs>79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Вовлечение всех пасторов  в служение  Школы Библии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Библии  и Евангельская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11</cp:revision>
  <dcterms:created xsi:type="dcterms:W3CDTF">2022-04-26T13:08:03Z</dcterms:created>
  <dcterms:modified xsi:type="dcterms:W3CDTF">2022-05-11T16:22:31Z</dcterms:modified>
</cp:coreProperties>
</file>